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59" r:id="rId3"/>
    <p:sldMasterId id="2147483668" r:id="rId4"/>
    <p:sldMasterId id="2147483672" r:id="rId5"/>
    <p:sldMasterId id="2147483677" r:id="rId6"/>
    <p:sldMasterId id="2147483681" r:id="rId7"/>
  </p:sldMasterIdLst>
  <p:notesMasterIdLst>
    <p:notesMasterId r:id="rId37"/>
  </p:notesMasterIdLst>
  <p:handoutMasterIdLst>
    <p:handoutMasterId r:id="rId38"/>
  </p:handoutMasterIdLst>
  <p:sldIdLst>
    <p:sldId id="1084" r:id="rId8"/>
    <p:sldId id="1097" r:id="rId9"/>
    <p:sldId id="1053" r:id="rId10"/>
    <p:sldId id="932" r:id="rId11"/>
    <p:sldId id="1137" r:id="rId12"/>
    <p:sldId id="1029" r:id="rId13"/>
    <p:sldId id="1136" r:id="rId14"/>
    <p:sldId id="1001" r:id="rId15"/>
    <p:sldId id="1183" r:id="rId16"/>
    <p:sldId id="1012" r:id="rId17"/>
    <p:sldId id="1013" r:id="rId18"/>
    <p:sldId id="1014" r:id="rId19"/>
    <p:sldId id="1048" r:id="rId20"/>
    <p:sldId id="1015" r:id="rId21"/>
    <p:sldId id="1016" r:id="rId22"/>
    <p:sldId id="1049" r:id="rId23"/>
    <p:sldId id="1050" r:id="rId24"/>
    <p:sldId id="1017" r:id="rId25"/>
    <p:sldId id="1184" r:id="rId26"/>
    <p:sldId id="1179" r:id="rId27"/>
    <p:sldId id="1180" r:id="rId28"/>
    <p:sldId id="1181" r:id="rId29"/>
    <p:sldId id="1182" r:id="rId30"/>
    <p:sldId id="1138" r:id="rId31"/>
    <p:sldId id="1108" r:id="rId32"/>
    <p:sldId id="1109" r:id="rId33"/>
    <p:sldId id="1185" r:id="rId34"/>
    <p:sldId id="1096" r:id="rId35"/>
    <p:sldId id="1085" r:id="rId36"/>
  </p:sldIdLst>
  <p:sldSz cx="12192000" cy="6858000"/>
  <p:notesSz cx="7010400" cy="9296400"/>
  <p:custDataLst>
    <p:tags r:id="rId39"/>
  </p:custDataLst>
  <p:defaultTextStyle>
    <a:defPPr>
      <a:defRPr lang="es-MX"/>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ina Baez Cruz" initials="EBC" lastIdx="1" clrIdx="0">
    <p:extLst>
      <p:ext uri="{19B8F6BF-5375-455C-9EA6-DF929625EA0E}">
        <p15:presenceInfo xmlns:p15="http://schemas.microsoft.com/office/powerpoint/2012/main" userId="S-1-5-21-355360352-1089600360-1965513664-6368" providerId="AD"/>
      </p:ext>
    </p:extLst>
  </p:cmAuthor>
  <p:cmAuthor id="2" name="Meney De la Peza Gandara" initials="MDlPG" lastIdx="16" clrIdx="1">
    <p:extLst>
      <p:ext uri="{19B8F6BF-5375-455C-9EA6-DF929625EA0E}">
        <p15:presenceInfo xmlns:p15="http://schemas.microsoft.com/office/powerpoint/2012/main" userId="S-1-5-21-355360352-1089600360-1965513664-6829" providerId="AD"/>
      </p:ext>
    </p:extLst>
  </p:cmAuthor>
  <p:cmAuthor id="3" name="Graciela Rojo Chavez" initials="GRC" lastIdx="10" clrIdx="2">
    <p:extLst>
      <p:ext uri="{19B8F6BF-5375-455C-9EA6-DF929625EA0E}">
        <p15:presenceInfo xmlns:p15="http://schemas.microsoft.com/office/powerpoint/2012/main" userId="Graciela Rojo Chavez" providerId="None"/>
      </p:ext>
    </p:extLst>
  </p:cmAuthor>
  <p:cmAuthor id="4" name="Josue Emanuel Monroy Maldonado" initials="JEMM" lastIdx="1" clrIdx="3">
    <p:extLst>
      <p:ext uri="{19B8F6BF-5375-455C-9EA6-DF929625EA0E}">
        <p15:presenceInfo xmlns:p15="http://schemas.microsoft.com/office/powerpoint/2012/main" userId="S-1-5-21-355360352-1089600360-1965513664-6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76B"/>
    <a:srgbClr val="4472C4"/>
    <a:srgbClr val="FFFFFF"/>
    <a:srgbClr val="A4A3A4"/>
    <a:srgbClr val="49B246"/>
    <a:srgbClr val="45B456"/>
    <a:srgbClr val="43B5BF"/>
    <a:srgbClr val="449FC1"/>
    <a:srgbClr val="4489C2"/>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Énfasi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Énfasi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5332" autoAdjust="0"/>
  </p:normalViewPr>
  <p:slideViewPr>
    <p:cSldViewPr showGuides="1">
      <p:cViewPr varScale="1">
        <p:scale>
          <a:sx n="80" d="100"/>
          <a:sy n="80" d="100"/>
        </p:scale>
        <p:origin x="485" y="62"/>
      </p:cViewPr>
      <p:guideLst>
        <p:guide orient="horz" pos="2115"/>
        <p:guide pos="3795"/>
      </p:guideLst>
    </p:cSldViewPr>
  </p:slideViewPr>
  <p:outlineViewPr>
    <p:cViewPr>
      <p:scale>
        <a:sx n="33" d="100"/>
        <a:sy n="33" d="100"/>
      </p:scale>
      <p:origin x="0" y="0"/>
    </p:cViewPr>
  </p:outlineViewPr>
  <p:notesTextViewPr>
    <p:cViewPr>
      <p:scale>
        <a:sx n="1" d="1"/>
        <a:sy n="1" d="1"/>
      </p:scale>
      <p:origin x="0" y="0"/>
    </p:cViewPr>
  </p:notesTextViewPr>
  <p:sorterViewPr>
    <p:cViewPr>
      <p:scale>
        <a:sx n="30" d="100"/>
        <a:sy n="30" d="100"/>
      </p:scale>
      <p:origin x="0" y="0"/>
    </p:cViewPr>
  </p:sorterViewPr>
  <p:notesViewPr>
    <p:cSldViewPr>
      <p:cViewPr varScale="1">
        <p:scale>
          <a:sx n="63" d="100"/>
          <a:sy n="63" d="100"/>
        </p:scale>
        <p:origin x="3106"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pontes\Documents\CRE%20DPH%202017\JB\TFSB\Relaci&#243;n%20Precio-Costo%20tarifas%202018%2001%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Hoja1!$B$4</c:f>
              <c:strCache>
                <c:ptCount val="1"/>
                <c:pt idx="0">
                  <c:v>Total</c:v>
                </c:pt>
              </c:strCache>
            </c:strRef>
          </c:tx>
          <c:spPr>
            <a:ln w="38100">
              <a:solidFill>
                <a:srgbClr val="0070C0"/>
              </a:solidFill>
              <a:prstDash val="sysDot"/>
            </a:ln>
          </c:spPr>
          <c:marker>
            <c:symbol val="none"/>
          </c:marker>
          <c:dPt>
            <c:idx val="1"/>
            <c:bubble3D val="0"/>
            <c:spPr>
              <a:ln w="38100">
                <a:solidFill>
                  <a:srgbClr val="0070C0"/>
                </a:solidFill>
                <a:prstDash val="solid"/>
              </a:ln>
            </c:spPr>
            <c:extLst>
              <c:ext xmlns:c16="http://schemas.microsoft.com/office/drawing/2014/chart" uri="{C3380CC4-5D6E-409C-BE32-E72D297353CC}">
                <c16:uniqueId val="{00000001-6AFD-425A-A7C9-51D67CE18C54}"/>
              </c:ext>
            </c:extLst>
          </c:dPt>
          <c:dPt>
            <c:idx val="2"/>
            <c:bubble3D val="0"/>
            <c:spPr>
              <a:ln w="38100">
                <a:solidFill>
                  <a:srgbClr val="0070C0"/>
                </a:solidFill>
                <a:prstDash val="solid"/>
              </a:ln>
            </c:spPr>
            <c:extLst>
              <c:ext xmlns:c16="http://schemas.microsoft.com/office/drawing/2014/chart" uri="{C3380CC4-5D6E-409C-BE32-E72D297353CC}">
                <c16:uniqueId val="{00000003-6AFD-425A-A7C9-51D67CE18C54}"/>
              </c:ext>
            </c:extLst>
          </c:dPt>
          <c:dPt>
            <c:idx val="3"/>
            <c:bubble3D val="0"/>
            <c:spPr>
              <a:ln w="38100">
                <a:solidFill>
                  <a:srgbClr val="0070C0"/>
                </a:solidFill>
                <a:prstDash val="solid"/>
              </a:ln>
            </c:spPr>
            <c:extLst>
              <c:ext xmlns:c16="http://schemas.microsoft.com/office/drawing/2014/chart" uri="{C3380CC4-5D6E-409C-BE32-E72D297353CC}">
                <c16:uniqueId val="{00000005-6AFD-425A-A7C9-51D67CE18C54}"/>
              </c:ext>
            </c:extLst>
          </c:dPt>
          <c:dPt>
            <c:idx val="4"/>
            <c:bubble3D val="0"/>
            <c:spPr>
              <a:ln w="38100">
                <a:solidFill>
                  <a:srgbClr val="0070C0"/>
                </a:solidFill>
                <a:prstDash val="solid"/>
              </a:ln>
            </c:spPr>
            <c:extLst>
              <c:ext xmlns:c16="http://schemas.microsoft.com/office/drawing/2014/chart" uri="{C3380CC4-5D6E-409C-BE32-E72D297353CC}">
                <c16:uniqueId val="{00000007-6AFD-425A-A7C9-51D67CE18C54}"/>
              </c:ext>
            </c:extLst>
          </c:dPt>
          <c:dPt>
            <c:idx val="5"/>
            <c:bubble3D val="0"/>
            <c:spPr>
              <a:ln w="38100">
                <a:solidFill>
                  <a:srgbClr val="0070C0"/>
                </a:solidFill>
                <a:prstDash val="solid"/>
              </a:ln>
            </c:spPr>
            <c:extLst>
              <c:ext xmlns:c16="http://schemas.microsoft.com/office/drawing/2014/chart" uri="{C3380CC4-5D6E-409C-BE32-E72D297353CC}">
                <c16:uniqueId val="{00000009-6AFD-425A-A7C9-51D67CE18C54}"/>
              </c:ext>
            </c:extLst>
          </c:dPt>
          <c:dPt>
            <c:idx val="6"/>
            <c:bubble3D val="0"/>
            <c:spPr>
              <a:ln w="38100">
                <a:solidFill>
                  <a:srgbClr val="0070C0"/>
                </a:solidFill>
                <a:prstDash val="solid"/>
              </a:ln>
            </c:spPr>
            <c:extLst>
              <c:ext xmlns:c16="http://schemas.microsoft.com/office/drawing/2014/chart" uri="{C3380CC4-5D6E-409C-BE32-E72D297353CC}">
                <c16:uniqueId val="{0000000B-6AFD-425A-A7C9-51D67CE18C54}"/>
              </c:ext>
            </c:extLst>
          </c:dPt>
          <c:dPt>
            <c:idx val="7"/>
            <c:bubble3D val="0"/>
            <c:spPr>
              <a:ln w="38100">
                <a:solidFill>
                  <a:srgbClr val="0070C0"/>
                </a:solidFill>
                <a:prstDash val="solid"/>
              </a:ln>
            </c:spPr>
            <c:extLst>
              <c:ext xmlns:c16="http://schemas.microsoft.com/office/drawing/2014/chart" uri="{C3380CC4-5D6E-409C-BE32-E72D297353CC}">
                <c16:uniqueId val="{0000000D-6AFD-425A-A7C9-51D67CE18C54}"/>
              </c:ext>
            </c:extLst>
          </c:dPt>
          <c:dPt>
            <c:idx val="8"/>
            <c:bubble3D val="0"/>
            <c:spPr>
              <a:ln w="38100">
                <a:solidFill>
                  <a:srgbClr val="0070C0"/>
                </a:solidFill>
                <a:prstDash val="solid"/>
              </a:ln>
            </c:spPr>
            <c:extLst>
              <c:ext xmlns:c16="http://schemas.microsoft.com/office/drawing/2014/chart" uri="{C3380CC4-5D6E-409C-BE32-E72D297353CC}">
                <c16:uniqueId val="{0000000F-6AFD-425A-A7C9-51D67CE18C54}"/>
              </c:ext>
            </c:extLst>
          </c:dPt>
          <c:dPt>
            <c:idx val="9"/>
            <c:bubble3D val="0"/>
            <c:spPr>
              <a:ln w="38100">
                <a:solidFill>
                  <a:srgbClr val="0070C0"/>
                </a:solidFill>
                <a:prstDash val="solid"/>
              </a:ln>
            </c:spPr>
            <c:extLst>
              <c:ext xmlns:c16="http://schemas.microsoft.com/office/drawing/2014/chart" uri="{C3380CC4-5D6E-409C-BE32-E72D297353CC}">
                <c16:uniqueId val="{00000011-6AFD-425A-A7C9-51D67CE18C54}"/>
              </c:ext>
            </c:extLst>
          </c:dPt>
          <c:dPt>
            <c:idx val="10"/>
            <c:bubble3D val="0"/>
            <c:spPr>
              <a:ln w="38100">
                <a:solidFill>
                  <a:srgbClr val="0070C0"/>
                </a:solidFill>
                <a:prstDash val="solid"/>
              </a:ln>
            </c:spPr>
            <c:extLst>
              <c:ext xmlns:c16="http://schemas.microsoft.com/office/drawing/2014/chart" uri="{C3380CC4-5D6E-409C-BE32-E72D297353CC}">
                <c16:uniqueId val="{00000013-6AFD-425A-A7C9-51D67CE18C54}"/>
              </c:ext>
            </c:extLst>
          </c:dPt>
          <c:dPt>
            <c:idx val="11"/>
            <c:bubble3D val="0"/>
            <c:spPr>
              <a:ln w="38100">
                <a:solidFill>
                  <a:srgbClr val="0070C0"/>
                </a:solidFill>
                <a:prstDash val="solid"/>
              </a:ln>
            </c:spPr>
            <c:extLst>
              <c:ext xmlns:c16="http://schemas.microsoft.com/office/drawing/2014/chart" uri="{C3380CC4-5D6E-409C-BE32-E72D297353CC}">
                <c16:uniqueId val="{00000015-6AFD-425A-A7C9-51D67CE18C54}"/>
              </c:ext>
            </c:extLst>
          </c:dPt>
          <c:dPt>
            <c:idx val="12"/>
            <c:bubble3D val="0"/>
            <c:spPr>
              <a:ln w="38100">
                <a:solidFill>
                  <a:srgbClr val="0070C0"/>
                </a:solidFill>
                <a:prstDash val="solid"/>
              </a:ln>
            </c:spPr>
            <c:extLst>
              <c:ext xmlns:c16="http://schemas.microsoft.com/office/drawing/2014/chart" uri="{C3380CC4-5D6E-409C-BE32-E72D297353CC}">
                <c16:uniqueId val="{00000017-6AFD-425A-A7C9-51D67CE18C54}"/>
              </c:ext>
            </c:extLst>
          </c:dPt>
          <c:dPt>
            <c:idx val="13"/>
            <c:bubble3D val="0"/>
            <c:spPr>
              <a:ln w="38100">
                <a:solidFill>
                  <a:srgbClr val="0070C0"/>
                </a:solidFill>
                <a:prstDash val="solid"/>
              </a:ln>
            </c:spPr>
            <c:extLst>
              <c:ext xmlns:c16="http://schemas.microsoft.com/office/drawing/2014/chart" uri="{C3380CC4-5D6E-409C-BE32-E72D297353CC}">
                <c16:uniqueId val="{00000019-6AFD-425A-A7C9-51D67CE18C54}"/>
              </c:ext>
            </c:extLst>
          </c:dPt>
          <c:dPt>
            <c:idx val="14"/>
            <c:bubble3D val="0"/>
            <c:spPr>
              <a:ln w="38100">
                <a:solidFill>
                  <a:srgbClr val="0070C0"/>
                </a:solidFill>
                <a:prstDash val="solid"/>
              </a:ln>
            </c:spPr>
            <c:extLst>
              <c:ext xmlns:c16="http://schemas.microsoft.com/office/drawing/2014/chart" uri="{C3380CC4-5D6E-409C-BE32-E72D297353CC}">
                <c16:uniqueId val="{0000001B-6AFD-425A-A7C9-51D67CE18C54}"/>
              </c:ext>
            </c:extLst>
          </c:dPt>
          <c:dPt>
            <c:idx val="15"/>
            <c:bubble3D val="0"/>
            <c:spPr>
              <a:ln w="38100">
                <a:solidFill>
                  <a:srgbClr val="0070C0"/>
                </a:solidFill>
                <a:prstDash val="solid"/>
              </a:ln>
            </c:spPr>
            <c:extLst>
              <c:ext xmlns:c16="http://schemas.microsoft.com/office/drawing/2014/chart" uri="{C3380CC4-5D6E-409C-BE32-E72D297353CC}">
                <c16:uniqueId val="{0000001D-6AFD-425A-A7C9-51D67CE18C54}"/>
              </c:ext>
            </c:extLst>
          </c:dPt>
          <c:dPt>
            <c:idx val="16"/>
            <c:bubble3D val="0"/>
            <c:spPr>
              <a:ln w="38100">
                <a:solidFill>
                  <a:srgbClr val="00B050"/>
                </a:solidFill>
                <a:prstDash val="sysDot"/>
              </a:ln>
            </c:spPr>
            <c:extLst>
              <c:ext xmlns:c16="http://schemas.microsoft.com/office/drawing/2014/chart" uri="{C3380CC4-5D6E-409C-BE32-E72D297353CC}">
                <c16:uniqueId val="{0000001F-6AFD-425A-A7C9-51D67CE18C54}"/>
              </c:ext>
            </c:extLst>
          </c:dPt>
          <c:dPt>
            <c:idx val="17"/>
            <c:bubble3D val="0"/>
            <c:spPr>
              <a:ln w="38100">
                <a:solidFill>
                  <a:srgbClr val="00B050"/>
                </a:solidFill>
                <a:prstDash val="sysDot"/>
              </a:ln>
            </c:spPr>
            <c:extLst>
              <c:ext xmlns:c16="http://schemas.microsoft.com/office/drawing/2014/chart" uri="{C3380CC4-5D6E-409C-BE32-E72D297353CC}">
                <c16:uniqueId val="{00000021-6AFD-425A-A7C9-51D67CE18C54}"/>
              </c:ext>
            </c:extLst>
          </c:dPt>
          <c:dPt>
            <c:idx val="18"/>
            <c:bubble3D val="0"/>
            <c:spPr>
              <a:ln w="38100">
                <a:solidFill>
                  <a:srgbClr val="00B050"/>
                </a:solidFill>
                <a:prstDash val="sysDot"/>
              </a:ln>
            </c:spPr>
            <c:extLst>
              <c:ext xmlns:c16="http://schemas.microsoft.com/office/drawing/2014/chart" uri="{C3380CC4-5D6E-409C-BE32-E72D297353CC}">
                <c16:uniqueId val="{00000023-6AFD-425A-A7C9-51D67CE18C54}"/>
              </c:ext>
            </c:extLst>
          </c:dPt>
          <c:cat>
            <c:numRef>
              <c:f>Hoja1!$C$3:$U$3</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Hoja1!$C$4:$U$4</c:f>
              <c:numCache>
                <c:formatCode>#,##0.00</c:formatCode>
                <c:ptCount val="19"/>
                <c:pt idx="0">
                  <c:v>0.62</c:v>
                </c:pt>
                <c:pt idx="1">
                  <c:v>0.62</c:v>
                </c:pt>
                <c:pt idx="2">
                  <c:v>0.65</c:v>
                </c:pt>
                <c:pt idx="3">
                  <c:v>0.64</c:v>
                </c:pt>
                <c:pt idx="4">
                  <c:v>0.66</c:v>
                </c:pt>
                <c:pt idx="5">
                  <c:v>0.66</c:v>
                </c:pt>
                <c:pt idx="6">
                  <c:v>0.69</c:v>
                </c:pt>
                <c:pt idx="7">
                  <c:v>0.72</c:v>
                </c:pt>
                <c:pt idx="8">
                  <c:v>0.67</c:v>
                </c:pt>
                <c:pt idx="9">
                  <c:v>0.59</c:v>
                </c:pt>
                <c:pt idx="10">
                  <c:v>0.72</c:v>
                </c:pt>
                <c:pt idx="11">
                  <c:v>0.76</c:v>
                </c:pt>
                <c:pt idx="12">
                  <c:v>0.78</c:v>
                </c:pt>
                <c:pt idx="13">
                  <c:v>0.77500000000000002</c:v>
                </c:pt>
                <c:pt idx="14">
                  <c:v>0.79</c:v>
                </c:pt>
                <c:pt idx="15">
                  <c:v>0.79</c:v>
                </c:pt>
                <c:pt idx="16">
                  <c:v>0.79</c:v>
                </c:pt>
                <c:pt idx="17">
                  <c:v>0.79</c:v>
                </c:pt>
                <c:pt idx="18">
                  <c:v>0.79</c:v>
                </c:pt>
              </c:numCache>
            </c:numRef>
          </c:val>
          <c:smooth val="0"/>
          <c:extLst>
            <c:ext xmlns:c16="http://schemas.microsoft.com/office/drawing/2014/chart" uri="{C3380CC4-5D6E-409C-BE32-E72D297353CC}">
              <c16:uniqueId val="{00000024-6AFD-425A-A7C9-51D67CE18C54}"/>
            </c:ext>
          </c:extLst>
        </c:ser>
        <c:ser>
          <c:idx val="2"/>
          <c:order val="1"/>
          <c:tx>
            <c:strRef>
              <c:f>Hoja1!$B$10</c:f>
              <c:strCache>
                <c:ptCount val="1"/>
                <c:pt idx="0">
                  <c:v>Precio/Costo=1</c:v>
                </c:pt>
              </c:strCache>
            </c:strRef>
          </c:tx>
          <c:spPr>
            <a:ln w="38100">
              <a:solidFill>
                <a:sysClr val="windowText" lastClr="000000"/>
              </a:solidFill>
            </a:ln>
          </c:spPr>
          <c:marker>
            <c:symbol val="none"/>
          </c:marker>
          <c:cat>
            <c:numRef>
              <c:f>Hoja1!$C$3:$U$3</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Hoja1!$C$10:$U$10</c:f>
              <c:numCache>
                <c:formatCode>#,##0.00</c:formatCode>
                <c:ptCount val="1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smooth val="0"/>
          <c:extLst>
            <c:ext xmlns:c16="http://schemas.microsoft.com/office/drawing/2014/chart" uri="{C3380CC4-5D6E-409C-BE32-E72D297353CC}">
              <c16:uniqueId val="{00000025-6AFD-425A-A7C9-51D67CE18C54}"/>
            </c:ext>
          </c:extLst>
        </c:ser>
        <c:dLbls>
          <c:showLegendKey val="0"/>
          <c:showVal val="0"/>
          <c:showCatName val="0"/>
          <c:showSerName val="0"/>
          <c:showPercent val="0"/>
          <c:showBubbleSize val="0"/>
        </c:dLbls>
        <c:smooth val="0"/>
        <c:axId val="75143808"/>
        <c:axId val="75153792"/>
      </c:lineChart>
      <c:catAx>
        <c:axId val="75143808"/>
        <c:scaling>
          <c:orientation val="minMax"/>
        </c:scaling>
        <c:delete val="0"/>
        <c:axPos val="b"/>
        <c:majorGridlines>
          <c:spPr>
            <a:ln>
              <a:solidFill>
                <a:schemeClr val="bg1">
                  <a:lumMod val="95000"/>
                </a:schemeClr>
              </a:solidFill>
            </a:ln>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s-MX"/>
          </a:p>
        </c:txPr>
        <c:crossAx val="75153792"/>
        <c:crosses val="autoZero"/>
        <c:auto val="1"/>
        <c:lblAlgn val="ctr"/>
        <c:lblOffset val="100"/>
        <c:noMultiLvlLbl val="0"/>
      </c:catAx>
      <c:valAx>
        <c:axId val="75153792"/>
        <c:scaling>
          <c:orientation val="minMax"/>
          <c:max val="1.1000000000000001"/>
          <c:min val="0.4"/>
        </c:scaling>
        <c:delete val="0"/>
        <c:axPos val="l"/>
        <c:majorGridlines>
          <c:spPr>
            <a:ln w="9525" cap="flat" cmpd="sng" algn="ctr">
              <a:solidFill>
                <a:schemeClr val="bg1">
                  <a:lumMod val="9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s-MX"/>
          </a:p>
        </c:txPr>
        <c:crossAx val="75143808"/>
        <c:crosses val="autoZero"/>
        <c:crossBetween val="between"/>
      </c:valAx>
      <c:spPr>
        <a:noFill/>
        <a:ln w="12700">
          <a:noFill/>
        </a:ln>
        <a:effectLst/>
      </c:spPr>
    </c:plotArea>
    <c:legend>
      <c:legendPos val="b"/>
      <c:layout>
        <c:manualLayout>
          <c:xMode val="edge"/>
          <c:yMode val="edge"/>
          <c:x val="5.6105718266698135E-2"/>
          <c:y val="0.92942027779668757"/>
          <c:w val="0.90248556893351306"/>
          <c:h val="5.13674263339561E-2"/>
        </c:manualLayout>
      </c:layout>
      <c:overlay val="0"/>
      <c:spPr>
        <a:noFill/>
        <a:ln>
          <a:noFill/>
        </a:ln>
        <a:effectLst/>
      </c:spPr>
      <c:txPr>
        <a:bodyPr rot="0" vert="horz"/>
        <a:lstStyle/>
        <a:p>
          <a:pPr>
            <a:defRPr/>
          </a:pPr>
          <a:endParaRPr lang="es-MX"/>
        </a:p>
      </c:txPr>
    </c:legend>
    <c:plotVisOnly val="1"/>
    <c:dispBlanksAs val="gap"/>
    <c:showDLblsOverMax val="0"/>
  </c:chart>
  <c:spPr>
    <a:ln>
      <a:noFill/>
    </a:ln>
  </c:spPr>
  <c:txPr>
    <a:bodyPr/>
    <a:lstStyle/>
    <a:p>
      <a:pPr>
        <a:defRPr sz="1050">
          <a:solidFill>
            <a:schemeClr val="tx1"/>
          </a:solidFill>
          <a:latin typeface="Arial Narrow" panose="020B0606020202030204" pitchFamily="34" charset="0"/>
        </a:defRPr>
      </a:pPr>
      <a:endParaRPr lang="es-MX"/>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DB1DC5-0590-4CA7-A160-58264EE2AB4E}"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S"/>
        </a:p>
      </dgm:t>
    </dgm:pt>
    <dgm:pt modelId="{84B3EAC2-3E80-4591-991B-5B42DB4720A4}">
      <dgm:prSet phldrT="[Texto]" custT="1"/>
      <dgm:spPr/>
      <dgm:t>
        <a:bodyPr/>
        <a:lstStyle/>
        <a:p>
          <a:pPr algn="ctr"/>
          <a:r>
            <a:rPr lang="es-ES" sz="1600" b="1" dirty="0" smtClean="0">
              <a:solidFill>
                <a:schemeClr val="tx2"/>
              </a:solidFill>
              <a:latin typeface="Arial Narrow" panose="020B0606020202030204" pitchFamily="34" charset="0"/>
            </a:rPr>
            <a:t>Transmisión</a:t>
          </a:r>
          <a:endParaRPr lang="es-ES" sz="1600" b="1" dirty="0">
            <a:solidFill>
              <a:schemeClr val="tx2"/>
            </a:solidFill>
            <a:latin typeface="Arial Narrow" panose="020B0606020202030204" pitchFamily="34" charset="0"/>
          </a:endParaRPr>
        </a:p>
      </dgm:t>
    </dgm:pt>
    <dgm:pt modelId="{923F96D5-5671-480F-8C64-783665CC6898}" type="parTrans" cxnId="{E1C39C6B-5D9D-4889-943F-1FF9E75B900D}">
      <dgm:prSet/>
      <dgm:spPr/>
      <dgm:t>
        <a:bodyPr/>
        <a:lstStyle/>
        <a:p>
          <a:pPr algn="ctr"/>
          <a:endParaRPr lang="es-ES" sz="1600"/>
        </a:p>
      </dgm:t>
    </dgm:pt>
    <dgm:pt modelId="{109B641A-94DE-4E55-9615-522E893A3DA0}" type="sibTrans" cxnId="{E1C39C6B-5D9D-4889-943F-1FF9E75B900D}">
      <dgm:prSet/>
      <dgm:spPr/>
      <dgm:t>
        <a:bodyPr/>
        <a:lstStyle/>
        <a:p>
          <a:pPr algn="ctr"/>
          <a:endParaRPr lang="es-ES" sz="1600"/>
        </a:p>
      </dgm:t>
    </dgm:pt>
    <dgm:pt modelId="{CFD16A5C-B7EB-451C-9969-D0B34295C49B}">
      <dgm:prSet phldrT="[Texto]" custT="1"/>
      <dgm:spPr/>
      <dgm:t>
        <a:bodyPr/>
        <a:lstStyle/>
        <a:p>
          <a:pPr algn="ctr"/>
          <a:r>
            <a:rPr lang="es-ES" sz="1600" b="1" dirty="0" smtClean="0">
              <a:solidFill>
                <a:schemeClr val="tx2"/>
              </a:solidFill>
              <a:latin typeface="Arial Narrow" panose="020B0606020202030204" pitchFamily="34" charset="0"/>
            </a:rPr>
            <a:t>Distribución</a:t>
          </a:r>
          <a:endParaRPr lang="es-ES" sz="1600" b="1" dirty="0">
            <a:solidFill>
              <a:schemeClr val="tx2"/>
            </a:solidFill>
            <a:latin typeface="Arial Narrow" panose="020B0606020202030204" pitchFamily="34" charset="0"/>
          </a:endParaRPr>
        </a:p>
      </dgm:t>
    </dgm:pt>
    <dgm:pt modelId="{38CCD8DA-2EF5-425C-A462-290A9EAE7E34}" type="parTrans" cxnId="{8AC1B500-BA02-47F3-81C8-AB5A199F8C8C}">
      <dgm:prSet/>
      <dgm:spPr/>
      <dgm:t>
        <a:bodyPr/>
        <a:lstStyle/>
        <a:p>
          <a:pPr algn="ctr"/>
          <a:endParaRPr lang="es-ES" sz="1600"/>
        </a:p>
      </dgm:t>
    </dgm:pt>
    <dgm:pt modelId="{EECC178A-67CD-4435-8A8A-5F3213A3D86F}" type="sibTrans" cxnId="{8AC1B500-BA02-47F3-81C8-AB5A199F8C8C}">
      <dgm:prSet/>
      <dgm:spPr/>
      <dgm:t>
        <a:bodyPr/>
        <a:lstStyle/>
        <a:p>
          <a:pPr algn="ctr"/>
          <a:endParaRPr lang="es-ES" sz="1600"/>
        </a:p>
      </dgm:t>
    </dgm:pt>
    <dgm:pt modelId="{EA715206-11E3-46BA-AE64-EB11152F1464}">
      <dgm:prSet phldrT="[Texto]" custT="1"/>
      <dgm:spPr/>
      <dgm:t>
        <a:bodyPr/>
        <a:lstStyle/>
        <a:p>
          <a:pPr algn="l"/>
          <a:r>
            <a:rPr lang="es-ES" sz="1600" b="1" dirty="0" smtClean="0">
              <a:solidFill>
                <a:schemeClr val="tx2"/>
              </a:solidFill>
              <a:latin typeface="Arial Narrow" panose="020B0606020202030204" pitchFamily="34" charset="0"/>
            </a:rPr>
            <a:t>Servicios Conexos No Incluidos en el MEM</a:t>
          </a:r>
          <a:endParaRPr lang="es-ES" sz="1600" b="1" dirty="0">
            <a:solidFill>
              <a:schemeClr val="tx2"/>
            </a:solidFill>
            <a:latin typeface="Arial Narrow" panose="020B0606020202030204" pitchFamily="34" charset="0"/>
          </a:endParaRPr>
        </a:p>
      </dgm:t>
    </dgm:pt>
    <dgm:pt modelId="{97F69D0E-15CF-46EF-B157-05E35D04E9F2}" type="parTrans" cxnId="{E2BA0FD8-A9E6-4A6D-B4AF-D47C424E8F13}">
      <dgm:prSet/>
      <dgm:spPr/>
      <dgm:t>
        <a:bodyPr/>
        <a:lstStyle/>
        <a:p>
          <a:pPr algn="ctr"/>
          <a:endParaRPr lang="es-ES" sz="1600"/>
        </a:p>
      </dgm:t>
    </dgm:pt>
    <dgm:pt modelId="{1854C46D-4364-4115-A80D-B167BFC5F7E6}" type="sibTrans" cxnId="{E2BA0FD8-A9E6-4A6D-B4AF-D47C424E8F13}">
      <dgm:prSet/>
      <dgm:spPr/>
      <dgm:t>
        <a:bodyPr/>
        <a:lstStyle/>
        <a:p>
          <a:pPr algn="ctr"/>
          <a:endParaRPr lang="es-ES" sz="1600"/>
        </a:p>
      </dgm:t>
    </dgm:pt>
    <dgm:pt modelId="{7C987D00-A41E-4566-9120-BDD0889F0298}">
      <dgm:prSet phldrT="[Texto]" custT="1"/>
      <dgm:spPr/>
      <dgm:t>
        <a:bodyPr/>
        <a:lstStyle/>
        <a:p>
          <a:pPr algn="ctr"/>
          <a:r>
            <a:rPr lang="es-ES" sz="1600" b="1" dirty="0" smtClean="0">
              <a:solidFill>
                <a:schemeClr val="tx2"/>
              </a:solidFill>
              <a:latin typeface="Arial Narrow" panose="020B0606020202030204" pitchFamily="34" charset="0"/>
            </a:rPr>
            <a:t>Operación de los SSB</a:t>
          </a:r>
          <a:endParaRPr lang="es-ES" sz="1600" b="1" dirty="0">
            <a:solidFill>
              <a:schemeClr val="tx2"/>
            </a:solidFill>
            <a:latin typeface="Arial Narrow" panose="020B0606020202030204" pitchFamily="34" charset="0"/>
          </a:endParaRPr>
        </a:p>
      </dgm:t>
    </dgm:pt>
    <dgm:pt modelId="{2F5D042D-A1F7-4696-9D5D-9C4CE39E75DB}" type="parTrans" cxnId="{ACB8008D-7D64-4F7E-A790-D2C49AEDD60F}">
      <dgm:prSet/>
      <dgm:spPr/>
      <dgm:t>
        <a:bodyPr/>
        <a:lstStyle/>
        <a:p>
          <a:pPr algn="ctr"/>
          <a:endParaRPr lang="es-ES" sz="1600"/>
        </a:p>
      </dgm:t>
    </dgm:pt>
    <dgm:pt modelId="{D388D211-45D5-4504-9612-6938479E4E12}" type="sibTrans" cxnId="{ACB8008D-7D64-4F7E-A790-D2C49AEDD60F}">
      <dgm:prSet/>
      <dgm:spPr/>
      <dgm:t>
        <a:bodyPr/>
        <a:lstStyle/>
        <a:p>
          <a:pPr algn="ctr"/>
          <a:endParaRPr lang="es-ES" sz="1600"/>
        </a:p>
      </dgm:t>
    </dgm:pt>
    <dgm:pt modelId="{81D50A83-20C7-43EA-ADFA-034CF6B83260}">
      <dgm:prSet phldrT="[Texto]" custT="1"/>
      <dgm:spPr/>
      <dgm:t>
        <a:bodyPr/>
        <a:lstStyle/>
        <a:p>
          <a:pPr algn="ctr"/>
          <a:r>
            <a:rPr lang="es-ES" sz="1600" b="1" dirty="0" smtClean="0">
              <a:solidFill>
                <a:schemeClr val="tx2"/>
              </a:solidFill>
              <a:latin typeface="Arial Narrow" panose="020B0606020202030204" pitchFamily="34" charset="0"/>
            </a:rPr>
            <a:t>Operación del CENACE</a:t>
          </a:r>
          <a:endParaRPr lang="es-ES" sz="1600" b="1" dirty="0">
            <a:solidFill>
              <a:schemeClr val="tx2"/>
            </a:solidFill>
            <a:latin typeface="Arial Narrow" panose="020B0606020202030204" pitchFamily="34" charset="0"/>
          </a:endParaRPr>
        </a:p>
      </dgm:t>
    </dgm:pt>
    <dgm:pt modelId="{CCDDEC4D-DBBD-4072-8375-6D42921426EC}" type="parTrans" cxnId="{9BE64615-16B9-42D7-9F29-403EA8EBEC4D}">
      <dgm:prSet/>
      <dgm:spPr/>
      <dgm:t>
        <a:bodyPr/>
        <a:lstStyle/>
        <a:p>
          <a:pPr algn="ctr"/>
          <a:endParaRPr lang="es-ES" sz="1600"/>
        </a:p>
      </dgm:t>
    </dgm:pt>
    <dgm:pt modelId="{EAF74A40-74DA-4BFF-BD2B-6F8D8E024722}" type="sibTrans" cxnId="{9BE64615-16B9-42D7-9F29-403EA8EBEC4D}">
      <dgm:prSet/>
      <dgm:spPr/>
      <dgm:t>
        <a:bodyPr/>
        <a:lstStyle/>
        <a:p>
          <a:pPr algn="ctr"/>
          <a:endParaRPr lang="es-ES" sz="1600"/>
        </a:p>
      </dgm:t>
    </dgm:pt>
    <dgm:pt modelId="{F0B5E2AF-F9B8-4C4F-ADF7-F4A1DBAB1370}" type="pres">
      <dgm:prSet presAssocID="{05DB1DC5-0590-4CA7-A160-58264EE2AB4E}" presName="Name0" presStyleCnt="0">
        <dgm:presLayoutVars>
          <dgm:chMax val="7"/>
          <dgm:chPref val="7"/>
          <dgm:dir/>
        </dgm:presLayoutVars>
      </dgm:prSet>
      <dgm:spPr/>
      <dgm:t>
        <a:bodyPr/>
        <a:lstStyle/>
        <a:p>
          <a:endParaRPr lang="es-ES"/>
        </a:p>
      </dgm:t>
    </dgm:pt>
    <dgm:pt modelId="{6ED19308-73E5-4A57-AFF4-E3FBBEA5B9AF}" type="pres">
      <dgm:prSet presAssocID="{05DB1DC5-0590-4CA7-A160-58264EE2AB4E}" presName="Name1" presStyleCnt="0"/>
      <dgm:spPr/>
      <dgm:t>
        <a:bodyPr/>
        <a:lstStyle/>
        <a:p>
          <a:endParaRPr lang="es-ES"/>
        </a:p>
      </dgm:t>
    </dgm:pt>
    <dgm:pt modelId="{0293C338-FE6B-45F7-A2E2-45BE61FA09AB}" type="pres">
      <dgm:prSet presAssocID="{05DB1DC5-0590-4CA7-A160-58264EE2AB4E}" presName="cycle" presStyleCnt="0"/>
      <dgm:spPr/>
      <dgm:t>
        <a:bodyPr/>
        <a:lstStyle/>
        <a:p>
          <a:endParaRPr lang="es-ES"/>
        </a:p>
      </dgm:t>
    </dgm:pt>
    <dgm:pt modelId="{D9A4E144-0885-4926-AB2A-F24F1C26227D}" type="pres">
      <dgm:prSet presAssocID="{05DB1DC5-0590-4CA7-A160-58264EE2AB4E}" presName="srcNode" presStyleLbl="node1" presStyleIdx="0" presStyleCnt="5"/>
      <dgm:spPr/>
      <dgm:t>
        <a:bodyPr/>
        <a:lstStyle/>
        <a:p>
          <a:endParaRPr lang="es-ES"/>
        </a:p>
      </dgm:t>
    </dgm:pt>
    <dgm:pt modelId="{44CAED56-BF2F-4C81-8C56-613932E8F5BB}" type="pres">
      <dgm:prSet presAssocID="{05DB1DC5-0590-4CA7-A160-58264EE2AB4E}" presName="conn" presStyleLbl="parChTrans1D2" presStyleIdx="0" presStyleCnt="1"/>
      <dgm:spPr/>
      <dgm:t>
        <a:bodyPr/>
        <a:lstStyle/>
        <a:p>
          <a:endParaRPr lang="es-ES"/>
        </a:p>
      </dgm:t>
    </dgm:pt>
    <dgm:pt modelId="{042FBAF6-60A3-40F2-A17D-6ED88DDCBCEF}" type="pres">
      <dgm:prSet presAssocID="{05DB1DC5-0590-4CA7-A160-58264EE2AB4E}" presName="extraNode" presStyleLbl="node1" presStyleIdx="0" presStyleCnt="5"/>
      <dgm:spPr/>
      <dgm:t>
        <a:bodyPr/>
        <a:lstStyle/>
        <a:p>
          <a:endParaRPr lang="es-ES"/>
        </a:p>
      </dgm:t>
    </dgm:pt>
    <dgm:pt modelId="{B3BA96A9-48C9-4B96-9A19-5F52AE704E1B}" type="pres">
      <dgm:prSet presAssocID="{05DB1DC5-0590-4CA7-A160-58264EE2AB4E}" presName="dstNode" presStyleLbl="node1" presStyleIdx="0" presStyleCnt="5"/>
      <dgm:spPr/>
      <dgm:t>
        <a:bodyPr/>
        <a:lstStyle/>
        <a:p>
          <a:endParaRPr lang="es-ES"/>
        </a:p>
      </dgm:t>
    </dgm:pt>
    <dgm:pt modelId="{83AC0409-E173-4AB5-8772-69264B0A9F8E}" type="pres">
      <dgm:prSet presAssocID="{84B3EAC2-3E80-4591-991B-5B42DB4720A4}" presName="text_1" presStyleLbl="node1" presStyleIdx="0" presStyleCnt="5" custScaleX="68786" custLinFactNeighborX="-18416" custLinFactNeighborY="-2144">
        <dgm:presLayoutVars>
          <dgm:bulletEnabled val="1"/>
        </dgm:presLayoutVars>
      </dgm:prSet>
      <dgm:spPr/>
      <dgm:t>
        <a:bodyPr/>
        <a:lstStyle/>
        <a:p>
          <a:endParaRPr lang="es-ES"/>
        </a:p>
      </dgm:t>
    </dgm:pt>
    <dgm:pt modelId="{E35783CF-0470-479D-BF08-8B35BC66686A}" type="pres">
      <dgm:prSet presAssocID="{84B3EAC2-3E80-4591-991B-5B42DB4720A4}" presName="accent_1" presStyleCnt="0"/>
      <dgm:spPr/>
      <dgm:t>
        <a:bodyPr/>
        <a:lstStyle/>
        <a:p>
          <a:endParaRPr lang="es-ES"/>
        </a:p>
      </dgm:t>
    </dgm:pt>
    <dgm:pt modelId="{2A408276-575F-4CD0-A076-C7007A1DA318}" type="pres">
      <dgm:prSet presAssocID="{84B3EAC2-3E80-4591-991B-5B42DB4720A4}" presName="accentRepeatNode" presStyleLbl="solidFgAcc1" presStyleIdx="0" presStyleCnt="5"/>
      <dgm:spPr/>
      <dgm:t>
        <a:bodyPr/>
        <a:lstStyle/>
        <a:p>
          <a:endParaRPr lang="es-ES"/>
        </a:p>
      </dgm:t>
    </dgm:pt>
    <dgm:pt modelId="{D0EF25AB-E67E-4064-AFBD-FE44DCFAC5ED}" type="pres">
      <dgm:prSet presAssocID="{CFD16A5C-B7EB-451C-9969-D0B34295C49B}" presName="text_2" presStyleLbl="node1" presStyleIdx="1" presStyleCnt="5" custScaleX="69154" custLinFactNeighborX="-17991" custLinFactNeighborY="-2144">
        <dgm:presLayoutVars>
          <dgm:bulletEnabled val="1"/>
        </dgm:presLayoutVars>
      </dgm:prSet>
      <dgm:spPr/>
      <dgm:t>
        <a:bodyPr/>
        <a:lstStyle/>
        <a:p>
          <a:endParaRPr lang="es-ES"/>
        </a:p>
      </dgm:t>
    </dgm:pt>
    <dgm:pt modelId="{DED2058D-E4ED-42B9-A140-813EEC2976AA}" type="pres">
      <dgm:prSet presAssocID="{CFD16A5C-B7EB-451C-9969-D0B34295C49B}" presName="accent_2" presStyleCnt="0"/>
      <dgm:spPr/>
      <dgm:t>
        <a:bodyPr/>
        <a:lstStyle/>
        <a:p>
          <a:endParaRPr lang="es-ES"/>
        </a:p>
      </dgm:t>
    </dgm:pt>
    <dgm:pt modelId="{AD38997A-0789-42CC-9E88-23572D23BBB3}" type="pres">
      <dgm:prSet presAssocID="{CFD16A5C-B7EB-451C-9969-D0B34295C49B}" presName="accentRepeatNode" presStyleLbl="solidFgAcc1" presStyleIdx="1" presStyleCnt="5"/>
      <dgm:spPr/>
      <dgm:t>
        <a:bodyPr/>
        <a:lstStyle/>
        <a:p>
          <a:endParaRPr lang="es-ES"/>
        </a:p>
      </dgm:t>
    </dgm:pt>
    <dgm:pt modelId="{C8A78616-10F6-421E-98F3-0906DF7833B1}" type="pres">
      <dgm:prSet presAssocID="{7C987D00-A41E-4566-9120-BDD0889F0298}" presName="text_3" presStyleLbl="node1" presStyleIdx="2" presStyleCnt="5" custScaleX="71109" custLinFactNeighborX="-17511" custLinFactNeighborY="2144">
        <dgm:presLayoutVars>
          <dgm:bulletEnabled val="1"/>
        </dgm:presLayoutVars>
      </dgm:prSet>
      <dgm:spPr/>
      <dgm:t>
        <a:bodyPr/>
        <a:lstStyle/>
        <a:p>
          <a:endParaRPr lang="es-ES"/>
        </a:p>
      </dgm:t>
    </dgm:pt>
    <dgm:pt modelId="{2084BE48-9B44-4119-A099-95DBEAAE145F}" type="pres">
      <dgm:prSet presAssocID="{7C987D00-A41E-4566-9120-BDD0889F0298}" presName="accent_3" presStyleCnt="0"/>
      <dgm:spPr/>
      <dgm:t>
        <a:bodyPr/>
        <a:lstStyle/>
        <a:p>
          <a:endParaRPr lang="es-ES"/>
        </a:p>
      </dgm:t>
    </dgm:pt>
    <dgm:pt modelId="{41DAEC92-37B8-42DE-B93D-4743820E74A8}" type="pres">
      <dgm:prSet presAssocID="{7C987D00-A41E-4566-9120-BDD0889F0298}" presName="accentRepeatNode" presStyleLbl="solidFgAcc1" presStyleIdx="2" presStyleCnt="5"/>
      <dgm:spPr/>
      <dgm:t>
        <a:bodyPr/>
        <a:lstStyle/>
        <a:p>
          <a:endParaRPr lang="es-ES"/>
        </a:p>
      </dgm:t>
    </dgm:pt>
    <dgm:pt modelId="{E082C296-1DA6-472F-867F-3DB9CF08BC76}" type="pres">
      <dgm:prSet presAssocID="{81D50A83-20C7-43EA-ADFA-034CF6B83260}" presName="text_4" presStyleLbl="node1" presStyleIdx="3" presStyleCnt="5" custScaleX="67224" custLinFactNeighborX="-17091">
        <dgm:presLayoutVars>
          <dgm:bulletEnabled val="1"/>
        </dgm:presLayoutVars>
      </dgm:prSet>
      <dgm:spPr/>
      <dgm:t>
        <a:bodyPr/>
        <a:lstStyle/>
        <a:p>
          <a:endParaRPr lang="es-ES"/>
        </a:p>
      </dgm:t>
    </dgm:pt>
    <dgm:pt modelId="{BEE95C6A-1331-4084-9B01-001ED6FF2033}" type="pres">
      <dgm:prSet presAssocID="{81D50A83-20C7-43EA-ADFA-034CF6B83260}" presName="accent_4" presStyleCnt="0"/>
      <dgm:spPr/>
      <dgm:t>
        <a:bodyPr/>
        <a:lstStyle/>
        <a:p>
          <a:endParaRPr lang="es-ES"/>
        </a:p>
      </dgm:t>
    </dgm:pt>
    <dgm:pt modelId="{3185837E-CD17-4F56-8E44-FF633F4BA141}" type="pres">
      <dgm:prSet presAssocID="{81D50A83-20C7-43EA-ADFA-034CF6B83260}" presName="accentRepeatNode" presStyleLbl="solidFgAcc1" presStyleIdx="3" presStyleCnt="5"/>
      <dgm:spPr/>
      <dgm:t>
        <a:bodyPr/>
        <a:lstStyle/>
        <a:p>
          <a:endParaRPr lang="es-ES"/>
        </a:p>
      </dgm:t>
    </dgm:pt>
    <dgm:pt modelId="{6DD54CDA-F3D5-4F5F-AD7D-CA4EC07FC9E9}" type="pres">
      <dgm:prSet presAssocID="{EA715206-11E3-46BA-AE64-EB11152F1464}" presName="text_5" presStyleLbl="node1" presStyleIdx="4" presStyleCnt="5" custScaleX="65649" custLinFactNeighborX="-16807" custLinFactNeighborY="9601">
        <dgm:presLayoutVars>
          <dgm:bulletEnabled val="1"/>
        </dgm:presLayoutVars>
      </dgm:prSet>
      <dgm:spPr/>
      <dgm:t>
        <a:bodyPr/>
        <a:lstStyle/>
        <a:p>
          <a:endParaRPr lang="es-ES"/>
        </a:p>
      </dgm:t>
    </dgm:pt>
    <dgm:pt modelId="{1EBAEF3F-3F58-4ACD-9D6F-68F60C5E5922}" type="pres">
      <dgm:prSet presAssocID="{EA715206-11E3-46BA-AE64-EB11152F1464}" presName="accent_5" presStyleCnt="0"/>
      <dgm:spPr/>
      <dgm:t>
        <a:bodyPr/>
        <a:lstStyle/>
        <a:p>
          <a:endParaRPr lang="es-ES"/>
        </a:p>
      </dgm:t>
    </dgm:pt>
    <dgm:pt modelId="{06550FB4-1BE1-4C04-B4A3-14C22C350B76}" type="pres">
      <dgm:prSet presAssocID="{EA715206-11E3-46BA-AE64-EB11152F1464}" presName="accentRepeatNode" presStyleLbl="solidFgAcc1" presStyleIdx="4" presStyleCnt="5"/>
      <dgm:spPr/>
      <dgm:t>
        <a:bodyPr/>
        <a:lstStyle/>
        <a:p>
          <a:endParaRPr lang="es-ES"/>
        </a:p>
      </dgm:t>
    </dgm:pt>
  </dgm:ptLst>
  <dgm:cxnLst>
    <dgm:cxn modelId="{DB790D2F-9B0B-4DAC-87DD-131728AB5330}" type="presOf" srcId="{81D50A83-20C7-43EA-ADFA-034CF6B83260}" destId="{E082C296-1DA6-472F-867F-3DB9CF08BC76}" srcOrd="0" destOrd="0" presId="urn:microsoft.com/office/officeart/2008/layout/VerticalCurvedList"/>
    <dgm:cxn modelId="{ACB8008D-7D64-4F7E-A790-D2C49AEDD60F}" srcId="{05DB1DC5-0590-4CA7-A160-58264EE2AB4E}" destId="{7C987D00-A41E-4566-9120-BDD0889F0298}" srcOrd="2" destOrd="0" parTransId="{2F5D042D-A1F7-4696-9D5D-9C4CE39E75DB}" sibTransId="{D388D211-45D5-4504-9612-6938479E4E12}"/>
    <dgm:cxn modelId="{186A9705-AFA6-4C15-A5AC-4DD916EB8DEA}" type="presOf" srcId="{7C987D00-A41E-4566-9120-BDD0889F0298}" destId="{C8A78616-10F6-421E-98F3-0906DF7833B1}" srcOrd="0" destOrd="0" presId="urn:microsoft.com/office/officeart/2008/layout/VerticalCurvedList"/>
    <dgm:cxn modelId="{81B32314-83AB-470E-BC08-F6394A2C2D5F}" type="presOf" srcId="{EA715206-11E3-46BA-AE64-EB11152F1464}" destId="{6DD54CDA-F3D5-4F5F-AD7D-CA4EC07FC9E9}" srcOrd="0" destOrd="0" presId="urn:microsoft.com/office/officeart/2008/layout/VerticalCurvedList"/>
    <dgm:cxn modelId="{E1C39C6B-5D9D-4889-943F-1FF9E75B900D}" srcId="{05DB1DC5-0590-4CA7-A160-58264EE2AB4E}" destId="{84B3EAC2-3E80-4591-991B-5B42DB4720A4}" srcOrd="0" destOrd="0" parTransId="{923F96D5-5671-480F-8C64-783665CC6898}" sibTransId="{109B641A-94DE-4E55-9615-522E893A3DA0}"/>
    <dgm:cxn modelId="{961C4E3F-A766-4BDA-BC3A-E553CF069830}" type="presOf" srcId="{CFD16A5C-B7EB-451C-9969-D0B34295C49B}" destId="{D0EF25AB-E67E-4064-AFBD-FE44DCFAC5ED}" srcOrd="0" destOrd="0" presId="urn:microsoft.com/office/officeart/2008/layout/VerticalCurvedList"/>
    <dgm:cxn modelId="{708FF8C6-FFC1-4257-9A59-B8BA8B30FE08}" type="presOf" srcId="{84B3EAC2-3E80-4591-991B-5B42DB4720A4}" destId="{83AC0409-E173-4AB5-8772-69264B0A9F8E}" srcOrd="0" destOrd="0" presId="urn:microsoft.com/office/officeart/2008/layout/VerticalCurvedList"/>
    <dgm:cxn modelId="{E2BA0FD8-A9E6-4A6D-B4AF-D47C424E8F13}" srcId="{05DB1DC5-0590-4CA7-A160-58264EE2AB4E}" destId="{EA715206-11E3-46BA-AE64-EB11152F1464}" srcOrd="4" destOrd="0" parTransId="{97F69D0E-15CF-46EF-B157-05E35D04E9F2}" sibTransId="{1854C46D-4364-4115-A80D-B167BFC5F7E6}"/>
    <dgm:cxn modelId="{A86BE722-E523-49D8-8DFC-64F4CCF450B1}" type="presOf" srcId="{05DB1DC5-0590-4CA7-A160-58264EE2AB4E}" destId="{F0B5E2AF-F9B8-4C4F-ADF7-F4A1DBAB1370}" srcOrd="0" destOrd="0" presId="urn:microsoft.com/office/officeart/2008/layout/VerticalCurvedList"/>
    <dgm:cxn modelId="{9BE64615-16B9-42D7-9F29-403EA8EBEC4D}" srcId="{05DB1DC5-0590-4CA7-A160-58264EE2AB4E}" destId="{81D50A83-20C7-43EA-ADFA-034CF6B83260}" srcOrd="3" destOrd="0" parTransId="{CCDDEC4D-DBBD-4072-8375-6D42921426EC}" sibTransId="{EAF74A40-74DA-4BFF-BD2B-6F8D8E024722}"/>
    <dgm:cxn modelId="{8AC1B500-BA02-47F3-81C8-AB5A199F8C8C}" srcId="{05DB1DC5-0590-4CA7-A160-58264EE2AB4E}" destId="{CFD16A5C-B7EB-451C-9969-D0B34295C49B}" srcOrd="1" destOrd="0" parTransId="{38CCD8DA-2EF5-425C-A462-290A9EAE7E34}" sibTransId="{EECC178A-67CD-4435-8A8A-5F3213A3D86F}"/>
    <dgm:cxn modelId="{BA12577B-D9FA-402D-88A4-1AE6891EBACE}" type="presOf" srcId="{109B641A-94DE-4E55-9615-522E893A3DA0}" destId="{44CAED56-BF2F-4C81-8C56-613932E8F5BB}" srcOrd="0" destOrd="0" presId="urn:microsoft.com/office/officeart/2008/layout/VerticalCurvedList"/>
    <dgm:cxn modelId="{ADC2D745-3E53-48B1-8049-2430859F6757}" type="presParOf" srcId="{F0B5E2AF-F9B8-4C4F-ADF7-F4A1DBAB1370}" destId="{6ED19308-73E5-4A57-AFF4-E3FBBEA5B9AF}" srcOrd="0" destOrd="0" presId="urn:microsoft.com/office/officeart/2008/layout/VerticalCurvedList"/>
    <dgm:cxn modelId="{8D5E4C19-7D6F-4864-BA7C-0E6E3E7930E8}" type="presParOf" srcId="{6ED19308-73E5-4A57-AFF4-E3FBBEA5B9AF}" destId="{0293C338-FE6B-45F7-A2E2-45BE61FA09AB}" srcOrd="0" destOrd="0" presId="urn:microsoft.com/office/officeart/2008/layout/VerticalCurvedList"/>
    <dgm:cxn modelId="{08389AD9-E7DE-4CA1-A011-28201CA94E81}" type="presParOf" srcId="{0293C338-FE6B-45F7-A2E2-45BE61FA09AB}" destId="{D9A4E144-0885-4926-AB2A-F24F1C26227D}" srcOrd="0" destOrd="0" presId="urn:microsoft.com/office/officeart/2008/layout/VerticalCurvedList"/>
    <dgm:cxn modelId="{1CE4FDA7-E7D8-4DBE-AB82-2AD158CBF26C}" type="presParOf" srcId="{0293C338-FE6B-45F7-A2E2-45BE61FA09AB}" destId="{44CAED56-BF2F-4C81-8C56-613932E8F5BB}" srcOrd="1" destOrd="0" presId="urn:microsoft.com/office/officeart/2008/layout/VerticalCurvedList"/>
    <dgm:cxn modelId="{479DE6F4-67E5-40AE-9AA2-E22253E23AC1}" type="presParOf" srcId="{0293C338-FE6B-45F7-A2E2-45BE61FA09AB}" destId="{042FBAF6-60A3-40F2-A17D-6ED88DDCBCEF}" srcOrd="2" destOrd="0" presId="urn:microsoft.com/office/officeart/2008/layout/VerticalCurvedList"/>
    <dgm:cxn modelId="{D075F705-7EFC-415E-BDF8-2035C6145CDE}" type="presParOf" srcId="{0293C338-FE6B-45F7-A2E2-45BE61FA09AB}" destId="{B3BA96A9-48C9-4B96-9A19-5F52AE704E1B}" srcOrd="3" destOrd="0" presId="urn:microsoft.com/office/officeart/2008/layout/VerticalCurvedList"/>
    <dgm:cxn modelId="{E335027A-9D6A-4343-AF17-5CECDEEB7F26}" type="presParOf" srcId="{6ED19308-73E5-4A57-AFF4-E3FBBEA5B9AF}" destId="{83AC0409-E173-4AB5-8772-69264B0A9F8E}" srcOrd="1" destOrd="0" presId="urn:microsoft.com/office/officeart/2008/layout/VerticalCurvedList"/>
    <dgm:cxn modelId="{9C84591E-C0F4-4862-B9E8-D202A9BD64D4}" type="presParOf" srcId="{6ED19308-73E5-4A57-AFF4-E3FBBEA5B9AF}" destId="{E35783CF-0470-479D-BF08-8B35BC66686A}" srcOrd="2" destOrd="0" presId="urn:microsoft.com/office/officeart/2008/layout/VerticalCurvedList"/>
    <dgm:cxn modelId="{692277A3-FC14-4A37-82C1-BABB95259C65}" type="presParOf" srcId="{E35783CF-0470-479D-BF08-8B35BC66686A}" destId="{2A408276-575F-4CD0-A076-C7007A1DA318}" srcOrd="0" destOrd="0" presId="urn:microsoft.com/office/officeart/2008/layout/VerticalCurvedList"/>
    <dgm:cxn modelId="{651391B7-2332-4FE9-BE45-E86FDF95D546}" type="presParOf" srcId="{6ED19308-73E5-4A57-AFF4-E3FBBEA5B9AF}" destId="{D0EF25AB-E67E-4064-AFBD-FE44DCFAC5ED}" srcOrd="3" destOrd="0" presId="urn:microsoft.com/office/officeart/2008/layout/VerticalCurvedList"/>
    <dgm:cxn modelId="{603F8B6D-BAA0-460F-AE3F-6CF18E250A3F}" type="presParOf" srcId="{6ED19308-73E5-4A57-AFF4-E3FBBEA5B9AF}" destId="{DED2058D-E4ED-42B9-A140-813EEC2976AA}" srcOrd="4" destOrd="0" presId="urn:microsoft.com/office/officeart/2008/layout/VerticalCurvedList"/>
    <dgm:cxn modelId="{9B7CF6AB-2435-4425-B6AD-9AF0BCCE0E89}" type="presParOf" srcId="{DED2058D-E4ED-42B9-A140-813EEC2976AA}" destId="{AD38997A-0789-42CC-9E88-23572D23BBB3}" srcOrd="0" destOrd="0" presId="urn:microsoft.com/office/officeart/2008/layout/VerticalCurvedList"/>
    <dgm:cxn modelId="{BB77BF88-28DD-451B-A337-B18C4DB18AB0}" type="presParOf" srcId="{6ED19308-73E5-4A57-AFF4-E3FBBEA5B9AF}" destId="{C8A78616-10F6-421E-98F3-0906DF7833B1}" srcOrd="5" destOrd="0" presId="urn:microsoft.com/office/officeart/2008/layout/VerticalCurvedList"/>
    <dgm:cxn modelId="{44600487-A06B-4B81-BEE0-1DE1BAF1E03F}" type="presParOf" srcId="{6ED19308-73E5-4A57-AFF4-E3FBBEA5B9AF}" destId="{2084BE48-9B44-4119-A099-95DBEAAE145F}" srcOrd="6" destOrd="0" presId="urn:microsoft.com/office/officeart/2008/layout/VerticalCurvedList"/>
    <dgm:cxn modelId="{9F6489F2-71CA-4390-B3D2-5FF10C3086BC}" type="presParOf" srcId="{2084BE48-9B44-4119-A099-95DBEAAE145F}" destId="{41DAEC92-37B8-42DE-B93D-4743820E74A8}" srcOrd="0" destOrd="0" presId="urn:microsoft.com/office/officeart/2008/layout/VerticalCurvedList"/>
    <dgm:cxn modelId="{E8765A9A-CFED-4ECF-AE20-3A568F42AA0D}" type="presParOf" srcId="{6ED19308-73E5-4A57-AFF4-E3FBBEA5B9AF}" destId="{E082C296-1DA6-472F-867F-3DB9CF08BC76}" srcOrd="7" destOrd="0" presId="urn:microsoft.com/office/officeart/2008/layout/VerticalCurvedList"/>
    <dgm:cxn modelId="{EF255E2C-0DE5-4618-B6B8-022C810B5529}" type="presParOf" srcId="{6ED19308-73E5-4A57-AFF4-E3FBBEA5B9AF}" destId="{BEE95C6A-1331-4084-9B01-001ED6FF2033}" srcOrd="8" destOrd="0" presId="urn:microsoft.com/office/officeart/2008/layout/VerticalCurvedList"/>
    <dgm:cxn modelId="{378B7824-F388-4918-A6D6-2962667E48A6}" type="presParOf" srcId="{BEE95C6A-1331-4084-9B01-001ED6FF2033}" destId="{3185837E-CD17-4F56-8E44-FF633F4BA141}" srcOrd="0" destOrd="0" presId="urn:microsoft.com/office/officeart/2008/layout/VerticalCurvedList"/>
    <dgm:cxn modelId="{9DA0147C-43D3-4068-B10A-161A8AC2BD60}" type="presParOf" srcId="{6ED19308-73E5-4A57-AFF4-E3FBBEA5B9AF}" destId="{6DD54CDA-F3D5-4F5F-AD7D-CA4EC07FC9E9}" srcOrd="9" destOrd="0" presId="urn:microsoft.com/office/officeart/2008/layout/VerticalCurvedList"/>
    <dgm:cxn modelId="{6C45671E-878D-45AC-BDDC-1748EF20C6B2}" type="presParOf" srcId="{6ED19308-73E5-4A57-AFF4-E3FBBEA5B9AF}" destId="{1EBAEF3F-3F58-4ACD-9D6F-68F60C5E5922}" srcOrd="10" destOrd="0" presId="urn:microsoft.com/office/officeart/2008/layout/VerticalCurvedList"/>
    <dgm:cxn modelId="{85238C24-1F81-40E1-876B-EB06C64A3AB5}" type="presParOf" srcId="{1EBAEF3F-3F58-4ACD-9D6F-68F60C5E5922}" destId="{06550FB4-1BE1-4C04-B4A3-14C22C350B76}"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05D346-65FA-4A8D-899C-13FA0CE71CF8}" type="doc">
      <dgm:prSet loTypeId="urn:microsoft.com/office/officeart/2005/8/layout/equation1" loCatId="process" qsTypeId="urn:microsoft.com/office/officeart/2005/8/quickstyle/simple1" qsCatId="simple" csTypeId="urn:microsoft.com/office/officeart/2005/8/colors/accent0_3" csCatId="mainScheme" phldr="1"/>
      <dgm:spPr/>
    </dgm:pt>
    <dgm:pt modelId="{A93A8A51-C7FB-4306-AFE6-F471A79D5B67}">
      <dgm:prSet phldrT="[Texto]"/>
      <dgm:spPr/>
      <dgm:t>
        <a:bodyPr/>
        <a:lstStyle/>
        <a:p>
          <a:r>
            <a:rPr lang="es-ES" b="1" dirty="0" smtClean="0"/>
            <a:t>Costos OMA</a:t>
          </a:r>
          <a:endParaRPr lang="es-ES" b="1" dirty="0"/>
        </a:p>
      </dgm:t>
    </dgm:pt>
    <dgm:pt modelId="{9A730433-00A8-4E4E-9726-7A59B711491E}" type="parTrans" cxnId="{5096A908-6D28-4872-8010-91F83393BCFE}">
      <dgm:prSet/>
      <dgm:spPr/>
      <dgm:t>
        <a:bodyPr/>
        <a:lstStyle/>
        <a:p>
          <a:endParaRPr lang="es-ES"/>
        </a:p>
      </dgm:t>
    </dgm:pt>
    <dgm:pt modelId="{B46A5632-0ED5-4299-A8FE-54312842FBA9}" type="sibTrans" cxnId="{5096A908-6D28-4872-8010-91F83393BCFE}">
      <dgm:prSet/>
      <dgm:spPr/>
      <dgm:t>
        <a:bodyPr/>
        <a:lstStyle/>
        <a:p>
          <a:endParaRPr lang="es-ES"/>
        </a:p>
      </dgm:t>
    </dgm:pt>
    <dgm:pt modelId="{1FE3DE98-00A3-4BB1-905D-6775AA28E45B}">
      <dgm:prSet phldrT="[Texto]"/>
      <dgm:spPr/>
      <dgm:t>
        <a:bodyPr/>
        <a:lstStyle/>
        <a:p>
          <a:r>
            <a:rPr lang="es-ES" b="1" dirty="0" smtClean="0"/>
            <a:t>Ingresos Misceláneos</a:t>
          </a:r>
          <a:endParaRPr lang="es-ES" b="1" dirty="0"/>
        </a:p>
      </dgm:t>
    </dgm:pt>
    <dgm:pt modelId="{B2D5D7DA-E253-4A11-9F67-A0510E04A6AD}" type="parTrans" cxnId="{70FFF270-A1BC-42EE-BE37-D56F30294681}">
      <dgm:prSet/>
      <dgm:spPr/>
      <dgm:t>
        <a:bodyPr/>
        <a:lstStyle/>
        <a:p>
          <a:endParaRPr lang="es-ES"/>
        </a:p>
      </dgm:t>
    </dgm:pt>
    <dgm:pt modelId="{272975C5-B1DC-43CC-A9AC-A3B15666B875}" type="sibTrans" cxnId="{70FFF270-A1BC-42EE-BE37-D56F30294681}">
      <dgm:prSet/>
      <dgm:spPr/>
      <dgm:t>
        <a:bodyPr/>
        <a:lstStyle/>
        <a:p>
          <a:endParaRPr lang="es-ES"/>
        </a:p>
      </dgm:t>
    </dgm:pt>
    <dgm:pt modelId="{FD4EC374-2E44-4FA1-8290-E37A515A8254}">
      <dgm:prSet phldrT="[Texto]"/>
      <dgm:spPr/>
      <dgm:t>
        <a:bodyPr/>
        <a:lstStyle/>
        <a:p>
          <a:r>
            <a:rPr lang="es-ES" b="1" dirty="0" smtClean="0"/>
            <a:t>Inversiones</a:t>
          </a:r>
          <a:endParaRPr lang="es-ES" b="1" dirty="0"/>
        </a:p>
      </dgm:t>
    </dgm:pt>
    <dgm:pt modelId="{1BD008BB-6570-47A5-B3C6-6D508C104E47}" type="parTrans" cxnId="{CE2AFAB8-1D47-455A-9D9A-0421AA40954E}">
      <dgm:prSet/>
      <dgm:spPr/>
      <dgm:t>
        <a:bodyPr/>
        <a:lstStyle/>
        <a:p>
          <a:endParaRPr lang="es-ES"/>
        </a:p>
      </dgm:t>
    </dgm:pt>
    <dgm:pt modelId="{54938D92-9D20-49C5-AEED-E92935328289}" type="sibTrans" cxnId="{CE2AFAB8-1D47-455A-9D9A-0421AA40954E}">
      <dgm:prSet/>
      <dgm:spPr/>
      <dgm:t>
        <a:bodyPr/>
        <a:lstStyle/>
        <a:p>
          <a:endParaRPr lang="es-ES" dirty="0"/>
        </a:p>
      </dgm:t>
    </dgm:pt>
    <dgm:pt modelId="{E4305862-7CC8-44FF-9ED0-466621E28A5E}" type="pres">
      <dgm:prSet presAssocID="{DF05D346-65FA-4A8D-899C-13FA0CE71CF8}" presName="linearFlow" presStyleCnt="0">
        <dgm:presLayoutVars>
          <dgm:dir/>
          <dgm:resizeHandles val="exact"/>
        </dgm:presLayoutVars>
      </dgm:prSet>
      <dgm:spPr/>
    </dgm:pt>
    <dgm:pt modelId="{12B95086-B580-4133-BF14-B76C9A0F46C4}" type="pres">
      <dgm:prSet presAssocID="{A93A8A51-C7FB-4306-AFE6-F471A79D5B67}" presName="node" presStyleLbl="node1" presStyleIdx="0" presStyleCnt="3">
        <dgm:presLayoutVars>
          <dgm:bulletEnabled val="1"/>
        </dgm:presLayoutVars>
      </dgm:prSet>
      <dgm:spPr>
        <a:prstGeom prst="pentagon">
          <a:avLst/>
        </a:prstGeom>
      </dgm:spPr>
      <dgm:t>
        <a:bodyPr/>
        <a:lstStyle/>
        <a:p>
          <a:endParaRPr lang="es-ES"/>
        </a:p>
      </dgm:t>
    </dgm:pt>
    <dgm:pt modelId="{34AD1E6E-71FC-4297-B493-786CC593A28A}" type="pres">
      <dgm:prSet presAssocID="{B46A5632-0ED5-4299-A8FE-54312842FBA9}" presName="spacerL" presStyleCnt="0"/>
      <dgm:spPr/>
    </dgm:pt>
    <dgm:pt modelId="{3B91780A-A966-4ED0-8CFC-4F9B76AAEF25}" type="pres">
      <dgm:prSet presAssocID="{B46A5632-0ED5-4299-A8FE-54312842FBA9}" presName="sibTrans" presStyleLbl="sibTrans2D1" presStyleIdx="0" presStyleCnt="2"/>
      <dgm:spPr/>
      <dgm:t>
        <a:bodyPr/>
        <a:lstStyle/>
        <a:p>
          <a:endParaRPr lang="es-ES"/>
        </a:p>
      </dgm:t>
    </dgm:pt>
    <dgm:pt modelId="{C39C3155-7042-4339-8798-7C3711001A4A}" type="pres">
      <dgm:prSet presAssocID="{B46A5632-0ED5-4299-A8FE-54312842FBA9}" presName="spacerR" presStyleCnt="0"/>
      <dgm:spPr/>
    </dgm:pt>
    <dgm:pt modelId="{391B10FD-F745-45C4-9D36-5A214785CEAE}" type="pres">
      <dgm:prSet presAssocID="{FD4EC374-2E44-4FA1-8290-E37A515A8254}" presName="node" presStyleLbl="node1" presStyleIdx="1" presStyleCnt="3">
        <dgm:presLayoutVars>
          <dgm:bulletEnabled val="1"/>
        </dgm:presLayoutVars>
      </dgm:prSet>
      <dgm:spPr>
        <a:prstGeom prst="roundRect">
          <a:avLst/>
        </a:prstGeom>
      </dgm:spPr>
      <dgm:t>
        <a:bodyPr/>
        <a:lstStyle/>
        <a:p>
          <a:endParaRPr lang="es-ES"/>
        </a:p>
      </dgm:t>
    </dgm:pt>
    <dgm:pt modelId="{26DF907F-96C9-43E9-8653-E3754AA0B479}" type="pres">
      <dgm:prSet presAssocID="{54938D92-9D20-49C5-AEED-E92935328289}" presName="spacerL" presStyleCnt="0"/>
      <dgm:spPr/>
    </dgm:pt>
    <dgm:pt modelId="{045A7B7F-CB0C-4A6C-A7AA-DA73AF82C670}" type="pres">
      <dgm:prSet presAssocID="{54938D92-9D20-49C5-AEED-E92935328289}" presName="sibTrans" presStyleLbl="sibTrans2D1" presStyleIdx="1" presStyleCnt="2"/>
      <dgm:spPr>
        <a:prstGeom prst="mathMinus">
          <a:avLst/>
        </a:prstGeom>
      </dgm:spPr>
      <dgm:t>
        <a:bodyPr/>
        <a:lstStyle/>
        <a:p>
          <a:endParaRPr lang="es-ES"/>
        </a:p>
      </dgm:t>
    </dgm:pt>
    <dgm:pt modelId="{2E46A0B6-B076-4C9E-BB74-4687371A7164}" type="pres">
      <dgm:prSet presAssocID="{54938D92-9D20-49C5-AEED-E92935328289}" presName="spacerR" presStyleCnt="0"/>
      <dgm:spPr/>
    </dgm:pt>
    <dgm:pt modelId="{2D0FA9D0-C78B-490D-8C49-E22D8663457E}" type="pres">
      <dgm:prSet presAssocID="{1FE3DE98-00A3-4BB1-905D-6775AA28E45B}" presName="node" presStyleLbl="node1" presStyleIdx="2" presStyleCnt="3" custScaleX="136710" custScaleY="121693">
        <dgm:presLayoutVars>
          <dgm:bulletEnabled val="1"/>
        </dgm:presLayoutVars>
      </dgm:prSet>
      <dgm:spPr>
        <a:prstGeom prst="diamond">
          <a:avLst/>
        </a:prstGeom>
      </dgm:spPr>
      <dgm:t>
        <a:bodyPr/>
        <a:lstStyle/>
        <a:p>
          <a:endParaRPr lang="es-ES"/>
        </a:p>
      </dgm:t>
    </dgm:pt>
  </dgm:ptLst>
  <dgm:cxnLst>
    <dgm:cxn modelId="{5881C619-0CC5-4ED6-9BC3-6D7D5946ACB6}" type="presOf" srcId="{B46A5632-0ED5-4299-A8FE-54312842FBA9}" destId="{3B91780A-A966-4ED0-8CFC-4F9B76AAEF25}" srcOrd="0" destOrd="0" presId="urn:microsoft.com/office/officeart/2005/8/layout/equation1"/>
    <dgm:cxn modelId="{45EB040A-7F80-44C0-BB69-B6EE64F529DF}" type="presOf" srcId="{A93A8A51-C7FB-4306-AFE6-F471A79D5B67}" destId="{12B95086-B580-4133-BF14-B76C9A0F46C4}" srcOrd="0" destOrd="0" presId="urn:microsoft.com/office/officeart/2005/8/layout/equation1"/>
    <dgm:cxn modelId="{70FFF270-A1BC-42EE-BE37-D56F30294681}" srcId="{DF05D346-65FA-4A8D-899C-13FA0CE71CF8}" destId="{1FE3DE98-00A3-4BB1-905D-6775AA28E45B}" srcOrd="2" destOrd="0" parTransId="{B2D5D7DA-E253-4A11-9F67-A0510E04A6AD}" sibTransId="{272975C5-B1DC-43CC-A9AC-A3B15666B875}"/>
    <dgm:cxn modelId="{CE2AFAB8-1D47-455A-9D9A-0421AA40954E}" srcId="{DF05D346-65FA-4A8D-899C-13FA0CE71CF8}" destId="{FD4EC374-2E44-4FA1-8290-E37A515A8254}" srcOrd="1" destOrd="0" parTransId="{1BD008BB-6570-47A5-B3C6-6D508C104E47}" sibTransId="{54938D92-9D20-49C5-AEED-E92935328289}"/>
    <dgm:cxn modelId="{16E9C6AB-0BED-4811-92FD-7820B0406D81}" type="presOf" srcId="{FD4EC374-2E44-4FA1-8290-E37A515A8254}" destId="{391B10FD-F745-45C4-9D36-5A214785CEAE}" srcOrd="0" destOrd="0" presId="urn:microsoft.com/office/officeart/2005/8/layout/equation1"/>
    <dgm:cxn modelId="{951BD66D-6002-4C4C-A30C-B0C46FB32E91}" type="presOf" srcId="{DF05D346-65FA-4A8D-899C-13FA0CE71CF8}" destId="{E4305862-7CC8-44FF-9ED0-466621E28A5E}" srcOrd="0" destOrd="0" presId="urn:microsoft.com/office/officeart/2005/8/layout/equation1"/>
    <dgm:cxn modelId="{5096A908-6D28-4872-8010-91F83393BCFE}" srcId="{DF05D346-65FA-4A8D-899C-13FA0CE71CF8}" destId="{A93A8A51-C7FB-4306-AFE6-F471A79D5B67}" srcOrd="0" destOrd="0" parTransId="{9A730433-00A8-4E4E-9726-7A59B711491E}" sibTransId="{B46A5632-0ED5-4299-A8FE-54312842FBA9}"/>
    <dgm:cxn modelId="{C58F4328-1256-44E4-992C-655388E3EB65}" type="presOf" srcId="{54938D92-9D20-49C5-AEED-E92935328289}" destId="{045A7B7F-CB0C-4A6C-A7AA-DA73AF82C670}" srcOrd="0" destOrd="0" presId="urn:microsoft.com/office/officeart/2005/8/layout/equation1"/>
    <dgm:cxn modelId="{BDB04981-8239-4510-88D9-F36A5D25E935}" type="presOf" srcId="{1FE3DE98-00A3-4BB1-905D-6775AA28E45B}" destId="{2D0FA9D0-C78B-490D-8C49-E22D8663457E}" srcOrd="0" destOrd="0" presId="urn:microsoft.com/office/officeart/2005/8/layout/equation1"/>
    <dgm:cxn modelId="{47D69264-5F0D-46E7-ABF0-492EAF44A7AB}" type="presParOf" srcId="{E4305862-7CC8-44FF-9ED0-466621E28A5E}" destId="{12B95086-B580-4133-BF14-B76C9A0F46C4}" srcOrd="0" destOrd="0" presId="urn:microsoft.com/office/officeart/2005/8/layout/equation1"/>
    <dgm:cxn modelId="{4C196CCB-FD9E-429B-B810-339A31A4398D}" type="presParOf" srcId="{E4305862-7CC8-44FF-9ED0-466621E28A5E}" destId="{34AD1E6E-71FC-4297-B493-786CC593A28A}" srcOrd="1" destOrd="0" presId="urn:microsoft.com/office/officeart/2005/8/layout/equation1"/>
    <dgm:cxn modelId="{71DCDBC2-E822-4DAB-B921-889F324C1C8D}" type="presParOf" srcId="{E4305862-7CC8-44FF-9ED0-466621E28A5E}" destId="{3B91780A-A966-4ED0-8CFC-4F9B76AAEF25}" srcOrd="2" destOrd="0" presId="urn:microsoft.com/office/officeart/2005/8/layout/equation1"/>
    <dgm:cxn modelId="{67092784-AF0E-45E4-B633-F953BD5B9909}" type="presParOf" srcId="{E4305862-7CC8-44FF-9ED0-466621E28A5E}" destId="{C39C3155-7042-4339-8798-7C3711001A4A}" srcOrd="3" destOrd="0" presId="urn:microsoft.com/office/officeart/2005/8/layout/equation1"/>
    <dgm:cxn modelId="{0EBCF4A0-68F4-4E34-B852-7228CF4D723A}" type="presParOf" srcId="{E4305862-7CC8-44FF-9ED0-466621E28A5E}" destId="{391B10FD-F745-45C4-9D36-5A214785CEAE}" srcOrd="4" destOrd="0" presId="urn:microsoft.com/office/officeart/2005/8/layout/equation1"/>
    <dgm:cxn modelId="{BE76F6DD-F761-4892-9CAE-BF0E2DCA7CCD}" type="presParOf" srcId="{E4305862-7CC8-44FF-9ED0-466621E28A5E}" destId="{26DF907F-96C9-43E9-8653-E3754AA0B479}" srcOrd="5" destOrd="0" presId="urn:microsoft.com/office/officeart/2005/8/layout/equation1"/>
    <dgm:cxn modelId="{F7F375F6-BDF1-4B09-9A1E-CC1895E46F6A}" type="presParOf" srcId="{E4305862-7CC8-44FF-9ED0-466621E28A5E}" destId="{045A7B7F-CB0C-4A6C-A7AA-DA73AF82C670}" srcOrd="6" destOrd="0" presId="urn:microsoft.com/office/officeart/2005/8/layout/equation1"/>
    <dgm:cxn modelId="{9DAC2D22-0D17-4CFB-8101-A8878E4F20D3}" type="presParOf" srcId="{E4305862-7CC8-44FF-9ED0-466621E28A5E}" destId="{2E46A0B6-B076-4C9E-BB74-4687371A7164}" srcOrd="7" destOrd="0" presId="urn:microsoft.com/office/officeart/2005/8/layout/equation1"/>
    <dgm:cxn modelId="{C55094EC-9C75-4E25-8132-3D4649B07A37}" type="presParOf" srcId="{E4305862-7CC8-44FF-9ED0-466621E28A5E}" destId="{2D0FA9D0-C78B-490D-8C49-E22D8663457E}"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05D346-65FA-4A8D-899C-13FA0CE71CF8}" type="doc">
      <dgm:prSet loTypeId="urn:microsoft.com/office/officeart/2005/8/layout/equation1" loCatId="process" qsTypeId="urn:microsoft.com/office/officeart/2005/8/quickstyle/simple1" qsCatId="simple" csTypeId="urn:microsoft.com/office/officeart/2005/8/colors/accent0_3" csCatId="mainScheme" phldr="1"/>
      <dgm:spPr/>
    </dgm:pt>
    <dgm:pt modelId="{A93A8A51-C7FB-4306-AFE6-F471A79D5B67}">
      <dgm:prSet phldrT="[Texto]" custT="1"/>
      <dgm:spPr>
        <a:solidFill>
          <a:srgbClr val="44B76B"/>
        </a:solidFill>
      </dgm:spPr>
      <dgm:t>
        <a:bodyPr/>
        <a:lstStyle/>
        <a:p>
          <a:r>
            <a:rPr lang="es-ES" sz="1900" b="1" dirty="0" smtClean="0"/>
            <a:t>Tarifa</a:t>
          </a:r>
        </a:p>
        <a:p>
          <a:endParaRPr lang="es-ES" sz="1800" b="1" dirty="0" smtClean="0"/>
        </a:p>
        <a:p>
          <a:endParaRPr lang="es-ES" sz="1800" b="1" dirty="0"/>
        </a:p>
      </dgm:t>
    </dgm:pt>
    <dgm:pt modelId="{9A730433-00A8-4E4E-9726-7A59B711491E}" type="parTrans" cxnId="{5096A908-6D28-4872-8010-91F83393BCFE}">
      <dgm:prSet/>
      <dgm:spPr/>
      <dgm:t>
        <a:bodyPr/>
        <a:lstStyle/>
        <a:p>
          <a:endParaRPr lang="es-ES"/>
        </a:p>
      </dgm:t>
    </dgm:pt>
    <dgm:pt modelId="{B46A5632-0ED5-4299-A8FE-54312842FBA9}" type="sibTrans" cxnId="{5096A908-6D28-4872-8010-91F83393BCFE}">
      <dgm:prSet/>
      <dgm:spPr/>
      <dgm:t>
        <a:bodyPr/>
        <a:lstStyle/>
        <a:p>
          <a:endParaRPr lang="es-ES"/>
        </a:p>
      </dgm:t>
    </dgm:pt>
    <dgm:pt modelId="{DE52D095-6305-4122-9DFB-DB47E17DA569}">
      <dgm:prSet phldrT="[Texto]"/>
      <dgm:spPr>
        <a:solidFill>
          <a:srgbClr val="C00000"/>
        </a:solidFill>
      </dgm:spPr>
      <dgm:t>
        <a:bodyPr/>
        <a:lstStyle/>
        <a:p>
          <a:r>
            <a:rPr lang="es-ES" b="1" dirty="0" smtClean="0"/>
            <a:t>Energía MEM</a:t>
          </a:r>
          <a:endParaRPr lang="es-ES" b="1" dirty="0"/>
        </a:p>
      </dgm:t>
    </dgm:pt>
    <dgm:pt modelId="{2F03B12C-C867-4F63-A85F-E30D5BE4A60E}" type="parTrans" cxnId="{7291FD9E-5153-4C79-860B-E838908BE557}">
      <dgm:prSet/>
      <dgm:spPr/>
      <dgm:t>
        <a:bodyPr/>
        <a:lstStyle/>
        <a:p>
          <a:endParaRPr lang="es-ES"/>
        </a:p>
      </dgm:t>
    </dgm:pt>
    <dgm:pt modelId="{CF3EE439-85CD-4A26-82D8-9162888CDD1A}" type="sibTrans" cxnId="{7291FD9E-5153-4C79-860B-E838908BE557}">
      <dgm:prSet/>
      <dgm:spPr/>
      <dgm:t>
        <a:bodyPr/>
        <a:lstStyle/>
        <a:p>
          <a:endParaRPr lang="es-ES"/>
        </a:p>
      </dgm:t>
    </dgm:pt>
    <dgm:pt modelId="{FD4EC374-2E44-4FA1-8290-E37A515A8254}">
      <dgm:prSet phldrT="[Texto]"/>
      <dgm:spPr>
        <a:solidFill>
          <a:srgbClr val="4472C4"/>
        </a:solidFill>
      </dgm:spPr>
      <dgm:t>
        <a:bodyPr/>
        <a:lstStyle/>
        <a:p>
          <a:r>
            <a:rPr lang="es-ES" b="1" dirty="0" smtClean="0"/>
            <a:t>Requerimiento de Ingresos</a:t>
          </a:r>
          <a:endParaRPr lang="es-ES" b="1" dirty="0"/>
        </a:p>
      </dgm:t>
    </dgm:pt>
    <dgm:pt modelId="{1BD008BB-6570-47A5-B3C6-6D508C104E47}" type="parTrans" cxnId="{CE2AFAB8-1D47-455A-9D9A-0421AA40954E}">
      <dgm:prSet/>
      <dgm:spPr/>
      <dgm:t>
        <a:bodyPr/>
        <a:lstStyle/>
        <a:p>
          <a:endParaRPr lang="es-ES"/>
        </a:p>
      </dgm:t>
    </dgm:pt>
    <dgm:pt modelId="{54938D92-9D20-49C5-AEED-E92935328289}" type="sibTrans" cxnId="{CE2AFAB8-1D47-455A-9D9A-0421AA40954E}">
      <dgm:prSet/>
      <dgm:spPr/>
      <dgm:t>
        <a:bodyPr/>
        <a:lstStyle/>
        <a:p>
          <a:endParaRPr lang="es-ES" dirty="0"/>
        </a:p>
      </dgm:t>
    </dgm:pt>
    <dgm:pt modelId="{E4305862-7CC8-44FF-9ED0-466621E28A5E}" type="pres">
      <dgm:prSet presAssocID="{DF05D346-65FA-4A8D-899C-13FA0CE71CF8}" presName="linearFlow" presStyleCnt="0">
        <dgm:presLayoutVars>
          <dgm:dir/>
          <dgm:resizeHandles val="exact"/>
        </dgm:presLayoutVars>
      </dgm:prSet>
      <dgm:spPr/>
    </dgm:pt>
    <dgm:pt modelId="{12B95086-B580-4133-BF14-B76C9A0F46C4}" type="pres">
      <dgm:prSet presAssocID="{A93A8A51-C7FB-4306-AFE6-F471A79D5B67}" presName="node" presStyleLbl="node1" presStyleIdx="0" presStyleCnt="3">
        <dgm:presLayoutVars>
          <dgm:bulletEnabled val="1"/>
        </dgm:presLayoutVars>
      </dgm:prSet>
      <dgm:spPr/>
      <dgm:t>
        <a:bodyPr/>
        <a:lstStyle/>
        <a:p>
          <a:endParaRPr lang="es-ES"/>
        </a:p>
      </dgm:t>
    </dgm:pt>
    <dgm:pt modelId="{34AD1E6E-71FC-4297-B493-786CC593A28A}" type="pres">
      <dgm:prSet presAssocID="{B46A5632-0ED5-4299-A8FE-54312842FBA9}" presName="spacerL" presStyleCnt="0"/>
      <dgm:spPr/>
    </dgm:pt>
    <dgm:pt modelId="{3B91780A-A966-4ED0-8CFC-4F9B76AAEF25}" type="pres">
      <dgm:prSet presAssocID="{B46A5632-0ED5-4299-A8FE-54312842FBA9}" presName="sibTrans" presStyleLbl="sibTrans2D1" presStyleIdx="0" presStyleCnt="2"/>
      <dgm:spPr>
        <a:prstGeom prst="mathEqual">
          <a:avLst/>
        </a:prstGeom>
      </dgm:spPr>
      <dgm:t>
        <a:bodyPr/>
        <a:lstStyle/>
        <a:p>
          <a:endParaRPr lang="es-ES"/>
        </a:p>
      </dgm:t>
    </dgm:pt>
    <dgm:pt modelId="{C39C3155-7042-4339-8798-7C3711001A4A}" type="pres">
      <dgm:prSet presAssocID="{B46A5632-0ED5-4299-A8FE-54312842FBA9}" presName="spacerR" presStyleCnt="0"/>
      <dgm:spPr/>
    </dgm:pt>
    <dgm:pt modelId="{391B10FD-F745-45C4-9D36-5A214785CEAE}" type="pres">
      <dgm:prSet presAssocID="{FD4EC374-2E44-4FA1-8290-E37A515A8254}" presName="node" presStyleLbl="node1" presStyleIdx="1" presStyleCnt="3">
        <dgm:presLayoutVars>
          <dgm:bulletEnabled val="1"/>
        </dgm:presLayoutVars>
      </dgm:prSet>
      <dgm:spPr>
        <a:prstGeom prst="roundRect">
          <a:avLst/>
        </a:prstGeom>
      </dgm:spPr>
      <dgm:t>
        <a:bodyPr/>
        <a:lstStyle/>
        <a:p>
          <a:endParaRPr lang="es-ES"/>
        </a:p>
      </dgm:t>
    </dgm:pt>
    <dgm:pt modelId="{26DF907F-96C9-43E9-8653-E3754AA0B479}" type="pres">
      <dgm:prSet presAssocID="{54938D92-9D20-49C5-AEED-E92935328289}" presName="spacerL" presStyleCnt="0"/>
      <dgm:spPr/>
    </dgm:pt>
    <dgm:pt modelId="{045A7B7F-CB0C-4A6C-A7AA-DA73AF82C670}" type="pres">
      <dgm:prSet presAssocID="{54938D92-9D20-49C5-AEED-E92935328289}" presName="sibTrans" presStyleLbl="sibTrans2D1" presStyleIdx="1" presStyleCnt="2"/>
      <dgm:spPr>
        <a:prstGeom prst="mathDivide">
          <a:avLst/>
        </a:prstGeom>
      </dgm:spPr>
      <dgm:t>
        <a:bodyPr/>
        <a:lstStyle/>
        <a:p>
          <a:endParaRPr lang="es-ES"/>
        </a:p>
      </dgm:t>
    </dgm:pt>
    <dgm:pt modelId="{2E46A0B6-B076-4C9E-BB74-4687371A7164}" type="pres">
      <dgm:prSet presAssocID="{54938D92-9D20-49C5-AEED-E92935328289}" presName="spacerR" presStyleCnt="0"/>
      <dgm:spPr/>
    </dgm:pt>
    <dgm:pt modelId="{F781341C-66F1-4F29-8E1E-5139D9D1965F}" type="pres">
      <dgm:prSet presAssocID="{DE52D095-6305-4122-9DFB-DB47E17DA569}" presName="node" presStyleLbl="node1" presStyleIdx="2" presStyleCnt="3">
        <dgm:presLayoutVars>
          <dgm:bulletEnabled val="1"/>
        </dgm:presLayoutVars>
      </dgm:prSet>
      <dgm:spPr>
        <a:prstGeom prst="trapezoid">
          <a:avLst/>
        </a:prstGeom>
      </dgm:spPr>
      <dgm:t>
        <a:bodyPr/>
        <a:lstStyle/>
        <a:p>
          <a:endParaRPr lang="es-ES"/>
        </a:p>
      </dgm:t>
    </dgm:pt>
  </dgm:ptLst>
  <dgm:cxnLst>
    <dgm:cxn modelId="{5881C619-0CC5-4ED6-9BC3-6D7D5946ACB6}" type="presOf" srcId="{B46A5632-0ED5-4299-A8FE-54312842FBA9}" destId="{3B91780A-A966-4ED0-8CFC-4F9B76AAEF25}" srcOrd="0" destOrd="0" presId="urn:microsoft.com/office/officeart/2005/8/layout/equation1"/>
    <dgm:cxn modelId="{F6FF198D-569A-4B4E-90B9-15934308D786}" type="presOf" srcId="{DE52D095-6305-4122-9DFB-DB47E17DA569}" destId="{F781341C-66F1-4F29-8E1E-5139D9D1965F}" srcOrd="0" destOrd="0" presId="urn:microsoft.com/office/officeart/2005/8/layout/equation1"/>
    <dgm:cxn modelId="{45EB040A-7F80-44C0-BB69-B6EE64F529DF}" type="presOf" srcId="{A93A8A51-C7FB-4306-AFE6-F471A79D5B67}" destId="{12B95086-B580-4133-BF14-B76C9A0F46C4}" srcOrd="0" destOrd="0" presId="urn:microsoft.com/office/officeart/2005/8/layout/equation1"/>
    <dgm:cxn modelId="{7291FD9E-5153-4C79-860B-E838908BE557}" srcId="{DF05D346-65FA-4A8D-899C-13FA0CE71CF8}" destId="{DE52D095-6305-4122-9DFB-DB47E17DA569}" srcOrd="2" destOrd="0" parTransId="{2F03B12C-C867-4F63-A85F-E30D5BE4A60E}" sibTransId="{CF3EE439-85CD-4A26-82D8-9162888CDD1A}"/>
    <dgm:cxn modelId="{CE2AFAB8-1D47-455A-9D9A-0421AA40954E}" srcId="{DF05D346-65FA-4A8D-899C-13FA0CE71CF8}" destId="{FD4EC374-2E44-4FA1-8290-E37A515A8254}" srcOrd="1" destOrd="0" parTransId="{1BD008BB-6570-47A5-B3C6-6D508C104E47}" sibTransId="{54938D92-9D20-49C5-AEED-E92935328289}"/>
    <dgm:cxn modelId="{16E9C6AB-0BED-4811-92FD-7820B0406D81}" type="presOf" srcId="{FD4EC374-2E44-4FA1-8290-E37A515A8254}" destId="{391B10FD-F745-45C4-9D36-5A214785CEAE}" srcOrd="0" destOrd="0" presId="urn:microsoft.com/office/officeart/2005/8/layout/equation1"/>
    <dgm:cxn modelId="{951BD66D-6002-4C4C-A30C-B0C46FB32E91}" type="presOf" srcId="{DF05D346-65FA-4A8D-899C-13FA0CE71CF8}" destId="{E4305862-7CC8-44FF-9ED0-466621E28A5E}" srcOrd="0" destOrd="0" presId="urn:microsoft.com/office/officeart/2005/8/layout/equation1"/>
    <dgm:cxn modelId="{5096A908-6D28-4872-8010-91F83393BCFE}" srcId="{DF05D346-65FA-4A8D-899C-13FA0CE71CF8}" destId="{A93A8A51-C7FB-4306-AFE6-F471A79D5B67}" srcOrd="0" destOrd="0" parTransId="{9A730433-00A8-4E4E-9726-7A59B711491E}" sibTransId="{B46A5632-0ED5-4299-A8FE-54312842FBA9}"/>
    <dgm:cxn modelId="{C58F4328-1256-44E4-992C-655388E3EB65}" type="presOf" srcId="{54938D92-9D20-49C5-AEED-E92935328289}" destId="{045A7B7F-CB0C-4A6C-A7AA-DA73AF82C670}" srcOrd="0" destOrd="0" presId="urn:microsoft.com/office/officeart/2005/8/layout/equation1"/>
    <dgm:cxn modelId="{47D69264-5F0D-46E7-ABF0-492EAF44A7AB}" type="presParOf" srcId="{E4305862-7CC8-44FF-9ED0-466621E28A5E}" destId="{12B95086-B580-4133-BF14-B76C9A0F46C4}" srcOrd="0" destOrd="0" presId="urn:microsoft.com/office/officeart/2005/8/layout/equation1"/>
    <dgm:cxn modelId="{4C196CCB-FD9E-429B-B810-339A31A4398D}" type="presParOf" srcId="{E4305862-7CC8-44FF-9ED0-466621E28A5E}" destId="{34AD1E6E-71FC-4297-B493-786CC593A28A}" srcOrd="1" destOrd="0" presId="urn:microsoft.com/office/officeart/2005/8/layout/equation1"/>
    <dgm:cxn modelId="{71DCDBC2-E822-4DAB-B921-889F324C1C8D}" type="presParOf" srcId="{E4305862-7CC8-44FF-9ED0-466621E28A5E}" destId="{3B91780A-A966-4ED0-8CFC-4F9B76AAEF25}" srcOrd="2" destOrd="0" presId="urn:microsoft.com/office/officeart/2005/8/layout/equation1"/>
    <dgm:cxn modelId="{67092784-AF0E-45E4-B633-F953BD5B9909}" type="presParOf" srcId="{E4305862-7CC8-44FF-9ED0-466621E28A5E}" destId="{C39C3155-7042-4339-8798-7C3711001A4A}" srcOrd="3" destOrd="0" presId="urn:microsoft.com/office/officeart/2005/8/layout/equation1"/>
    <dgm:cxn modelId="{0EBCF4A0-68F4-4E34-B852-7228CF4D723A}" type="presParOf" srcId="{E4305862-7CC8-44FF-9ED0-466621E28A5E}" destId="{391B10FD-F745-45C4-9D36-5A214785CEAE}" srcOrd="4" destOrd="0" presId="urn:microsoft.com/office/officeart/2005/8/layout/equation1"/>
    <dgm:cxn modelId="{BE76F6DD-F761-4892-9CAE-BF0E2DCA7CCD}" type="presParOf" srcId="{E4305862-7CC8-44FF-9ED0-466621E28A5E}" destId="{26DF907F-96C9-43E9-8653-E3754AA0B479}" srcOrd="5" destOrd="0" presId="urn:microsoft.com/office/officeart/2005/8/layout/equation1"/>
    <dgm:cxn modelId="{F7F375F6-BDF1-4B09-9A1E-CC1895E46F6A}" type="presParOf" srcId="{E4305862-7CC8-44FF-9ED0-466621E28A5E}" destId="{045A7B7F-CB0C-4A6C-A7AA-DA73AF82C670}" srcOrd="6" destOrd="0" presId="urn:microsoft.com/office/officeart/2005/8/layout/equation1"/>
    <dgm:cxn modelId="{9DAC2D22-0D17-4CFB-8101-A8878E4F20D3}" type="presParOf" srcId="{E4305862-7CC8-44FF-9ED0-466621E28A5E}" destId="{2E46A0B6-B076-4C9E-BB74-4687371A7164}" srcOrd="7" destOrd="0" presId="urn:microsoft.com/office/officeart/2005/8/layout/equation1"/>
    <dgm:cxn modelId="{EF7C2C29-47AC-45E3-822B-5C0ED641921B}" type="presParOf" srcId="{E4305862-7CC8-44FF-9ED0-466621E28A5E}" destId="{F781341C-66F1-4F29-8E1E-5139D9D1965F}"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AED56-BF2F-4C81-8C56-613932E8F5BB}">
      <dsp:nvSpPr>
        <dsp:cNvPr id="0" name=""/>
        <dsp:cNvSpPr/>
      </dsp:nvSpPr>
      <dsp:spPr>
        <a:xfrm>
          <a:off x="-4055197" y="-687019"/>
          <a:ext cx="5336940" cy="5336940"/>
        </a:xfrm>
        <a:prstGeom prst="blockArc">
          <a:avLst>
            <a:gd name="adj1" fmla="val 18900000"/>
            <a:gd name="adj2" fmla="val 2700000"/>
            <a:gd name="adj3" fmla="val 40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AC0409-E173-4AB5-8772-69264B0A9F8E}">
      <dsp:nvSpPr>
        <dsp:cNvPr id="0" name=""/>
        <dsp:cNvSpPr/>
      </dsp:nvSpPr>
      <dsp:spPr>
        <a:xfrm>
          <a:off x="621725" y="236978"/>
          <a:ext cx="4364393" cy="49552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32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2"/>
              </a:solidFill>
              <a:latin typeface="Arial Narrow" panose="020B0606020202030204" pitchFamily="34" charset="0"/>
            </a:rPr>
            <a:t>Transmisión</a:t>
          </a:r>
          <a:endParaRPr lang="es-ES" sz="1600" b="1" kern="1200" dirty="0">
            <a:solidFill>
              <a:schemeClr val="tx2"/>
            </a:solidFill>
            <a:latin typeface="Arial Narrow" panose="020B0606020202030204" pitchFamily="34" charset="0"/>
          </a:endParaRPr>
        </a:p>
      </dsp:txBody>
      <dsp:txXfrm>
        <a:off x="621725" y="236978"/>
        <a:ext cx="4364393" cy="495521"/>
      </dsp:txXfrm>
    </dsp:sp>
    <dsp:sp modelId="{2A408276-575F-4CD0-A076-C7007A1DA318}">
      <dsp:nvSpPr>
        <dsp:cNvPr id="0" name=""/>
        <dsp:cNvSpPr/>
      </dsp:nvSpPr>
      <dsp:spPr>
        <a:xfrm>
          <a:off x="490253" y="185661"/>
          <a:ext cx="619401" cy="619401"/>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F25AB-E67E-4064-AFBD-FE44DCFAC5ED}">
      <dsp:nvSpPr>
        <dsp:cNvPr id="0" name=""/>
        <dsp:cNvSpPr/>
      </dsp:nvSpPr>
      <dsp:spPr>
        <a:xfrm>
          <a:off x="1001211" y="980022"/>
          <a:ext cx="4142193" cy="49552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32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2"/>
              </a:solidFill>
              <a:latin typeface="Arial Narrow" panose="020B0606020202030204" pitchFamily="34" charset="0"/>
            </a:rPr>
            <a:t>Distribución</a:t>
          </a:r>
          <a:endParaRPr lang="es-ES" sz="1600" b="1" kern="1200" dirty="0">
            <a:solidFill>
              <a:schemeClr val="tx2"/>
            </a:solidFill>
            <a:latin typeface="Arial Narrow" panose="020B0606020202030204" pitchFamily="34" charset="0"/>
          </a:endParaRPr>
        </a:p>
      </dsp:txBody>
      <dsp:txXfrm>
        <a:off x="1001211" y="980022"/>
        <a:ext cx="4142193" cy="495521"/>
      </dsp:txXfrm>
    </dsp:sp>
    <dsp:sp modelId="{AD38997A-0789-42CC-9E88-23572D23BBB3}">
      <dsp:nvSpPr>
        <dsp:cNvPr id="0" name=""/>
        <dsp:cNvSpPr/>
      </dsp:nvSpPr>
      <dsp:spPr>
        <a:xfrm>
          <a:off x="845329" y="928706"/>
          <a:ext cx="619401" cy="619401"/>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A78616-10F6-421E-98F3-0906DF7833B1}">
      <dsp:nvSpPr>
        <dsp:cNvPr id="0" name=""/>
        <dsp:cNvSpPr/>
      </dsp:nvSpPr>
      <dsp:spPr>
        <a:xfrm>
          <a:off x="1083732" y="1744314"/>
          <a:ext cx="4181799" cy="49552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32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2"/>
              </a:solidFill>
              <a:latin typeface="Arial Narrow" panose="020B0606020202030204" pitchFamily="34" charset="0"/>
            </a:rPr>
            <a:t>Operación de los SSB</a:t>
          </a:r>
          <a:endParaRPr lang="es-ES" sz="1600" b="1" kern="1200" dirty="0">
            <a:solidFill>
              <a:schemeClr val="tx2"/>
            </a:solidFill>
            <a:latin typeface="Arial Narrow" panose="020B0606020202030204" pitchFamily="34" charset="0"/>
          </a:endParaRPr>
        </a:p>
      </dsp:txBody>
      <dsp:txXfrm>
        <a:off x="1083732" y="1744314"/>
        <a:ext cx="4181799" cy="495521"/>
      </dsp:txXfrm>
    </dsp:sp>
    <dsp:sp modelId="{41DAEC92-37B8-42DE-B93D-4743820E74A8}">
      <dsp:nvSpPr>
        <dsp:cNvPr id="0" name=""/>
        <dsp:cNvSpPr/>
      </dsp:nvSpPr>
      <dsp:spPr>
        <a:xfrm>
          <a:off x="954308" y="1671750"/>
          <a:ext cx="619401" cy="619401"/>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82C296-1DA6-472F-867F-3DB9CF08BC76}">
      <dsp:nvSpPr>
        <dsp:cNvPr id="0" name=""/>
        <dsp:cNvSpPr/>
      </dsp:nvSpPr>
      <dsp:spPr>
        <a:xfrm>
          <a:off x="1112921" y="2476734"/>
          <a:ext cx="4026589" cy="49552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320" tIns="40640" rIns="40640" bIns="4064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2"/>
              </a:solidFill>
              <a:latin typeface="Arial Narrow" panose="020B0606020202030204" pitchFamily="34" charset="0"/>
            </a:rPr>
            <a:t>Operación del CENACE</a:t>
          </a:r>
          <a:endParaRPr lang="es-ES" sz="1600" b="1" kern="1200" dirty="0">
            <a:solidFill>
              <a:schemeClr val="tx2"/>
            </a:solidFill>
            <a:latin typeface="Arial Narrow" panose="020B0606020202030204" pitchFamily="34" charset="0"/>
          </a:endParaRPr>
        </a:p>
      </dsp:txBody>
      <dsp:txXfrm>
        <a:off x="1112921" y="2476734"/>
        <a:ext cx="4026589" cy="495521"/>
      </dsp:txXfrm>
    </dsp:sp>
    <dsp:sp modelId="{3185837E-CD17-4F56-8E44-FF633F4BA141}">
      <dsp:nvSpPr>
        <dsp:cNvPr id="0" name=""/>
        <dsp:cNvSpPr/>
      </dsp:nvSpPr>
      <dsp:spPr>
        <a:xfrm>
          <a:off x="845329" y="2414794"/>
          <a:ext cx="619401" cy="619401"/>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D54CDA-F3D5-4F5F-AD7D-CA4EC07FC9E9}">
      <dsp:nvSpPr>
        <dsp:cNvPr id="0" name=""/>
        <dsp:cNvSpPr/>
      </dsp:nvSpPr>
      <dsp:spPr>
        <a:xfrm>
          <a:off x="823334" y="3267353"/>
          <a:ext cx="4165354" cy="49552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320"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2"/>
              </a:solidFill>
              <a:latin typeface="Arial Narrow" panose="020B0606020202030204" pitchFamily="34" charset="0"/>
            </a:rPr>
            <a:t>Servicios Conexos No Incluidos en el MEM</a:t>
          </a:r>
          <a:endParaRPr lang="es-ES" sz="1600" b="1" kern="1200" dirty="0">
            <a:solidFill>
              <a:schemeClr val="tx2"/>
            </a:solidFill>
            <a:latin typeface="Arial Narrow" panose="020B0606020202030204" pitchFamily="34" charset="0"/>
          </a:endParaRPr>
        </a:p>
      </dsp:txBody>
      <dsp:txXfrm>
        <a:off x="823334" y="3267353"/>
        <a:ext cx="4165354" cy="495521"/>
      </dsp:txXfrm>
    </dsp:sp>
    <dsp:sp modelId="{06550FB4-1BE1-4C04-B4A3-14C22C350B76}">
      <dsp:nvSpPr>
        <dsp:cNvPr id="0" name=""/>
        <dsp:cNvSpPr/>
      </dsp:nvSpPr>
      <dsp:spPr>
        <a:xfrm>
          <a:off x="490253" y="3157838"/>
          <a:ext cx="619401" cy="619401"/>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95086-B580-4133-BF14-B76C9A0F46C4}">
      <dsp:nvSpPr>
        <dsp:cNvPr id="0" name=""/>
        <dsp:cNvSpPr/>
      </dsp:nvSpPr>
      <dsp:spPr>
        <a:xfrm>
          <a:off x="813" y="206423"/>
          <a:ext cx="1377323" cy="1377323"/>
        </a:xfrm>
        <a:prstGeom prst="pentag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b="1" kern="1200" dirty="0" smtClean="0"/>
            <a:t>Costos OMA</a:t>
          </a:r>
          <a:endParaRPr lang="es-ES" sz="1300" b="1" kern="1200" dirty="0"/>
        </a:p>
      </dsp:txBody>
      <dsp:txXfrm>
        <a:off x="263859" y="531564"/>
        <a:ext cx="851231" cy="1052179"/>
      </dsp:txXfrm>
    </dsp:sp>
    <dsp:sp modelId="{3B91780A-A966-4ED0-8CFC-4F9B76AAEF25}">
      <dsp:nvSpPr>
        <dsp:cNvPr id="0" name=""/>
        <dsp:cNvSpPr/>
      </dsp:nvSpPr>
      <dsp:spPr>
        <a:xfrm>
          <a:off x="1489975" y="495661"/>
          <a:ext cx="798847" cy="798847"/>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1595862" y="801140"/>
        <a:ext cx="587073" cy="187889"/>
      </dsp:txXfrm>
    </dsp:sp>
    <dsp:sp modelId="{391B10FD-F745-45C4-9D36-5A214785CEAE}">
      <dsp:nvSpPr>
        <dsp:cNvPr id="0" name=""/>
        <dsp:cNvSpPr/>
      </dsp:nvSpPr>
      <dsp:spPr>
        <a:xfrm>
          <a:off x="2400662" y="206423"/>
          <a:ext cx="1377323" cy="137732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b="1" kern="1200" dirty="0" smtClean="0"/>
            <a:t>Inversiones</a:t>
          </a:r>
          <a:endParaRPr lang="es-ES" sz="1300" b="1" kern="1200" dirty="0"/>
        </a:p>
      </dsp:txBody>
      <dsp:txXfrm>
        <a:off x="2467897" y="273658"/>
        <a:ext cx="1242853" cy="1242853"/>
      </dsp:txXfrm>
    </dsp:sp>
    <dsp:sp modelId="{045A7B7F-CB0C-4A6C-A7AA-DA73AF82C670}">
      <dsp:nvSpPr>
        <dsp:cNvPr id="0" name=""/>
        <dsp:cNvSpPr/>
      </dsp:nvSpPr>
      <dsp:spPr>
        <a:xfrm>
          <a:off x="3889824" y="495661"/>
          <a:ext cx="798847" cy="798847"/>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dirty="0"/>
        </a:p>
      </dsp:txBody>
      <dsp:txXfrm>
        <a:off x="3995711" y="801140"/>
        <a:ext cx="587073" cy="187889"/>
      </dsp:txXfrm>
    </dsp:sp>
    <dsp:sp modelId="{2D0FA9D0-C78B-490D-8C49-E22D8663457E}">
      <dsp:nvSpPr>
        <dsp:cNvPr id="0" name=""/>
        <dsp:cNvSpPr/>
      </dsp:nvSpPr>
      <dsp:spPr>
        <a:xfrm>
          <a:off x="4800511" y="57032"/>
          <a:ext cx="1882939" cy="1676106"/>
        </a:xfrm>
        <a:prstGeom prst="diamond">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b="1" kern="1200" dirty="0" smtClean="0"/>
            <a:t>Ingresos Misceláneos</a:t>
          </a:r>
          <a:endParaRPr lang="es-ES" sz="1300" b="1" kern="1200" dirty="0"/>
        </a:p>
      </dsp:txBody>
      <dsp:txXfrm>
        <a:off x="5271246" y="476059"/>
        <a:ext cx="941469" cy="8380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95086-B580-4133-BF14-B76C9A0F46C4}">
      <dsp:nvSpPr>
        <dsp:cNvPr id="0" name=""/>
        <dsp:cNvSpPr/>
      </dsp:nvSpPr>
      <dsp:spPr>
        <a:xfrm>
          <a:off x="1180" y="254631"/>
          <a:ext cx="1564372" cy="1564372"/>
        </a:xfrm>
        <a:prstGeom prst="ellipse">
          <a:avLst/>
        </a:prstGeom>
        <a:solidFill>
          <a:srgbClr val="44B76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b="1" kern="1200" dirty="0" smtClean="0"/>
            <a:t>Tarifa</a:t>
          </a:r>
        </a:p>
        <a:p>
          <a:pPr lvl="0" algn="ctr" defTabSz="844550">
            <a:lnSpc>
              <a:spcPct val="90000"/>
            </a:lnSpc>
            <a:spcBef>
              <a:spcPct val="0"/>
            </a:spcBef>
            <a:spcAft>
              <a:spcPct val="35000"/>
            </a:spcAft>
          </a:pPr>
          <a:endParaRPr lang="es-ES" sz="1800" b="1" kern="1200" dirty="0" smtClean="0"/>
        </a:p>
        <a:p>
          <a:pPr lvl="0" algn="ctr" defTabSz="844550">
            <a:lnSpc>
              <a:spcPct val="90000"/>
            </a:lnSpc>
            <a:spcBef>
              <a:spcPct val="0"/>
            </a:spcBef>
            <a:spcAft>
              <a:spcPct val="35000"/>
            </a:spcAft>
          </a:pPr>
          <a:endParaRPr lang="es-ES" sz="1800" b="1" kern="1200" dirty="0"/>
        </a:p>
      </dsp:txBody>
      <dsp:txXfrm>
        <a:off x="230277" y="483728"/>
        <a:ext cx="1106178" cy="1106178"/>
      </dsp:txXfrm>
    </dsp:sp>
    <dsp:sp modelId="{3B91780A-A966-4ED0-8CFC-4F9B76AAEF25}">
      <dsp:nvSpPr>
        <dsp:cNvPr id="0" name=""/>
        <dsp:cNvSpPr/>
      </dsp:nvSpPr>
      <dsp:spPr>
        <a:xfrm>
          <a:off x="1692579" y="583149"/>
          <a:ext cx="907335" cy="90733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1812846" y="770060"/>
        <a:ext cx="666801" cy="533513"/>
      </dsp:txXfrm>
    </dsp:sp>
    <dsp:sp modelId="{391B10FD-F745-45C4-9D36-5A214785CEAE}">
      <dsp:nvSpPr>
        <dsp:cNvPr id="0" name=""/>
        <dsp:cNvSpPr/>
      </dsp:nvSpPr>
      <dsp:spPr>
        <a:xfrm>
          <a:off x="2726941" y="254631"/>
          <a:ext cx="1564372" cy="1564372"/>
        </a:xfrm>
        <a:prstGeom prst="roundRect">
          <a:avLst/>
        </a:prstGeom>
        <a:solidFill>
          <a:srgbClr val="4472C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dirty="0" smtClean="0"/>
            <a:t>Requerimiento de Ingresos</a:t>
          </a:r>
          <a:endParaRPr lang="es-ES" sz="1700" b="1" kern="1200" dirty="0"/>
        </a:p>
      </dsp:txBody>
      <dsp:txXfrm>
        <a:off x="2803307" y="330997"/>
        <a:ext cx="1411640" cy="1411640"/>
      </dsp:txXfrm>
    </dsp:sp>
    <dsp:sp modelId="{045A7B7F-CB0C-4A6C-A7AA-DA73AF82C670}">
      <dsp:nvSpPr>
        <dsp:cNvPr id="0" name=""/>
        <dsp:cNvSpPr/>
      </dsp:nvSpPr>
      <dsp:spPr>
        <a:xfrm>
          <a:off x="4418341" y="583149"/>
          <a:ext cx="907335" cy="907335"/>
        </a:xfrm>
        <a:prstGeom prst="mathDivid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a:off x="4538608" y="930114"/>
        <a:ext cx="666801" cy="213405"/>
      </dsp:txXfrm>
    </dsp:sp>
    <dsp:sp modelId="{F781341C-66F1-4F29-8E1E-5139D9D1965F}">
      <dsp:nvSpPr>
        <dsp:cNvPr id="0" name=""/>
        <dsp:cNvSpPr/>
      </dsp:nvSpPr>
      <dsp:spPr>
        <a:xfrm>
          <a:off x="5452703" y="254631"/>
          <a:ext cx="1564372" cy="1564372"/>
        </a:xfrm>
        <a:prstGeom prst="trapezoid">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dirty="0" smtClean="0"/>
            <a:t>Energía MEM</a:t>
          </a:r>
          <a:endParaRPr lang="es-ES" sz="1700" b="1" kern="1200" dirty="0"/>
        </a:p>
      </dsp:txBody>
      <dsp:txXfrm>
        <a:off x="5713432" y="515360"/>
        <a:ext cx="1042914" cy="130364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55A89BD-C9F7-436E-A5E1-F10A9E4ADA6D}" type="datetimeFigureOut">
              <a:rPr lang="es-MX" smtClean="0"/>
              <a:t>19/09/2018</a:t>
            </a:fld>
            <a:endParaRPr lang="es-MX"/>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C5C39AE-3BA4-4753-BE63-9A9B52DEAE33}" type="slidenum">
              <a:rPr lang="es-MX" smtClean="0"/>
              <a:t>‹Nº›</a:t>
            </a:fld>
            <a:endParaRPr lang="es-MX"/>
          </a:p>
        </p:txBody>
      </p:sp>
    </p:spTree>
    <p:extLst>
      <p:ext uri="{BB962C8B-B14F-4D97-AF65-F5344CB8AC3E}">
        <p14:creationId xmlns:p14="http://schemas.microsoft.com/office/powerpoint/2010/main" val="1623451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EF19E7-065E-457B-890A-723612DA1823}" type="datetimeFigureOut">
              <a:rPr lang="es-MX" smtClean="0"/>
              <a:t>19/09/2018</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D2315A-AC06-43A9-A23F-50B62A204E61}" type="slidenum">
              <a:rPr lang="es-MX" smtClean="0"/>
              <a:t>‹Nº›</a:t>
            </a:fld>
            <a:endParaRPr lang="es-MX"/>
          </a:p>
        </p:txBody>
      </p:sp>
    </p:spTree>
    <p:extLst>
      <p:ext uri="{BB962C8B-B14F-4D97-AF65-F5344CB8AC3E}">
        <p14:creationId xmlns:p14="http://schemas.microsoft.com/office/powerpoint/2010/main" val="254983852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31750" rtl="0" eaLnBrk="1" fontAlgn="auto" latinLnBrk="0" hangingPunct="1">
              <a:lnSpc>
                <a:spcPct val="100000"/>
              </a:lnSpc>
              <a:spcBef>
                <a:spcPts val="0"/>
              </a:spcBef>
              <a:spcAft>
                <a:spcPts val="0"/>
              </a:spcAft>
              <a:buClrTx/>
              <a:buSzTx/>
              <a:buFontTx/>
              <a:buNone/>
              <a:tabLst/>
              <a:defRPr/>
            </a:pPr>
            <a:fld id="{93D2315A-AC06-43A9-A23F-50B62A204E61}" type="slidenum">
              <a:rPr kumimoji="0" lang="es-MX"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50" rtl="0" eaLnBrk="1" fontAlgn="auto" latinLnBrk="0" hangingPunct="1">
                <a:lnSpc>
                  <a:spcPct val="100000"/>
                </a:lnSpc>
                <a:spcBef>
                  <a:spcPts val="0"/>
                </a:spcBef>
                <a:spcAft>
                  <a:spcPts val="0"/>
                </a:spcAft>
                <a:buClrTx/>
                <a:buSzTx/>
                <a:buFontTx/>
                <a:buNone/>
                <a:tabLst/>
                <a:defRPr/>
              </a:pPr>
              <a:t>1</a:t>
            </a:fld>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108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86240-EC3A-48F3-AB90-7996336797CA}"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512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Agregar por qué la proporción</a:t>
            </a:r>
            <a:r>
              <a:rPr lang="es-MX" baseline="0" dirty="0" smtClean="0"/>
              <a:t> 70 30 </a:t>
            </a:r>
            <a:endParaRPr lang="es-MX" dirty="0"/>
          </a:p>
        </p:txBody>
      </p:sp>
      <p:sp>
        <p:nvSpPr>
          <p:cNvPr id="4" name="Marcador de número de diapositiva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3D2315A-AC06-43A9-A23F-50B62A204E61}"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es-MX"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53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DB4351F-F72F-2144-BB46-30250C4F6103}"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66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DB4351F-F72F-2144-BB46-30250C4F6103}"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729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DB4351F-F72F-2144-BB46-30250C4F6103}" type="slidenum">
              <a:rPr kumimoji="0" lang="es-ES_trad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es-ES_trad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216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s-ES" sz="1200" dirty="0" smtClean="0">
                <a:latin typeface="Arial" panose="020B0604020202020204" pitchFamily="34" charset="0"/>
                <a:ea typeface="Times New Roman" panose="02020603050405020304" pitchFamily="18" charset="0"/>
              </a:rPr>
              <a:t>La </a:t>
            </a:r>
            <a:r>
              <a:rPr lang="es-ES" sz="1200" b="1" dirty="0" smtClean="0">
                <a:latin typeface="Arial" panose="020B0604020202020204" pitchFamily="34" charset="0"/>
                <a:ea typeface="Times New Roman" panose="02020603050405020304" pitchFamily="18" charset="0"/>
              </a:rPr>
              <a:t>Potencia y Reservas Reactivas</a:t>
            </a:r>
            <a:r>
              <a:rPr lang="es-ES" sz="1200" dirty="0" smtClean="0">
                <a:latin typeface="Arial" panose="020B0604020202020204" pitchFamily="34" charset="0"/>
                <a:ea typeface="Times New Roman" panose="02020603050405020304" pitchFamily="18" charset="0"/>
              </a:rPr>
              <a:t> </a:t>
            </a:r>
            <a:r>
              <a:rPr lang="es-MX" sz="1200" dirty="0" smtClean="0">
                <a:latin typeface="Arial" panose="020B0604020202020204" pitchFamily="34" charset="0"/>
                <a:ea typeface="Times New Roman" panose="02020603050405020304" pitchFamily="18" charset="0"/>
              </a:rPr>
              <a:t>son elementos de control para equilibrar el sistema eléctrico. Se entiende que cada que se conecta una carga el sistema, éste se desbalancea.</a:t>
            </a:r>
            <a:endParaRPr lang="es-ES" sz="1200" dirty="0" smtClean="0">
              <a:latin typeface="Arial" panose="020B0604020202020204" pitchFamily="34" charset="0"/>
              <a:ea typeface="Times New Roman" panose="02020603050405020304" pitchFamily="18" charset="0"/>
            </a:endParaRPr>
          </a:p>
          <a:p>
            <a:pPr marL="0" marR="0" indent="0" algn="l" defTabSz="914377" rtl="0" eaLnBrk="1" fontAlgn="auto" latinLnBrk="0" hangingPunct="1">
              <a:lnSpc>
                <a:spcPct val="100000"/>
              </a:lnSpc>
              <a:spcBef>
                <a:spcPts val="0"/>
              </a:spcBef>
              <a:spcAft>
                <a:spcPts val="0"/>
              </a:spcAft>
              <a:buClrTx/>
              <a:buSzTx/>
              <a:buFontTx/>
              <a:buNone/>
              <a:tabLst/>
              <a:defRPr/>
            </a:pPr>
            <a:r>
              <a:rPr lang="es-ES" sz="1200" dirty="0" smtClean="0">
                <a:latin typeface="Arial" panose="020B0604020202020204" pitchFamily="34" charset="0"/>
                <a:ea typeface="Times New Roman" panose="02020603050405020304" pitchFamily="18" charset="0"/>
              </a:rPr>
              <a:t>El </a:t>
            </a:r>
            <a:r>
              <a:rPr lang="es-ES" sz="1200" b="1" dirty="0" smtClean="0">
                <a:latin typeface="Arial" panose="020B0604020202020204" pitchFamily="34" charset="0"/>
                <a:ea typeface="Times New Roman" panose="02020603050405020304" pitchFamily="18" charset="0"/>
              </a:rPr>
              <a:t>A</a:t>
            </a:r>
            <a:r>
              <a:rPr lang="es-ES" sz="1200" b="1" dirty="0" smtClean="0">
                <a:effectLst/>
                <a:latin typeface="Arial" panose="020B0604020202020204" pitchFamily="34" charset="0"/>
                <a:ea typeface="Times New Roman" panose="02020603050405020304" pitchFamily="18" charset="0"/>
              </a:rPr>
              <a:t>rranque de </a:t>
            </a:r>
            <a:r>
              <a:rPr lang="es-ES" sz="1200" b="1" dirty="0" smtClean="0">
                <a:latin typeface="Arial" panose="020B0604020202020204" pitchFamily="34" charset="0"/>
                <a:ea typeface="Times New Roman" panose="02020603050405020304" pitchFamily="18" charset="0"/>
              </a:rPr>
              <a:t>E</a:t>
            </a:r>
            <a:r>
              <a:rPr lang="es-ES" sz="1200" b="1" dirty="0" smtClean="0">
                <a:effectLst/>
                <a:latin typeface="Arial" panose="020B0604020202020204" pitchFamily="34" charset="0"/>
                <a:ea typeface="Times New Roman" panose="02020603050405020304" pitchFamily="18" charset="0"/>
              </a:rPr>
              <a:t>mergencia </a:t>
            </a:r>
            <a:r>
              <a:rPr lang="es-ES" sz="1200" dirty="0" smtClean="0">
                <a:effectLst/>
                <a:latin typeface="Arial" panose="020B0604020202020204" pitchFamily="34" charset="0"/>
                <a:ea typeface="Times New Roman" panose="02020603050405020304" pitchFamily="18" charset="0"/>
              </a:rPr>
              <a:t>se puede definir como un servicio de redundancia del sistema; consiste en que las centrales puedan arrancar aún cuando la red no esté energizada.</a:t>
            </a:r>
          </a:p>
          <a:p>
            <a:pPr marL="0" marR="0" indent="0" algn="l" defTabSz="914377" rtl="0" eaLnBrk="1" fontAlgn="auto" latinLnBrk="0" hangingPunct="1">
              <a:lnSpc>
                <a:spcPct val="100000"/>
              </a:lnSpc>
              <a:spcBef>
                <a:spcPts val="0"/>
              </a:spcBef>
              <a:spcAft>
                <a:spcPts val="0"/>
              </a:spcAft>
              <a:buClrTx/>
              <a:buSzTx/>
              <a:buFontTx/>
              <a:buNone/>
              <a:tabLst/>
              <a:defRPr/>
            </a:pPr>
            <a:r>
              <a:rPr lang="es-ES" sz="1200" dirty="0" smtClean="0">
                <a:effectLst/>
                <a:latin typeface="Arial" panose="020B0604020202020204" pitchFamily="34" charset="0"/>
                <a:ea typeface="Times New Roman" panose="02020603050405020304" pitchFamily="18" charset="0"/>
              </a:rPr>
              <a:t>El servicio de</a:t>
            </a:r>
            <a:r>
              <a:rPr lang="es-ES" sz="1200" b="1" dirty="0" smtClean="0">
                <a:effectLst/>
                <a:latin typeface="Arial" panose="020B0604020202020204" pitchFamily="34" charset="0"/>
                <a:ea typeface="Times New Roman" panose="02020603050405020304" pitchFamily="18" charset="0"/>
              </a:rPr>
              <a:t> Conexión a Bus Muerto </a:t>
            </a:r>
            <a:r>
              <a:rPr lang="es-ES" sz="1200" dirty="0" smtClean="0">
                <a:effectLst/>
                <a:latin typeface="Arial" panose="020B0604020202020204" pitchFamily="34" charset="0"/>
                <a:ea typeface="Times New Roman" panose="02020603050405020304" pitchFamily="18" charset="0"/>
              </a:rPr>
              <a:t>se refiere a energizar una línea muerta de manera segura. </a:t>
            </a:r>
            <a:r>
              <a:rPr lang="es-ES" sz="1200" dirty="0" smtClean="0">
                <a:latin typeface="Arial" panose="020B0604020202020204" pitchFamily="34" charset="0"/>
                <a:ea typeface="Times New Roman" panose="02020603050405020304" pitchFamily="18" charset="0"/>
              </a:rPr>
              <a:t>La conexión se realiza a una barra o bus </a:t>
            </a:r>
            <a:r>
              <a:rPr lang="es-ES" sz="1200" dirty="0" err="1" smtClean="0">
                <a:latin typeface="Arial" panose="020B0604020202020204" pitchFamily="34" charset="0"/>
                <a:ea typeface="Times New Roman" panose="02020603050405020304" pitchFamily="18" charset="0"/>
              </a:rPr>
              <a:t>desenergizado</a:t>
            </a:r>
            <a:r>
              <a:rPr lang="es-ES" sz="1200" dirty="0" smtClean="0">
                <a:latin typeface="Arial" panose="020B0604020202020204" pitchFamily="34" charset="0"/>
                <a:ea typeface="Times New Roman" panose="02020603050405020304" pitchFamily="18" charset="0"/>
              </a:rPr>
              <a:t> (sin potencial eléctrico) de la Subestación Eléctrica propia o más cercana.</a:t>
            </a:r>
          </a:p>
          <a:p>
            <a:pPr marL="0" marR="0" indent="0" algn="l" defTabSz="914377" rtl="0" eaLnBrk="1" fontAlgn="auto" latinLnBrk="0" hangingPunct="1">
              <a:lnSpc>
                <a:spcPct val="100000"/>
              </a:lnSpc>
              <a:spcBef>
                <a:spcPts val="0"/>
              </a:spcBef>
              <a:spcAft>
                <a:spcPts val="0"/>
              </a:spcAft>
              <a:buClrTx/>
              <a:buSzTx/>
              <a:buFontTx/>
              <a:buNone/>
              <a:tabLst/>
              <a:defRPr/>
            </a:pPr>
            <a:r>
              <a:rPr lang="es-ES" sz="1200" dirty="0" smtClean="0">
                <a:effectLst/>
                <a:latin typeface="Arial" panose="020B0604020202020204" pitchFamily="34" charset="0"/>
                <a:ea typeface="Calibri" panose="020F0502020204030204" pitchFamily="34" charset="0"/>
              </a:rPr>
              <a:t>La </a:t>
            </a:r>
            <a:r>
              <a:rPr lang="es-ES" sz="1200" b="1" dirty="0" smtClean="0">
                <a:effectLst/>
                <a:latin typeface="Arial" panose="020B0604020202020204" pitchFamily="34" charset="0"/>
                <a:ea typeface="Calibri" panose="020F0502020204030204" pitchFamily="34" charset="0"/>
              </a:rPr>
              <a:t>Operación en Isla </a:t>
            </a:r>
            <a:r>
              <a:rPr lang="es-ES" sz="1200" dirty="0" smtClean="0">
                <a:effectLst/>
                <a:latin typeface="Arial" panose="020B0604020202020204" pitchFamily="34" charset="0"/>
                <a:ea typeface="Calibri" panose="020F0502020204030204" pitchFamily="34" charset="0"/>
              </a:rPr>
              <a:t>es la capacidad de un generador de aislarse y no parar operación por cuestiones de emergencia del sistema.</a:t>
            </a:r>
          </a:p>
          <a:p>
            <a:pPr marL="0" marR="0" indent="0" algn="l" defTabSz="914377" rtl="0" eaLnBrk="1" fontAlgn="auto" latinLnBrk="0" hangingPunct="1">
              <a:lnSpc>
                <a:spcPct val="100000"/>
              </a:lnSpc>
              <a:spcBef>
                <a:spcPts val="0"/>
              </a:spcBef>
              <a:spcAft>
                <a:spcPts val="0"/>
              </a:spcAft>
              <a:buClrTx/>
              <a:buSzTx/>
              <a:buFontTx/>
              <a:buNone/>
              <a:tabLst/>
              <a:defRPr/>
            </a:pPr>
            <a:endParaRPr lang="es-MX" sz="1200" dirty="0" smtClean="0">
              <a:effectLst/>
              <a:latin typeface="Arial" panose="020B0604020202020204" pitchFamily="34" charset="0"/>
            </a:endParaRPr>
          </a:p>
          <a:p>
            <a:pPr marL="0" marR="0" indent="0" algn="l" defTabSz="914377" rtl="0" eaLnBrk="1" fontAlgn="auto" latinLnBrk="0" hangingPunct="1">
              <a:lnSpc>
                <a:spcPct val="100000"/>
              </a:lnSpc>
              <a:spcBef>
                <a:spcPts val="0"/>
              </a:spcBef>
              <a:spcAft>
                <a:spcPts val="0"/>
              </a:spcAft>
              <a:buClrTx/>
              <a:buSzTx/>
              <a:buFontTx/>
              <a:buNone/>
              <a:tabLst/>
              <a:defRPr/>
            </a:pPr>
            <a:r>
              <a:rPr lang="es-MX" sz="1200" dirty="0" smtClean="0">
                <a:effectLst/>
                <a:latin typeface="Arial" panose="020B0604020202020204" pitchFamily="34" charset="0"/>
              </a:rPr>
              <a:t>Este tipo de servicios no tienen una demanda que cubrir. El CENACE determina las cantidades que requiere el sistema, por lo que los proveedores son pocos y no tienen incentivos a invertir en estos sistemas por su cuenta.</a:t>
            </a:r>
          </a:p>
          <a:p>
            <a:pPr marL="0" marR="0" indent="0" algn="l" defTabSz="914377" rtl="0" eaLnBrk="1" fontAlgn="auto" latinLnBrk="0" hangingPunct="1">
              <a:lnSpc>
                <a:spcPct val="100000"/>
              </a:lnSpc>
              <a:spcBef>
                <a:spcPts val="0"/>
              </a:spcBef>
              <a:spcAft>
                <a:spcPts val="0"/>
              </a:spcAft>
              <a:buClrTx/>
              <a:buSzTx/>
              <a:buFontTx/>
              <a:buNone/>
              <a:tabLst/>
              <a:defRPr/>
            </a:pPr>
            <a:r>
              <a:rPr lang="es-MX" sz="1200" dirty="0" smtClean="0">
                <a:effectLst/>
                <a:latin typeface="Arial" panose="020B0604020202020204" pitchFamily="34" charset="0"/>
              </a:rPr>
              <a:t>El beneficio de este tipo de servicios es sistémico, por lo que todos los usuarios deben pagarlo proporcionalmente.</a:t>
            </a:r>
          </a:p>
        </p:txBody>
      </p:sp>
      <p:sp>
        <p:nvSpPr>
          <p:cNvPr id="4" name="Marcador de número de diapositiva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3D2315A-AC06-43A9-A23F-50B62A204E61}"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84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3D2315A-AC06-43A9-A23F-50B62A204E61}"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2544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userDrawn="1">
            <p:custDataLst>
              <p:tags r:id="rId2"/>
            </p:custDataLst>
            <p:extLst>
              <p:ext uri="{D42A27DB-BD31-4B8C-83A1-F6EECF244321}">
                <p14:modId xmlns:p14="http://schemas.microsoft.com/office/powerpoint/2010/main" val="2317158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935" name="Diapositiva de think-cell" r:id="rId4" imgW="425" imgH="426" progId="TCLayout.ActiveDocument.1">
                  <p:embed/>
                </p:oleObj>
              </mc:Choice>
              <mc:Fallback>
                <p:oleObj name="Diapositiva de think-cell" r:id="rId4" imgW="425" imgH="42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12"/>
          </p:nvPr>
        </p:nvSpPr>
        <p:spPr>
          <a:xfrm>
            <a:off x="9048328" y="6356350"/>
            <a:ext cx="2743200" cy="365125"/>
          </a:xfrm>
        </p:spPr>
        <p:txBody>
          <a:bodyPr/>
          <a:lstStyle/>
          <a:p>
            <a:fld id="{9B043775-927A-485F-8B65-FF512660102C}" type="slidenum">
              <a:rPr lang="es-MX" smtClean="0"/>
              <a:t>‹Nº›</a:t>
            </a:fld>
            <a:endParaRPr lang="es-MX" dirty="0"/>
          </a:p>
        </p:txBody>
      </p:sp>
      <p:sp>
        <p:nvSpPr>
          <p:cNvPr id="7"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28344487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72" name="Diapositiva de think-cell" r:id="rId4" imgW="425" imgH="426" progId="TCLayout.ActiveDocument.1">
                  <p:embed/>
                </p:oleObj>
              </mc:Choice>
              <mc:Fallback>
                <p:oleObj name="Diapositiva de think-cell" r:id="rId4" imgW="425" imgH="426" progId="TCLayout.ActiveDocument.1">
                  <p:embed/>
                  <p:pic>
                    <p:nvPicPr>
                      <p:cNvPr id="8" name="Objeto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12"/>
          </p:nvPr>
        </p:nvSpPr>
        <p:spPr>
          <a:xfrm>
            <a:off x="9048328" y="6356350"/>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32913641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96" name="Diapositiva de think-cell" r:id="rId4" imgW="425" imgH="424" progId="TCLayout.ActiveDocument.1">
                  <p:embed/>
                </p:oleObj>
              </mc:Choice>
              <mc:Fallback>
                <p:oleObj name="Diapositiva de think-cell" r:id="rId4" imgW="425" imgH="424" progId="TCLayout.ActiveDocument.1">
                  <p:embed/>
                  <p:pic>
                    <p:nvPicPr>
                      <p:cNvPr id="7" name="Objeto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
        <p:nvSpPr>
          <p:cNvPr id="6" name="Marcador de número de diapositiva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55747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6"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38655174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868" name="Diapositiva de think-cell" r:id="rId4" imgW="425" imgH="426" progId="TCLayout.ActiveDocument.1">
                  <p:embed/>
                </p:oleObj>
              </mc:Choice>
              <mc:Fallback>
                <p:oleObj name="Diapositiva de think-cell" r:id="rId4" imgW="425" imgH="426" progId="TCLayout.ActiveDocument.1">
                  <p:embed/>
                  <p:pic>
                    <p:nvPicPr>
                      <p:cNvPr id="8" name="Objeto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12"/>
          </p:nvPr>
        </p:nvSpPr>
        <p:spPr>
          <a:xfrm>
            <a:off x="9048328" y="6356350"/>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37462935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892" name="Diapositiva de think-cell" r:id="rId4" imgW="425" imgH="424" progId="TCLayout.ActiveDocument.1">
                  <p:embed/>
                </p:oleObj>
              </mc:Choice>
              <mc:Fallback>
                <p:oleObj name="Diapositiva de think-cell" r:id="rId4" imgW="425" imgH="424" progId="TCLayout.ActiveDocument.1">
                  <p:embed/>
                  <p:pic>
                    <p:nvPicPr>
                      <p:cNvPr id="7" name="Objeto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
        <p:nvSpPr>
          <p:cNvPr id="6" name="Marcador de número de diapositiva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93984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5405872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p:txBody>
          <a:bodyPr/>
          <a:lstStyle/>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extLst>
      <p:ext uri="{BB962C8B-B14F-4D97-AF65-F5344CB8AC3E}">
        <p14:creationId xmlns:p14="http://schemas.microsoft.com/office/powerpoint/2010/main" val="210964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964" name="Diapositiva de think-cell" r:id="rId4" imgW="425" imgH="426" progId="TCLayout.ActiveDocument.1">
                  <p:embed/>
                </p:oleObj>
              </mc:Choice>
              <mc:Fallback>
                <p:oleObj name="Diapositiva de think-cell" r:id="rId4" imgW="425" imgH="426" progId="TCLayout.ActiveDocument.1">
                  <p:embed/>
                  <p:pic>
                    <p:nvPicPr>
                      <p:cNvPr id="8" name="Objeto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12"/>
          </p:nvPr>
        </p:nvSpPr>
        <p:spPr>
          <a:xfrm>
            <a:off x="9048328" y="6356350"/>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13578691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988" name="Diapositiva de think-cell" r:id="rId4" imgW="425" imgH="424" progId="TCLayout.ActiveDocument.1">
                  <p:embed/>
                </p:oleObj>
              </mc:Choice>
              <mc:Fallback>
                <p:oleObj name="Diapositiva de think-cell" r:id="rId4" imgW="425" imgH="424" progId="TCLayout.ActiveDocument.1">
                  <p:embed/>
                  <p:pic>
                    <p:nvPicPr>
                      <p:cNvPr id="7" name="Objeto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
        <p:nvSpPr>
          <p:cNvPr id="6" name="Marcador de número de diapositiva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83063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6"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17249349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ext uri="{D42A27DB-BD31-4B8C-83A1-F6EECF244321}">
                <p14:modId xmlns:p14="http://schemas.microsoft.com/office/powerpoint/2010/main" val="4674820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9" name="Diapositiva de think-cell" r:id="rId4" imgW="425" imgH="424" progId="TCLayout.ActiveDocument.1">
                  <p:embed/>
                </p:oleObj>
              </mc:Choice>
              <mc:Fallback>
                <p:oleObj name="Diapositiva de think-cell" r:id="rId4" imgW="425" imgH="42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4979526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83" name="Diapositiva de think-cell" r:id="rId4" imgW="425" imgH="426" progId="TCLayout.ActiveDocument.1">
                  <p:embed/>
                </p:oleObj>
              </mc:Choice>
              <mc:Fallback>
                <p:oleObj name="Diapositiva de think-cell" r:id="rId4" imgW="425" imgH="426" progId="TCLayout.ActiveDocument.1">
                  <p:embed/>
                  <p:pic>
                    <p:nvPicPr>
                      <p:cNvPr id="8" name="Objeto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12"/>
          </p:nvPr>
        </p:nvSpPr>
        <p:spPr>
          <a:xfrm>
            <a:off x="9048328" y="6356350"/>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192420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507" name="Diapositiva de think-cell" r:id="rId4" imgW="425" imgH="424" progId="TCLayout.ActiveDocument.1">
                  <p:embed/>
                </p:oleObj>
              </mc:Choice>
              <mc:Fallback>
                <p:oleObj name="Diapositiva de think-cell" r:id="rId4" imgW="425" imgH="424" progId="TCLayout.ActiveDocument.1">
                  <p:embed/>
                  <p:pic>
                    <p:nvPicPr>
                      <p:cNvPr id="7" name="Objeto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
        <p:nvSpPr>
          <p:cNvPr id="6" name="Marcador de número de diapositiva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469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6"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30071045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6"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26720295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userDrawn="1">
            <p:custDataLst>
              <p:tags r:id="rId2"/>
            </p:custDataLst>
            <p:extLst>
              <p:ext uri="{D42A27DB-BD31-4B8C-83A1-F6EECF244321}">
                <p14:modId xmlns:p14="http://schemas.microsoft.com/office/powerpoint/2010/main" val="2138806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189" name="Diapositiva de think-cell" r:id="rId4" imgW="425" imgH="426" progId="TCLayout.ActiveDocument.1">
                  <p:embed/>
                </p:oleObj>
              </mc:Choice>
              <mc:Fallback>
                <p:oleObj name="Diapositiva de think-cell" r:id="rId4" imgW="425" imgH="426" progId="TCLayout.ActiveDocument.1">
                  <p:embed/>
                  <p:pic>
                    <p:nvPicPr>
                      <p:cNvPr id="8" name="Objeto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12"/>
          </p:nvPr>
        </p:nvSpPr>
        <p:spPr>
          <a:xfrm>
            <a:off x="9048328" y="6356350"/>
            <a:ext cx="2743200" cy="365125"/>
          </a:xfrm>
        </p:spPr>
        <p:txBody>
          <a:bodyPr/>
          <a:lstStyle/>
          <a:p>
            <a:fld id="{9B043775-927A-485F-8B65-FF512660102C}" type="slidenum">
              <a:rPr lang="es-MX" smtClean="0"/>
              <a:t>‹Nº›</a:t>
            </a:fld>
            <a:endParaRPr lang="es-MX" dirty="0"/>
          </a:p>
        </p:txBody>
      </p:sp>
      <p:sp>
        <p:nvSpPr>
          <p:cNvPr id="7"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36581568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ext uri="{D42A27DB-BD31-4B8C-83A1-F6EECF244321}">
                <p14:modId xmlns:p14="http://schemas.microsoft.com/office/powerpoint/2010/main" val="18616871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212" name="Diapositiva de think-cell" r:id="rId4" imgW="425" imgH="424" progId="TCLayout.ActiveDocument.1">
                  <p:embed/>
                </p:oleObj>
              </mc:Choice>
              <mc:Fallback>
                <p:oleObj name="Diapositiva de think-cell" r:id="rId4" imgW="425" imgH="424" progId="TCLayout.ActiveDocument.1">
                  <p:embed/>
                  <p:pic>
                    <p:nvPicPr>
                      <p:cNvPr id="7" name="Objeto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
        <p:nvSpPr>
          <p:cNvPr id="6" name="Marcador de número de diapositiva 5"/>
          <p:cNvSpPr>
            <a:spLocks noGrp="1"/>
          </p:cNvSpPr>
          <p:nvPr>
            <p:ph type="sldNum" sz="quarter" idx="12"/>
          </p:nvPr>
        </p:nvSpPr>
        <p:spPr/>
        <p:txBody>
          <a:bodyPr/>
          <a:lstStyle/>
          <a:p>
            <a:fld id="{9B043775-927A-485F-8B65-FF512660102C}" type="slidenum">
              <a:rPr lang="es-MX" smtClean="0"/>
              <a:t>‹Nº›</a:t>
            </a:fld>
            <a:endParaRPr lang="es-MX"/>
          </a:p>
        </p:txBody>
      </p:sp>
    </p:spTree>
    <p:extLst>
      <p:ext uri="{BB962C8B-B14F-4D97-AF65-F5344CB8AC3E}">
        <p14:creationId xmlns:p14="http://schemas.microsoft.com/office/powerpoint/2010/main" val="6180262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6"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12558578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541" name="Diapositiva de think-cell" r:id="rId4" imgW="425" imgH="426" progId="TCLayout.ActiveDocument.1">
                  <p:embed/>
                </p:oleObj>
              </mc:Choice>
              <mc:Fallback>
                <p:oleObj name="Diapositiva de think-cell" r:id="rId4" imgW="425" imgH="426" progId="TCLayout.ActiveDocument.1">
                  <p:embed/>
                  <p:pic>
                    <p:nvPicPr>
                      <p:cNvPr id="8" name="Objeto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12"/>
          </p:nvPr>
        </p:nvSpPr>
        <p:spPr>
          <a:xfrm>
            <a:off x="9048328" y="6356350"/>
            <a:ext cx="2743200" cy="365125"/>
          </a:xfr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37210380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565" name="Diapositiva de think-cell" r:id="rId4" imgW="425" imgH="424" progId="TCLayout.ActiveDocument.1">
                  <p:embed/>
                </p:oleObj>
              </mc:Choice>
              <mc:Fallback>
                <p:oleObj name="Diapositiva de think-cell" r:id="rId4" imgW="425" imgH="424" progId="TCLayout.ActiveDocument.1">
                  <p:embed/>
                  <p:pic>
                    <p:nvPicPr>
                      <p:cNvPr id="7" name="Objeto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
        <p:nvSpPr>
          <p:cNvPr id="6" name="Marcador de número de diapositiva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21343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6" name="Título 1"/>
          <p:cNvSpPr>
            <a:spLocks noGrp="1"/>
          </p:cNvSpPr>
          <p:nvPr>
            <p:ph type="title"/>
          </p:nvPr>
        </p:nvSpPr>
        <p:spPr>
          <a:xfrm>
            <a:off x="263352" y="188641"/>
            <a:ext cx="9289032" cy="936104"/>
          </a:xfrm>
          <a:prstGeom prst="rect">
            <a:avLst/>
          </a:prstGeom>
        </p:spPr>
        <p:txBody>
          <a:bodyPr lIns="91438" tIns="45719" rIns="91438" bIns="45719"/>
          <a:lstStyle>
            <a:lvl1pPr>
              <a:defRPr sz="2400" b="1">
                <a:solidFill>
                  <a:schemeClr val="tx1">
                    <a:lumMod val="75000"/>
                    <a:lumOff val="25000"/>
                  </a:schemeClr>
                </a:solidFill>
                <a:latin typeface="Arial Narrow" panose="020B0606020202030204" pitchFamily="34" charset="0"/>
              </a:defRPr>
            </a:lvl1pPr>
          </a:lstStyle>
          <a:p>
            <a:r>
              <a:rPr lang="es-ES" dirty="0" smtClean="0"/>
              <a:t>Haga clic para modificar el estilo de título del patrón</a:t>
            </a:r>
            <a:endParaRPr lang="es-MX" dirty="0"/>
          </a:p>
        </p:txBody>
      </p:sp>
    </p:spTree>
    <p:extLst>
      <p:ext uri="{BB962C8B-B14F-4D97-AF65-F5344CB8AC3E}">
        <p14:creationId xmlns:p14="http://schemas.microsoft.com/office/powerpoint/2010/main" val="29056553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6.xml"/><Relationship Id="rId7"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5.xml"/><Relationship Id="rId5" Type="http://schemas.openxmlformats.org/officeDocument/2006/relationships/vmlDrawing" Target="../drawings/vmlDrawing4.v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11.xml"/><Relationship Id="rId5" Type="http://schemas.openxmlformats.org/officeDocument/2006/relationships/vmlDrawing" Target="../drawings/vmlDrawing10.v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15.xml"/><Relationship Id="rId7" Type="http://schemas.openxmlformats.org/officeDocument/2006/relationships/tags" Target="../tags/tag1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vmlDrawing" Target="../drawings/vmlDrawing13.vml"/><Relationship Id="rId5" Type="http://schemas.openxmlformats.org/officeDocument/2006/relationships/theme" Target="../theme/theme5.xml"/><Relationship Id="rId4" Type="http://schemas.openxmlformats.org/officeDocument/2006/relationships/slideLayout" Target="../slideLayouts/slideLayout16.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ags" Target="../tags/tag17.xml"/><Relationship Id="rId5" Type="http://schemas.openxmlformats.org/officeDocument/2006/relationships/vmlDrawing" Target="../drawings/vmlDrawing16.v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2.xml"/><Relationship Id="rId7" Type="http://schemas.openxmlformats.org/officeDocument/2006/relationships/oleObject" Target="../embeddings/oleObject19.bin"/><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0.xml"/><Relationship Id="rId5" Type="http://schemas.openxmlformats.org/officeDocument/2006/relationships/vmlDrawing" Target="../drawings/vmlDrawing19.v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6"/>
            </p:custDataLst>
            <p:extLst>
              <p:ext uri="{D42A27DB-BD31-4B8C-83A1-F6EECF244321}">
                <p14:modId xmlns:p14="http://schemas.microsoft.com/office/powerpoint/2010/main" val="2412695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7" name="Diapositiva de think-cell" r:id="rId7" imgW="425" imgH="424" progId="TCLayout.ActiveDocument.1">
                  <p:embed/>
                </p:oleObj>
              </mc:Choice>
              <mc:Fallback>
                <p:oleObj name="Diapositiva de think-cell" r:id="rId7" imgW="425" imgH="424"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4"/>
          </p:nvPr>
        </p:nvSpPr>
        <p:spPr>
          <a:xfrm>
            <a:off x="10776520" y="6356351"/>
            <a:ext cx="57728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9B043775-927A-485F-8B65-FF512660102C}" type="slidenum">
              <a:rPr lang="es-MX" smtClean="0"/>
              <a:t>‹Nº›</a:t>
            </a:fld>
            <a:endParaRPr lang="es-MX"/>
          </a:p>
        </p:txBody>
      </p:sp>
      <p:grpSp>
        <p:nvGrpSpPr>
          <p:cNvPr id="12" name="Agrupar 11"/>
          <p:cNvGrpSpPr/>
          <p:nvPr userDrawn="1"/>
        </p:nvGrpSpPr>
        <p:grpSpPr>
          <a:xfrm>
            <a:off x="9598563" y="326396"/>
            <a:ext cx="2258342" cy="597143"/>
            <a:chOff x="7020272" y="6093296"/>
            <a:chExt cx="1808499" cy="478194"/>
          </a:xfrm>
        </p:grpSpPr>
        <p:sp>
          <p:nvSpPr>
            <p:cNvPr id="14"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endParaRPr lang="es-MX"/>
            </a:p>
          </p:txBody>
        </p:sp>
      </p:grpSp>
      <p:cxnSp>
        <p:nvCxnSpPr>
          <p:cNvPr id="15" name="Conector recto 14"/>
          <p:cNvCxnSpPr/>
          <p:nvPr userDrawn="1"/>
        </p:nvCxnSpPr>
        <p:spPr>
          <a:xfrm>
            <a:off x="516000" y="1197000"/>
            <a:ext cx="1116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userDrawn="1"/>
        </p:nvSpPr>
        <p:spPr>
          <a:xfrm>
            <a:off x="263352" y="188641"/>
            <a:ext cx="9289032" cy="936104"/>
          </a:xfrm>
          <a:prstGeom prst="rect">
            <a:avLst/>
          </a:prstGeom>
        </p:spPr>
        <p:txBody>
          <a:bodyPr lIns="91438" tIns="45719" rIns="91438" bIns="45719"/>
          <a:lstStyle>
            <a:lvl1pPr algn="l" defTabSz="914377" rtl="0" eaLnBrk="1" latinLnBrk="0" hangingPunct="1">
              <a:lnSpc>
                <a:spcPct val="90000"/>
              </a:lnSpc>
              <a:spcBef>
                <a:spcPct val="0"/>
              </a:spcBef>
              <a:buNone/>
              <a:defRPr sz="2400" b="1" kern="1200">
                <a:solidFill>
                  <a:schemeClr val="tx1"/>
                </a:solidFill>
                <a:latin typeface="Arial Narrow" panose="020B0606020202030204" pitchFamily="34" charset="0"/>
                <a:ea typeface="+mj-ea"/>
                <a:cs typeface="+mj-cs"/>
              </a:defRPr>
            </a:lvl1pPr>
          </a:lstStyle>
          <a:p>
            <a:endParaRPr lang="es-MX" dirty="0"/>
          </a:p>
        </p:txBody>
      </p:sp>
    </p:spTree>
    <p:extLst>
      <p:ext uri="{BB962C8B-B14F-4D97-AF65-F5344CB8AC3E}">
        <p14:creationId xmlns:p14="http://schemas.microsoft.com/office/powerpoint/2010/main" val="69538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MX"/>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6"/>
            </p:custDataLst>
            <p:extLst>
              <p:ext uri="{D42A27DB-BD31-4B8C-83A1-F6EECF244321}">
                <p14:modId xmlns:p14="http://schemas.microsoft.com/office/powerpoint/2010/main" val="3621534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168" name="Diapositiva de think-cell" r:id="rId7" imgW="425" imgH="424" progId="TCLayout.ActiveDocument.1">
                  <p:embed/>
                </p:oleObj>
              </mc:Choice>
              <mc:Fallback>
                <p:oleObj name="Diapositiva de think-cell" r:id="rId7" imgW="425" imgH="424" progId="TCLayout.ActiveDocument.1">
                  <p:embed/>
                  <p:pic>
                    <p:nvPicPr>
                      <p:cNvPr id="2" name="Objeto 1"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4"/>
          </p:nvPr>
        </p:nvSpPr>
        <p:spPr>
          <a:xfrm>
            <a:off x="10776520" y="6356351"/>
            <a:ext cx="57728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9B043775-927A-485F-8B65-FF512660102C}" type="slidenum">
              <a:rPr lang="es-MX" smtClean="0"/>
              <a:t>‹Nº›</a:t>
            </a:fld>
            <a:endParaRPr lang="es-MX"/>
          </a:p>
        </p:txBody>
      </p:sp>
      <p:grpSp>
        <p:nvGrpSpPr>
          <p:cNvPr id="12" name="Agrupar 11"/>
          <p:cNvGrpSpPr/>
          <p:nvPr userDrawn="1"/>
        </p:nvGrpSpPr>
        <p:grpSpPr>
          <a:xfrm>
            <a:off x="9598563" y="326396"/>
            <a:ext cx="2258342" cy="597143"/>
            <a:chOff x="7020272" y="6093296"/>
            <a:chExt cx="1808499" cy="478194"/>
          </a:xfrm>
        </p:grpSpPr>
        <p:sp>
          <p:nvSpPr>
            <p:cNvPr id="14"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endParaRPr lang="es-MX"/>
            </a:p>
          </p:txBody>
        </p:sp>
      </p:grpSp>
      <p:cxnSp>
        <p:nvCxnSpPr>
          <p:cNvPr id="15" name="Conector recto 14"/>
          <p:cNvCxnSpPr/>
          <p:nvPr userDrawn="1"/>
        </p:nvCxnSpPr>
        <p:spPr>
          <a:xfrm>
            <a:off x="516000" y="1197000"/>
            <a:ext cx="1116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userDrawn="1"/>
        </p:nvSpPr>
        <p:spPr>
          <a:xfrm>
            <a:off x="263352" y="188641"/>
            <a:ext cx="9289032" cy="936104"/>
          </a:xfrm>
          <a:prstGeom prst="rect">
            <a:avLst/>
          </a:prstGeom>
        </p:spPr>
        <p:txBody>
          <a:bodyPr lIns="91438" tIns="45719" rIns="91438" bIns="45719"/>
          <a:lstStyle>
            <a:lvl1pPr algn="l" defTabSz="914377" rtl="0" eaLnBrk="1" latinLnBrk="0" hangingPunct="1">
              <a:lnSpc>
                <a:spcPct val="90000"/>
              </a:lnSpc>
              <a:spcBef>
                <a:spcPct val="0"/>
              </a:spcBef>
              <a:buNone/>
              <a:defRPr sz="2400" b="1" kern="1200">
                <a:solidFill>
                  <a:schemeClr val="tx1"/>
                </a:solidFill>
                <a:latin typeface="Arial Narrow" panose="020B0606020202030204" pitchFamily="34" charset="0"/>
                <a:ea typeface="+mj-ea"/>
                <a:cs typeface="+mj-cs"/>
              </a:defRPr>
            </a:lvl1pPr>
          </a:lstStyle>
          <a:p>
            <a:endParaRPr lang="es-MX" dirty="0"/>
          </a:p>
        </p:txBody>
      </p:sp>
    </p:spTree>
    <p:extLst>
      <p:ext uri="{BB962C8B-B14F-4D97-AF65-F5344CB8AC3E}">
        <p14:creationId xmlns:p14="http://schemas.microsoft.com/office/powerpoint/2010/main" val="264725992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MX"/>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520" name="Diapositiva de think-cell" r:id="rId7" imgW="425" imgH="424" progId="TCLayout.ActiveDocument.1">
                  <p:embed/>
                </p:oleObj>
              </mc:Choice>
              <mc:Fallback>
                <p:oleObj name="Diapositiva de think-cell" r:id="rId7" imgW="425" imgH="424" progId="TCLayout.ActiveDocument.1">
                  <p:embed/>
                  <p:pic>
                    <p:nvPicPr>
                      <p:cNvPr id="2" name="Objeto 1"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4"/>
          </p:nvPr>
        </p:nvSpPr>
        <p:spPr>
          <a:xfrm>
            <a:off x="10776520" y="6356351"/>
            <a:ext cx="57728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2" name="Agrupar 11"/>
          <p:cNvGrpSpPr/>
          <p:nvPr userDrawn="1"/>
        </p:nvGrpSpPr>
        <p:grpSpPr>
          <a:xfrm>
            <a:off x="9598563" y="326396"/>
            <a:ext cx="2258342" cy="597143"/>
            <a:chOff x="7020272" y="6093296"/>
            <a:chExt cx="1808499" cy="478194"/>
          </a:xfrm>
        </p:grpSpPr>
        <p:sp>
          <p:nvSpPr>
            <p:cNvPr id="14"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5" name="Conector recto 14"/>
          <p:cNvCxnSpPr/>
          <p:nvPr userDrawn="1"/>
        </p:nvCxnSpPr>
        <p:spPr>
          <a:xfrm>
            <a:off x="516000" y="1197000"/>
            <a:ext cx="1116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userDrawn="1"/>
        </p:nvSpPr>
        <p:spPr>
          <a:xfrm>
            <a:off x="263352" y="188641"/>
            <a:ext cx="9289032" cy="936104"/>
          </a:xfrm>
          <a:prstGeom prst="rect">
            <a:avLst/>
          </a:prstGeom>
        </p:spPr>
        <p:txBody>
          <a:bodyPr lIns="91438" tIns="45719" rIns="91438" bIns="45719"/>
          <a:lstStyle>
            <a:lvl1pPr algn="l" defTabSz="914377" rtl="0" eaLnBrk="1" latinLnBrk="0" hangingPunct="1">
              <a:lnSpc>
                <a:spcPct val="90000"/>
              </a:lnSpc>
              <a:spcBef>
                <a:spcPct val="0"/>
              </a:spcBef>
              <a:buNone/>
              <a:defRPr sz="2400" b="1" kern="1200">
                <a:solidFill>
                  <a:schemeClr val="tx1"/>
                </a:solidFill>
                <a:latin typeface="Arial Narrow" panose="020B060602020203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s-MX" sz="24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1234148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MX"/>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751" name="Diapositiva de think-cell" r:id="rId7" imgW="425" imgH="424" progId="TCLayout.ActiveDocument.1">
                  <p:embed/>
                </p:oleObj>
              </mc:Choice>
              <mc:Fallback>
                <p:oleObj name="Diapositiva de think-cell" r:id="rId7" imgW="425" imgH="424" progId="TCLayout.ActiveDocument.1">
                  <p:embed/>
                  <p:pic>
                    <p:nvPicPr>
                      <p:cNvPr id="2" name="Objeto 1"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4"/>
          </p:nvPr>
        </p:nvSpPr>
        <p:spPr>
          <a:xfrm>
            <a:off x="10776520" y="6356351"/>
            <a:ext cx="57728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2" name="Agrupar 11"/>
          <p:cNvGrpSpPr/>
          <p:nvPr userDrawn="1"/>
        </p:nvGrpSpPr>
        <p:grpSpPr>
          <a:xfrm>
            <a:off x="9598563" y="326396"/>
            <a:ext cx="2258342" cy="597143"/>
            <a:chOff x="7020272" y="6093296"/>
            <a:chExt cx="1808499" cy="478194"/>
          </a:xfrm>
        </p:grpSpPr>
        <p:sp>
          <p:nvSpPr>
            <p:cNvPr id="14"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5" name="Conector recto 14"/>
          <p:cNvCxnSpPr/>
          <p:nvPr userDrawn="1"/>
        </p:nvCxnSpPr>
        <p:spPr>
          <a:xfrm>
            <a:off x="516000" y="1197000"/>
            <a:ext cx="1116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userDrawn="1"/>
        </p:nvSpPr>
        <p:spPr>
          <a:xfrm>
            <a:off x="263352" y="188641"/>
            <a:ext cx="9289032" cy="936104"/>
          </a:xfrm>
          <a:prstGeom prst="rect">
            <a:avLst/>
          </a:prstGeom>
        </p:spPr>
        <p:txBody>
          <a:bodyPr lIns="91438" tIns="45719" rIns="91438" bIns="45719"/>
          <a:lstStyle>
            <a:lvl1pPr algn="l" defTabSz="914377" rtl="0" eaLnBrk="1" latinLnBrk="0" hangingPunct="1">
              <a:lnSpc>
                <a:spcPct val="90000"/>
              </a:lnSpc>
              <a:spcBef>
                <a:spcPct val="0"/>
              </a:spcBef>
              <a:buNone/>
              <a:defRPr sz="2400" b="1" kern="1200">
                <a:solidFill>
                  <a:schemeClr val="tx1"/>
                </a:solidFill>
                <a:latin typeface="Arial Narrow" panose="020B060602020203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s-MX" sz="24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1408257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MX"/>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846" name="Diapositiva de think-cell" r:id="rId8" imgW="425" imgH="424" progId="TCLayout.ActiveDocument.1">
                  <p:embed/>
                </p:oleObj>
              </mc:Choice>
              <mc:Fallback>
                <p:oleObj name="Diapositiva de think-cell" r:id="rId8" imgW="425" imgH="424" progId="TCLayout.ActiveDocument.1">
                  <p:embed/>
                  <p:pic>
                    <p:nvPicPr>
                      <p:cNvPr id="2" name="Objeto 1" hidden="1"/>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4"/>
          </p:nvPr>
        </p:nvSpPr>
        <p:spPr>
          <a:xfrm>
            <a:off x="10776520" y="6356351"/>
            <a:ext cx="57728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2" name="Agrupar 11"/>
          <p:cNvGrpSpPr/>
          <p:nvPr userDrawn="1"/>
        </p:nvGrpSpPr>
        <p:grpSpPr>
          <a:xfrm>
            <a:off x="9598563" y="326396"/>
            <a:ext cx="2258342" cy="597143"/>
            <a:chOff x="7020272" y="6093296"/>
            <a:chExt cx="1808499" cy="478194"/>
          </a:xfrm>
        </p:grpSpPr>
        <p:sp>
          <p:nvSpPr>
            <p:cNvPr id="14"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5" name="Conector recto 14"/>
          <p:cNvCxnSpPr/>
          <p:nvPr userDrawn="1"/>
        </p:nvCxnSpPr>
        <p:spPr>
          <a:xfrm>
            <a:off x="516000" y="1197000"/>
            <a:ext cx="1116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userDrawn="1"/>
        </p:nvSpPr>
        <p:spPr>
          <a:xfrm>
            <a:off x="263352" y="188641"/>
            <a:ext cx="9289032" cy="936104"/>
          </a:xfrm>
          <a:prstGeom prst="rect">
            <a:avLst/>
          </a:prstGeom>
        </p:spPr>
        <p:txBody>
          <a:bodyPr lIns="91438" tIns="45719" rIns="91438" bIns="45719"/>
          <a:lstStyle>
            <a:lvl1pPr algn="l" defTabSz="914377" rtl="0" eaLnBrk="1" latinLnBrk="0" hangingPunct="1">
              <a:lnSpc>
                <a:spcPct val="90000"/>
              </a:lnSpc>
              <a:spcBef>
                <a:spcPct val="0"/>
              </a:spcBef>
              <a:buNone/>
              <a:defRPr sz="2400" b="1" kern="1200">
                <a:solidFill>
                  <a:schemeClr val="tx1"/>
                </a:solidFill>
                <a:latin typeface="Arial Narrow" panose="020B060602020203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s-MX" sz="24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674814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MX"/>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942" name="Diapositiva de think-cell" r:id="rId7" imgW="425" imgH="424" progId="TCLayout.ActiveDocument.1">
                  <p:embed/>
                </p:oleObj>
              </mc:Choice>
              <mc:Fallback>
                <p:oleObj name="Diapositiva de think-cell" r:id="rId7" imgW="425" imgH="424" progId="TCLayout.ActiveDocument.1">
                  <p:embed/>
                  <p:pic>
                    <p:nvPicPr>
                      <p:cNvPr id="2" name="Objeto 1"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4"/>
          </p:nvPr>
        </p:nvSpPr>
        <p:spPr>
          <a:xfrm>
            <a:off x="10776520" y="6356351"/>
            <a:ext cx="57728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2" name="Agrupar 11"/>
          <p:cNvGrpSpPr/>
          <p:nvPr userDrawn="1"/>
        </p:nvGrpSpPr>
        <p:grpSpPr>
          <a:xfrm>
            <a:off x="9598563" y="326396"/>
            <a:ext cx="2258342" cy="597143"/>
            <a:chOff x="7020272" y="6093296"/>
            <a:chExt cx="1808499" cy="478194"/>
          </a:xfrm>
        </p:grpSpPr>
        <p:sp>
          <p:nvSpPr>
            <p:cNvPr id="14"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5" name="Conector recto 14"/>
          <p:cNvCxnSpPr/>
          <p:nvPr userDrawn="1"/>
        </p:nvCxnSpPr>
        <p:spPr>
          <a:xfrm>
            <a:off x="516000" y="1197000"/>
            <a:ext cx="1116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userDrawn="1"/>
        </p:nvSpPr>
        <p:spPr>
          <a:xfrm>
            <a:off x="263352" y="188641"/>
            <a:ext cx="9289032" cy="936104"/>
          </a:xfrm>
          <a:prstGeom prst="rect">
            <a:avLst/>
          </a:prstGeom>
        </p:spPr>
        <p:txBody>
          <a:bodyPr lIns="91438" tIns="45719" rIns="91438" bIns="45719"/>
          <a:lstStyle>
            <a:lvl1pPr algn="l" defTabSz="914377" rtl="0" eaLnBrk="1" latinLnBrk="0" hangingPunct="1">
              <a:lnSpc>
                <a:spcPct val="90000"/>
              </a:lnSpc>
              <a:spcBef>
                <a:spcPct val="0"/>
              </a:spcBef>
              <a:buNone/>
              <a:defRPr sz="2400" b="1" kern="1200">
                <a:solidFill>
                  <a:schemeClr val="tx1"/>
                </a:solidFill>
                <a:latin typeface="Arial Narrow" panose="020B060602020203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s-MX" sz="24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25143267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MX"/>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461" name="Diapositiva de think-cell" r:id="rId7" imgW="425" imgH="424" progId="TCLayout.ActiveDocument.1">
                  <p:embed/>
                </p:oleObj>
              </mc:Choice>
              <mc:Fallback>
                <p:oleObj name="Diapositiva de think-cell" r:id="rId7" imgW="425" imgH="424" progId="TCLayout.ActiveDocument.1">
                  <p:embed/>
                  <p:pic>
                    <p:nvPicPr>
                      <p:cNvPr id="2" name="Objeto 1"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Marcador de número de diapositiva 5"/>
          <p:cNvSpPr>
            <a:spLocks noGrp="1"/>
          </p:cNvSpPr>
          <p:nvPr>
            <p:ph type="sldNum" sz="quarter" idx="4"/>
          </p:nvPr>
        </p:nvSpPr>
        <p:spPr>
          <a:xfrm>
            <a:off x="10776520" y="6356351"/>
            <a:ext cx="57728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2" name="Agrupar 11"/>
          <p:cNvGrpSpPr/>
          <p:nvPr userDrawn="1"/>
        </p:nvGrpSpPr>
        <p:grpSpPr>
          <a:xfrm>
            <a:off x="9598563" y="326396"/>
            <a:ext cx="2258342" cy="597143"/>
            <a:chOff x="7020272" y="6093296"/>
            <a:chExt cx="1808499" cy="478194"/>
          </a:xfrm>
        </p:grpSpPr>
        <p:sp>
          <p:nvSpPr>
            <p:cNvPr id="14" name="Freeform 5"/>
            <p:cNvSpPr>
              <a:spLocks/>
            </p:cNvSpPr>
            <p:nvPr/>
          </p:nvSpPr>
          <p:spPr bwMode="auto">
            <a:xfrm>
              <a:off x="7598666" y="6093296"/>
              <a:ext cx="441534" cy="478194"/>
            </a:xfrm>
            <a:custGeom>
              <a:avLst/>
              <a:gdLst>
                <a:gd name="T0" fmla="*/ 129 w 214"/>
                <a:gd name="T1" fmla="*/ 231 h 231"/>
                <a:gd name="T2" fmla="*/ 0 w 214"/>
                <a:gd name="T3" fmla="*/ 115 h 231"/>
                <a:gd name="T4" fmla="*/ 129 w 214"/>
                <a:gd name="T5" fmla="*/ 0 h 231"/>
                <a:gd name="T6" fmla="*/ 214 w 214"/>
                <a:gd name="T7" fmla="*/ 25 h 231"/>
                <a:gd name="T8" fmla="*/ 199 w 214"/>
                <a:gd name="T9" fmla="*/ 59 h 231"/>
                <a:gd name="T10" fmla="*/ 129 w 214"/>
                <a:gd name="T11" fmla="*/ 23 h 231"/>
                <a:gd name="T12" fmla="*/ 57 w 214"/>
                <a:gd name="T13" fmla="*/ 115 h 231"/>
                <a:gd name="T14" fmla="*/ 129 w 214"/>
                <a:gd name="T15" fmla="*/ 208 h 231"/>
                <a:gd name="T16" fmla="*/ 199 w 214"/>
                <a:gd name="T17" fmla="*/ 171 h 231"/>
                <a:gd name="T18" fmla="*/ 214 w 214"/>
                <a:gd name="T19" fmla="*/ 206 h 231"/>
                <a:gd name="T20" fmla="*/ 129 w 214"/>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231">
                  <a:moveTo>
                    <a:pt x="129" y="231"/>
                  </a:moveTo>
                  <a:cubicBezTo>
                    <a:pt x="58" y="231"/>
                    <a:pt x="0" y="179"/>
                    <a:pt x="0" y="115"/>
                  </a:cubicBezTo>
                  <a:cubicBezTo>
                    <a:pt x="0" y="51"/>
                    <a:pt x="58" y="0"/>
                    <a:pt x="129" y="0"/>
                  </a:cubicBezTo>
                  <a:cubicBezTo>
                    <a:pt x="166" y="0"/>
                    <a:pt x="191" y="10"/>
                    <a:pt x="214" y="25"/>
                  </a:cubicBezTo>
                  <a:cubicBezTo>
                    <a:pt x="199" y="59"/>
                    <a:pt x="199" y="59"/>
                    <a:pt x="199" y="59"/>
                  </a:cubicBezTo>
                  <a:cubicBezTo>
                    <a:pt x="189" y="41"/>
                    <a:pt x="165" y="23"/>
                    <a:pt x="129" y="23"/>
                  </a:cubicBezTo>
                  <a:cubicBezTo>
                    <a:pt x="82" y="23"/>
                    <a:pt x="57" y="68"/>
                    <a:pt x="57" y="115"/>
                  </a:cubicBezTo>
                  <a:cubicBezTo>
                    <a:pt x="57" y="163"/>
                    <a:pt x="82" y="208"/>
                    <a:pt x="129" y="208"/>
                  </a:cubicBezTo>
                  <a:cubicBezTo>
                    <a:pt x="166" y="208"/>
                    <a:pt x="189" y="189"/>
                    <a:pt x="199" y="171"/>
                  </a:cubicBezTo>
                  <a:cubicBezTo>
                    <a:pt x="214" y="206"/>
                    <a:pt x="214" y="206"/>
                    <a:pt x="214" y="206"/>
                  </a:cubicBezTo>
                  <a:cubicBezTo>
                    <a:pt x="191" y="221"/>
                    <a:pt x="166" y="231"/>
                    <a:pt x="129" y="231"/>
                  </a:cubicBez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6"/>
            <p:cNvSpPr>
              <a:spLocks/>
            </p:cNvSpPr>
            <p:nvPr/>
          </p:nvSpPr>
          <p:spPr bwMode="auto">
            <a:xfrm>
              <a:off x="8095595" y="6099813"/>
              <a:ext cx="396729" cy="465160"/>
            </a:xfrm>
            <a:custGeom>
              <a:avLst/>
              <a:gdLst>
                <a:gd name="T0" fmla="*/ 134 w 192"/>
                <a:gd name="T1" fmla="*/ 225 h 225"/>
                <a:gd name="T2" fmla="*/ 62 w 192"/>
                <a:gd name="T3" fmla="*/ 112 h 225"/>
                <a:gd name="T4" fmla="*/ 75 w 192"/>
                <a:gd name="T5" fmla="*/ 112 h 225"/>
                <a:gd name="T6" fmla="*/ 125 w 192"/>
                <a:gd name="T7" fmla="*/ 67 h 225"/>
                <a:gd name="T8" fmla="*/ 75 w 192"/>
                <a:gd name="T9" fmla="*/ 22 h 225"/>
                <a:gd name="T10" fmla="*/ 50 w 192"/>
                <a:gd name="T11" fmla="*/ 22 h 225"/>
                <a:gd name="T12" fmla="*/ 50 w 192"/>
                <a:gd name="T13" fmla="*/ 225 h 225"/>
                <a:gd name="T14" fmla="*/ 0 w 192"/>
                <a:gd name="T15" fmla="*/ 225 h 225"/>
                <a:gd name="T16" fmla="*/ 0 w 192"/>
                <a:gd name="T17" fmla="*/ 0 h 225"/>
                <a:gd name="T18" fmla="*/ 100 w 192"/>
                <a:gd name="T19" fmla="*/ 0 h 225"/>
                <a:gd name="T20" fmla="*/ 175 w 192"/>
                <a:gd name="T21" fmla="*/ 67 h 225"/>
                <a:gd name="T22" fmla="*/ 131 w 192"/>
                <a:gd name="T23" fmla="*/ 129 h 225"/>
                <a:gd name="T24" fmla="*/ 192 w 192"/>
                <a:gd name="T25" fmla="*/ 225 h 225"/>
                <a:gd name="T26" fmla="*/ 134 w 192"/>
                <a:gd name="T27"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225">
                  <a:moveTo>
                    <a:pt x="134" y="225"/>
                  </a:moveTo>
                  <a:cubicBezTo>
                    <a:pt x="62" y="112"/>
                    <a:pt x="62" y="112"/>
                    <a:pt x="62" y="112"/>
                  </a:cubicBezTo>
                  <a:cubicBezTo>
                    <a:pt x="75" y="112"/>
                    <a:pt x="75" y="112"/>
                    <a:pt x="75" y="112"/>
                  </a:cubicBezTo>
                  <a:cubicBezTo>
                    <a:pt x="103" y="112"/>
                    <a:pt x="125" y="92"/>
                    <a:pt x="125" y="67"/>
                  </a:cubicBezTo>
                  <a:cubicBezTo>
                    <a:pt x="125" y="43"/>
                    <a:pt x="103" y="22"/>
                    <a:pt x="75" y="22"/>
                  </a:cubicBezTo>
                  <a:cubicBezTo>
                    <a:pt x="50" y="22"/>
                    <a:pt x="50" y="22"/>
                    <a:pt x="50" y="22"/>
                  </a:cubicBezTo>
                  <a:cubicBezTo>
                    <a:pt x="50" y="225"/>
                    <a:pt x="50" y="225"/>
                    <a:pt x="50" y="225"/>
                  </a:cubicBezTo>
                  <a:cubicBezTo>
                    <a:pt x="0" y="225"/>
                    <a:pt x="0" y="225"/>
                    <a:pt x="0" y="225"/>
                  </a:cubicBezTo>
                  <a:cubicBezTo>
                    <a:pt x="0" y="0"/>
                    <a:pt x="0" y="0"/>
                    <a:pt x="0" y="0"/>
                  </a:cubicBezTo>
                  <a:cubicBezTo>
                    <a:pt x="100" y="0"/>
                    <a:pt x="100" y="0"/>
                    <a:pt x="100" y="0"/>
                  </a:cubicBezTo>
                  <a:cubicBezTo>
                    <a:pt x="142" y="0"/>
                    <a:pt x="175" y="30"/>
                    <a:pt x="175" y="67"/>
                  </a:cubicBezTo>
                  <a:cubicBezTo>
                    <a:pt x="175" y="95"/>
                    <a:pt x="157" y="118"/>
                    <a:pt x="131" y="129"/>
                  </a:cubicBezTo>
                  <a:cubicBezTo>
                    <a:pt x="192" y="225"/>
                    <a:pt x="192" y="225"/>
                    <a:pt x="192" y="225"/>
                  </a:cubicBezTo>
                  <a:lnTo>
                    <a:pt x="134" y="225"/>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7"/>
            <p:cNvSpPr>
              <a:spLocks/>
            </p:cNvSpPr>
            <p:nvPr/>
          </p:nvSpPr>
          <p:spPr bwMode="auto">
            <a:xfrm>
              <a:off x="8546091" y="6099813"/>
              <a:ext cx="282680" cy="465160"/>
            </a:xfrm>
            <a:custGeom>
              <a:avLst/>
              <a:gdLst>
                <a:gd name="T0" fmla="*/ 0 w 347"/>
                <a:gd name="T1" fmla="*/ 571 h 571"/>
                <a:gd name="T2" fmla="*/ 0 w 347"/>
                <a:gd name="T3" fmla="*/ 0 h 571"/>
                <a:gd name="T4" fmla="*/ 347 w 347"/>
                <a:gd name="T5" fmla="*/ 0 h 571"/>
                <a:gd name="T6" fmla="*/ 347 w 347"/>
                <a:gd name="T7" fmla="*/ 56 h 571"/>
                <a:gd name="T8" fmla="*/ 126 w 347"/>
                <a:gd name="T9" fmla="*/ 56 h 571"/>
                <a:gd name="T10" fmla="*/ 126 w 347"/>
                <a:gd name="T11" fmla="*/ 256 h 571"/>
                <a:gd name="T12" fmla="*/ 347 w 347"/>
                <a:gd name="T13" fmla="*/ 256 h 571"/>
                <a:gd name="T14" fmla="*/ 347 w 347"/>
                <a:gd name="T15" fmla="*/ 315 h 571"/>
                <a:gd name="T16" fmla="*/ 126 w 347"/>
                <a:gd name="T17" fmla="*/ 315 h 571"/>
                <a:gd name="T18" fmla="*/ 126 w 347"/>
                <a:gd name="T19" fmla="*/ 513 h 571"/>
                <a:gd name="T20" fmla="*/ 347 w 347"/>
                <a:gd name="T21" fmla="*/ 513 h 571"/>
                <a:gd name="T22" fmla="*/ 347 w 347"/>
                <a:gd name="T23" fmla="*/ 571 h 571"/>
                <a:gd name="T24" fmla="*/ 0 w 347"/>
                <a:gd name="T2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571">
                  <a:moveTo>
                    <a:pt x="0" y="571"/>
                  </a:moveTo>
                  <a:lnTo>
                    <a:pt x="0" y="0"/>
                  </a:lnTo>
                  <a:lnTo>
                    <a:pt x="347" y="0"/>
                  </a:lnTo>
                  <a:lnTo>
                    <a:pt x="347" y="56"/>
                  </a:lnTo>
                  <a:lnTo>
                    <a:pt x="126" y="56"/>
                  </a:lnTo>
                  <a:lnTo>
                    <a:pt x="126" y="256"/>
                  </a:lnTo>
                  <a:lnTo>
                    <a:pt x="347" y="256"/>
                  </a:lnTo>
                  <a:lnTo>
                    <a:pt x="347" y="315"/>
                  </a:lnTo>
                  <a:lnTo>
                    <a:pt x="126" y="315"/>
                  </a:lnTo>
                  <a:lnTo>
                    <a:pt x="126" y="513"/>
                  </a:lnTo>
                  <a:lnTo>
                    <a:pt x="347" y="513"/>
                  </a:lnTo>
                  <a:lnTo>
                    <a:pt x="347" y="571"/>
                  </a:lnTo>
                  <a:lnTo>
                    <a:pt x="0" y="571"/>
                  </a:lnTo>
                  <a:close/>
                </a:path>
              </a:pathLst>
            </a:custGeom>
            <a:solidFill>
              <a:srgbClr val="AAA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8"/>
            <p:cNvSpPr>
              <a:spLocks noChangeArrowheads="1"/>
            </p:cNvSpPr>
            <p:nvPr/>
          </p:nvSpPr>
          <p:spPr bwMode="auto">
            <a:xfrm>
              <a:off x="7522090" y="6099813"/>
              <a:ext cx="26883" cy="465160"/>
            </a:xfrm>
            <a:prstGeom prst="rect">
              <a:avLst/>
            </a:prstGeom>
            <a:solidFill>
              <a:srgbClr val="AAAA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9"/>
            <p:cNvSpPr>
              <a:spLocks noEditPoints="1"/>
            </p:cNvSpPr>
            <p:nvPr/>
          </p:nvSpPr>
          <p:spPr bwMode="auto">
            <a:xfrm>
              <a:off x="7020272" y="6099813"/>
              <a:ext cx="452125" cy="452940"/>
            </a:xfrm>
            <a:custGeom>
              <a:avLst/>
              <a:gdLst>
                <a:gd name="T0" fmla="*/ 555 w 555"/>
                <a:gd name="T1" fmla="*/ 457 h 556"/>
                <a:gd name="T2" fmla="*/ 555 w 555"/>
                <a:gd name="T3" fmla="*/ 556 h 556"/>
                <a:gd name="T4" fmla="*/ 0 w 555"/>
                <a:gd name="T5" fmla="*/ 0 h 556"/>
                <a:gd name="T6" fmla="*/ 99 w 555"/>
                <a:gd name="T7" fmla="*/ 0 h 556"/>
                <a:gd name="T8" fmla="*/ 555 w 555"/>
                <a:gd name="T9" fmla="*/ 457 h 556"/>
                <a:gd name="T10" fmla="*/ 210 w 555"/>
                <a:gd name="T11" fmla="*/ 0 h 556"/>
                <a:gd name="T12" fmla="*/ 127 w 555"/>
                <a:gd name="T13" fmla="*/ 0 h 556"/>
                <a:gd name="T14" fmla="*/ 555 w 555"/>
                <a:gd name="T15" fmla="*/ 432 h 556"/>
                <a:gd name="T16" fmla="*/ 555 w 555"/>
                <a:gd name="T17" fmla="*/ 348 h 556"/>
                <a:gd name="T18" fmla="*/ 210 w 555"/>
                <a:gd name="T19" fmla="*/ 0 h 556"/>
                <a:gd name="T20" fmla="*/ 319 w 555"/>
                <a:gd name="T21" fmla="*/ 0 h 556"/>
                <a:gd name="T22" fmla="*/ 236 w 555"/>
                <a:gd name="T23" fmla="*/ 0 h 556"/>
                <a:gd name="T24" fmla="*/ 555 w 555"/>
                <a:gd name="T25" fmla="*/ 320 h 556"/>
                <a:gd name="T26" fmla="*/ 555 w 555"/>
                <a:gd name="T27" fmla="*/ 236 h 556"/>
                <a:gd name="T28" fmla="*/ 319 w 555"/>
                <a:gd name="T29" fmla="*/ 0 h 556"/>
                <a:gd name="T30" fmla="*/ 431 w 555"/>
                <a:gd name="T31" fmla="*/ 0 h 556"/>
                <a:gd name="T32" fmla="*/ 347 w 555"/>
                <a:gd name="T33" fmla="*/ 0 h 556"/>
                <a:gd name="T34" fmla="*/ 555 w 555"/>
                <a:gd name="T35" fmla="*/ 208 h 556"/>
                <a:gd name="T36" fmla="*/ 555 w 555"/>
                <a:gd name="T37" fmla="*/ 124 h 556"/>
                <a:gd name="T38" fmla="*/ 431 w 555"/>
                <a:gd name="T39" fmla="*/ 0 h 556"/>
                <a:gd name="T40" fmla="*/ 555 w 555"/>
                <a:gd name="T41" fmla="*/ 0 h 556"/>
                <a:gd name="T42" fmla="*/ 459 w 555"/>
                <a:gd name="T43" fmla="*/ 0 h 556"/>
                <a:gd name="T44" fmla="*/ 555 w 555"/>
                <a:gd name="T45" fmla="*/ 99 h 556"/>
                <a:gd name="T46" fmla="*/ 555 w 555"/>
                <a:gd name="T4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5" h="556">
                  <a:moveTo>
                    <a:pt x="555" y="457"/>
                  </a:moveTo>
                  <a:lnTo>
                    <a:pt x="555" y="556"/>
                  </a:lnTo>
                  <a:lnTo>
                    <a:pt x="0" y="0"/>
                  </a:lnTo>
                  <a:lnTo>
                    <a:pt x="99" y="0"/>
                  </a:lnTo>
                  <a:lnTo>
                    <a:pt x="555" y="457"/>
                  </a:lnTo>
                  <a:close/>
                  <a:moveTo>
                    <a:pt x="210" y="0"/>
                  </a:moveTo>
                  <a:lnTo>
                    <a:pt x="127" y="0"/>
                  </a:lnTo>
                  <a:lnTo>
                    <a:pt x="555" y="432"/>
                  </a:lnTo>
                  <a:lnTo>
                    <a:pt x="555" y="348"/>
                  </a:lnTo>
                  <a:lnTo>
                    <a:pt x="210" y="0"/>
                  </a:lnTo>
                  <a:close/>
                  <a:moveTo>
                    <a:pt x="319" y="0"/>
                  </a:moveTo>
                  <a:lnTo>
                    <a:pt x="236" y="0"/>
                  </a:lnTo>
                  <a:lnTo>
                    <a:pt x="555" y="320"/>
                  </a:lnTo>
                  <a:lnTo>
                    <a:pt x="555" y="236"/>
                  </a:lnTo>
                  <a:lnTo>
                    <a:pt x="319" y="0"/>
                  </a:lnTo>
                  <a:close/>
                  <a:moveTo>
                    <a:pt x="431" y="0"/>
                  </a:moveTo>
                  <a:lnTo>
                    <a:pt x="347" y="0"/>
                  </a:lnTo>
                  <a:lnTo>
                    <a:pt x="555" y="208"/>
                  </a:lnTo>
                  <a:lnTo>
                    <a:pt x="555" y="124"/>
                  </a:lnTo>
                  <a:lnTo>
                    <a:pt x="431" y="0"/>
                  </a:lnTo>
                  <a:close/>
                  <a:moveTo>
                    <a:pt x="555" y="0"/>
                  </a:moveTo>
                  <a:lnTo>
                    <a:pt x="459" y="0"/>
                  </a:lnTo>
                  <a:lnTo>
                    <a:pt x="555" y="99"/>
                  </a:lnTo>
                  <a:lnTo>
                    <a:pt x="555" y="0"/>
                  </a:lnTo>
                  <a:close/>
                </a:path>
              </a:pathLst>
            </a:custGeom>
            <a:solidFill>
              <a:srgbClr val="A9A9A9"/>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5" name="Conector recto 14"/>
          <p:cNvCxnSpPr/>
          <p:nvPr userDrawn="1"/>
        </p:nvCxnSpPr>
        <p:spPr>
          <a:xfrm>
            <a:off x="516000" y="1197000"/>
            <a:ext cx="1116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ítulo 1"/>
          <p:cNvSpPr txBox="1">
            <a:spLocks/>
          </p:cNvSpPr>
          <p:nvPr userDrawn="1"/>
        </p:nvSpPr>
        <p:spPr>
          <a:xfrm>
            <a:off x="263352" y="188641"/>
            <a:ext cx="9289032" cy="936104"/>
          </a:xfrm>
          <a:prstGeom prst="rect">
            <a:avLst/>
          </a:prstGeom>
        </p:spPr>
        <p:txBody>
          <a:bodyPr lIns="91438" tIns="45719" rIns="91438" bIns="45719"/>
          <a:lstStyle>
            <a:lvl1pPr algn="l" defTabSz="914377" rtl="0" eaLnBrk="1" latinLnBrk="0" hangingPunct="1">
              <a:lnSpc>
                <a:spcPct val="90000"/>
              </a:lnSpc>
              <a:spcBef>
                <a:spcPct val="0"/>
              </a:spcBef>
              <a:buNone/>
              <a:defRPr sz="2400" b="1" kern="1200">
                <a:solidFill>
                  <a:schemeClr val="tx1"/>
                </a:solidFill>
                <a:latin typeface="Arial Narrow" panose="020B0606020202030204"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s-MX" sz="24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346378810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MX"/>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26.v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6.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1.emf"/><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oleObject" Target="../embeddings/oleObject28.bin"/><Relationship Id="rId2" Type="http://schemas.openxmlformats.org/officeDocument/2006/relationships/tags" Target="../tags/tag35.xml"/><Relationship Id="rId16" Type="http://schemas.openxmlformats.org/officeDocument/2006/relationships/notesSlide" Target="../notesSlides/notesSlide8.xml"/><Relationship Id="rId1" Type="http://schemas.openxmlformats.org/officeDocument/2006/relationships/vmlDrawing" Target="../drawings/vmlDrawing28.v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slideLayout" Target="../slideLayouts/slideLayout14.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2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tags" Target="../tags/tag74.xml"/><Relationship Id="rId39" Type="http://schemas.openxmlformats.org/officeDocument/2006/relationships/tags" Target="../tags/tag87.xml"/><Relationship Id="rId21" Type="http://schemas.openxmlformats.org/officeDocument/2006/relationships/tags" Target="../tags/tag69.xml"/><Relationship Id="rId34" Type="http://schemas.openxmlformats.org/officeDocument/2006/relationships/tags" Target="../tags/tag82.xml"/><Relationship Id="rId42" Type="http://schemas.openxmlformats.org/officeDocument/2006/relationships/oleObject" Target="../embeddings/oleObject30.bin"/><Relationship Id="rId7" Type="http://schemas.openxmlformats.org/officeDocument/2006/relationships/tags" Target="../tags/tag5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29" Type="http://schemas.openxmlformats.org/officeDocument/2006/relationships/tags" Target="../tags/tag77.xml"/><Relationship Id="rId41" Type="http://schemas.openxmlformats.org/officeDocument/2006/relationships/slideLayout" Target="../slideLayouts/slideLayout14.xml"/><Relationship Id="rId1" Type="http://schemas.openxmlformats.org/officeDocument/2006/relationships/vmlDrawing" Target="../drawings/vmlDrawing30.v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tags" Target="../tags/tag80.xml"/><Relationship Id="rId37" Type="http://schemas.openxmlformats.org/officeDocument/2006/relationships/tags" Target="../tags/tag85.xml"/><Relationship Id="rId40" Type="http://schemas.openxmlformats.org/officeDocument/2006/relationships/tags" Target="../tags/tag88.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tags" Target="../tags/tag84.xml"/><Relationship Id="rId10" Type="http://schemas.openxmlformats.org/officeDocument/2006/relationships/tags" Target="../tags/tag58.xml"/><Relationship Id="rId19" Type="http://schemas.openxmlformats.org/officeDocument/2006/relationships/tags" Target="../tags/tag67.xml"/><Relationship Id="rId31" Type="http://schemas.openxmlformats.org/officeDocument/2006/relationships/tags" Target="../tags/tag79.xml"/><Relationship Id="rId44" Type="http://schemas.openxmlformats.org/officeDocument/2006/relationships/image" Target="../media/image19.jpeg"/><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tags" Target="../tags/tag83.xml"/><Relationship Id="rId43" Type="http://schemas.openxmlformats.org/officeDocument/2006/relationships/image" Target="../media/image1.emf"/><Relationship Id="rId8" Type="http://schemas.openxmlformats.org/officeDocument/2006/relationships/tags" Target="../tags/tag56.xml"/><Relationship Id="rId3" Type="http://schemas.openxmlformats.org/officeDocument/2006/relationships/tags" Target="../tags/tag51.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tags" Target="../tags/tag81.xml"/><Relationship Id="rId38" Type="http://schemas.openxmlformats.org/officeDocument/2006/relationships/tags" Target="../tags/tag86.xml"/></Relationships>
</file>

<file path=ppt/slides/_rels/slide2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image" Target="../media/image25.png"/><Relationship Id="rId4"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1.emf"/><Relationship Id="rId2" Type="http://schemas.openxmlformats.org/officeDocument/2006/relationships/tags" Target="../tags/tag93.xml"/><Relationship Id="rId1" Type="http://schemas.openxmlformats.org/officeDocument/2006/relationships/vmlDrawing" Target="../drawings/vmlDrawing33.vml"/><Relationship Id="rId6" Type="http://schemas.openxmlformats.org/officeDocument/2006/relationships/oleObject" Target="../embeddings/oleObject32.bin"/><Relationship Id="rId5" Type="http://schemas.openxmlformats.org/officeDocument/2006/relationships/image" Target="../media/image26.png"/><Relationship Id="rId4"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drive.cre.gob.mx/Drive/ObtenerAcuerdo/?id=625" TargetMode="External"/><Relationship Id="rId2" Type="http://schemas.openxmlformats.org/officeDocument/2006/relationships/hyperlink" Target="http://drive.cre.gob.mx/Drive/ObtenerAcuerdo/?id=612" TargetMode="External"/><Relationship Id="rId1" Type="http://schemas.openxmlformats.org/officeDocument/2006/relationships/slideLayout" Target="../slideLayouts/slideLayout7.xml"/><Relationship Id="rId5" Type="http://schemas.openxmlformats.org/officeDocument/2006/relationships/hyperlink" Target="https://app.cfe.mx/Aplicaciones/CCFE/Tarifas/TarifasCRENegocio/Tarifas/RiegoAgricolaMT.aspx" TargetMode="External"/><Relationship Id="rId4" Type="http://schemas.openxmlformats.org/officeDocument/2006/relationships/hyperlink" Target="https://datos.gob.mx/busca/dataset/memorias-de-calculo-de-tarifas-de-suministro-basic"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oleObject" Target="../embeddings/oleObject22.bin"/><Relationship Id="rId3" Type="http://schemas.openxmlformats.org/officeDocument/2006/relationships/tags" Target="../tags/tag24.xml"/><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7.jpeg"/><Relationship Id="rId11" Type="http://schemas.openxmlformats.org/officeDocument/2006/relationships/image" Target="../media/image11.png"/><Relationship Id="rId5" Type="http://schemas.openxmlformats.org/officeDocument/2006/relationships/notesSlide" Target="../notesSlides/notesSlide2.xml"/><Relationship Id="rId10" Type="http://schemas.openxmlformats.org/officeDocument/2006/relationships/image" Target="../media/image10.png"/><Relationship Id="rId4" Type="http://schemas.openxmlformats.org/officeDocument/2006/relationships/slideLayout" Target="../slideLayouts/slideLayout6.xml"/><Relationship Id="rId9" Type="http://schemas.openxmlformats.org/officeDocument/2006/relationships/image" Target="../media/image9.png"/><Relationship Id="rId1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80.png"/><Relationship Id="rId3" Type="http://schemas.openxmlformats.org/officeDocument/2006/relationships/tags" Target="../tags/tag26.xml"/><Relationship Id="rId7" Type="http://schemas.openxmlformats.org/officeDocument/2006/relationships/diagramData" Target="../diagrams/data1.xml"/><Relationship Id="rId12" Type="http://schemas.openxmlformats.org/officeDocument/2006/relationships/image" Target="../media/image70.png"/><Relationship Id="rId2" Type="http://schemas.openxmlformats.org/officeDocument/2006/relationships/tags" Target="../tags/tag25.xml"/><Relationship Id="rId1" Type="http://schemas.openxmlformats.org/officeDocument/2006/relationships/vmlDrawing" Target="../drawings/vmlDrawing23.vml"/><Relationship Id="rId6" Type="http://schemas.openxmlformats.org/officeDocument/2006/relationships/image" Target="../media/image2.emf"/><Relationship Id="rId11" Type="http://schemas.microsoft.com/office/2007/relationships/diagramDrawing" Target="../diagrams/drawing1.xml"/><Relationship Id="rId5" Type="http://schemas.openxmlformats.org/officeDocument/2006/relationships/oleObject" Target="../embeddings/oleObject23.bin"/><Relationship Id="rId10" Type="http://schemas.openxmlformats.org/officeDocument/2006/relationships/diagramColors" Target="../diagrams/colors1.xml"/><Relationship Id="rId4" Type="http://schemas.openxmlformats.org/officeDocument/2006/relationships/slideLayout" Target="../slideLayouts/slideLayout2.xml"/><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8.xml"/><Relationship Id="rId7" Type="http://schemas.openxmlformats.org/officeDocument/2006/relationships/image" Target="../media/image2.emf"/><Relationship Id="rId2" Type="http://schemas.openxmlformats.org/officeDocument/2006/relationships/tags" Target="../tags/tag27.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n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2938" y="-54862"/>
            <a:ext cx="5199063" cy="3333398"/>
          </a:xfrm>
          <a:prstGeom prst="rect">
            <a:avLst/>
          </a:prstGeom>
        </p:spPr>
      </p:pic>
      <p:pic>
        <p:nvPicPr>
          <p:cNvPr id="56" name="Imagen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4761" y="1"/>
            <a:ext cx="5217459" cy="3333397"/>
          </a:xfrm>
          <a:prstGeom prst="rect">
            <a:avLst/>
          </a:prstGeom>
        </p:spPr>
      </p:pic>
      <p:pic>
        <p:nvPicPr>
          <p:cNvPr id="57" name="Imagen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92"/>
            <a:ext cx="3295219" cy="3346308"/>
          </a:xfrm>
          <a:prstGeom prst="rect">
            <a:avLst/>
          </a:prstGeom>
        </p:spPr>
      </p:pic>
      <p:grpSp>
        <p:nvGrpSpPr>
          <p:cNvPr id="48" name="44 Grupo"/>
          <p:cNvGrpSpPr>
            <a:grpSpLocks noChangeAspect="1"/>
          </p:cNvGrpSpPr>
          <p:nvPr/>
        </p:nvGrpSpPr>
        <p:grpSpPr>
          <a:xfrm>
            <a:off x="8581410" y="3631922"/>
            <a:ext cx="2137635" cy="1169864"/>
            <a:chOff x="122238" y="993775"/>
            <a:chExt cx="8899526" cy="4870451"/>
          </a:xfrm>
          <a:solidFill>
            <a:srgbClr val="A9A9A9"/>
          </a:solidFill>
        </p:grpSpPr>
        <p:sp>
          <p:nvSpPr>
            <p:cNvPr id="49" name="Freeform 5"/>
            <p:cNvSpPr>
              <a:spLocks/>
            </p:cNvSpPr>
            <p:nvPr/>
          </p:nvSpPr>
          <p:spPr bwMode="auto">
            <a:xfrm>
              <a:off x="2971801" y="993775"/>
              <a:ext cx="2174875" cy="2355850"/>
            </a:xfrm>
            <a:custGeom>
              <a:avLst/>
              <a:gdLst>
                <a:gd name="T0" fmla="*/ 116 w 193"/>
                <a:gd name="T1" fmla="*/ 209 h 209"/>
                <a:gd name="T2" fmla="*/ 0 w 193"/>
                <a:gd name="T3" fmla="*/ 105 h 209"/>
                <a:gd name="T4" fmla="*/ 116 w 193"/>
                <a:gd name="T5" fmla="*/ 0 h 209"/>
                <a:gd name="T6" fmla="*/ 193 w 193"/>
                <a:gd name="T7" fmla="*/ 23 h 209"/>
                <a:gd name="T8" fmla="*/ 179 w 193"/>
                <a:gd name="T9" fmla="*/ 54 h 209"/>
                <a:gd name="T10" fmla="*/ 116 w 193"/>
                <a:gd name="T11" fmla="*/ 21 h 209"/>
                <a:gd name="T12" fmla="*/ 51 w 193"/>
                <a:gd name="T13" fmla="*/ 105 h 209"/>
                <a:gd name="T14" fmla="*/ 116 w 193"/>
                <a:gd name="T15" fmla="*/ 188 h 209"/>
                <a:gd name="T16" fmla="*/ 179 w 193"/>
                <a:gd name="T17" fmla="*/ 155 h 209"/>
                <a:gd name="T18" fmla="*/ 193 w 193"/>
                <a:gd name="T19" fmla="*/ 186 h 209"/>
                <a:gd name="T20" fmla="*/ 116 w 193"/>
                <a:gd name="T21"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209">
                  <a:moveTo>
                    <a:pt x="116" y="209"/>
                  </a:moveTo>
                  <a:cubicBezTo>
                    <a:pt x="52" y="209"/>
                    <a:pt x="0" y="162"/>
                    <a:pt x="0" y="105"/>
                  </a:cubicBezTo>
                  <a:cubicBezTo>
                    <a:pt x="0" y="47"/>
                    <a:pt x="52" y="0"/>
                    <a:pt x="116" y="0"/>
                  </a:cubicBezTo>
                  <a:cubicBezTo>
                    <a:pt x="149" y="0"/>
                    <a:pt x="172" y="9"/>
                    <a:pt x="193" y="23"/>
                  </a:cubicBezTo>
                  <a:cubicBezTo>
                    <a:pt x="179" y="54"/>
                    <a:pt x="179" y="54"/>
                    <a:pt x="179" y="54"/>
                  </a:cubicBezTo>
                  <a:cubicBezTo>
                    <a:pt x="170" y="38"/>
                    <a:pt x="148" y="21"/>
                    <a:pt x="116" y="21"/>
                  </a:cubicBezTo>
                  <a:cubicBezTo>
                    <a:pt x="73" y="21"/>
                    <a:pt x="51" y="62"/>
                    <a:pt x="51" y="105"/>
                  </a:cubicBezTo>
                  <a:cubicBezTo>
                    <a:pt x="51" y="148"/>
                    <a:pt x="73" y="188"/>
                    <a:pt x="116" y="188"/>
                  </a:cubicBezTo>
                  <a:cubicBezTo>
                    <a:pt x="149" y="188"/>
                    <a:pt x="170" y="172"/>
                    <a:pt x="179" y="155"/>
                  </a:cubicBezTo>
                  <a:cubicBezTo>
                    <a:pt x="193" y="186"/>
                    <a:pt x="193" y="186"/>
                    <a:pt x="193" y="186"/>
                  </a:cubicBezTo>
                  <a:cubicBezTo>
                    <a:pt x="172" y="200"/>
                    <a:pt x="149" y="209"/>
                    <a:pt x="116" y="2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6"/>
            <p:cNvSpPr>
              <a:spLocks/>
            </p:cNvSpPr>
            <p:nvPr/>
          </p:nvSpPr>
          <p:spPr bwMode="auto">
            <a:xfrm>
              <a:off x="5416551" y="1038225"/>
              <a:ext cx="1949450" cy="2278063"/>
            </a:xfrm>
            <a:custGeom>
              <a:avLst/>
              <a:gdLst>
                <a:gd name="T0" fmla="*/ 121 w 173"/>
                <a:gd name="T1" fmla="*/ 202 h 202"/>
                <a:gd name="T2" fmla="*/ 56 w 173"/>
                <a:gd name="T3" fmla="*/ 101 h 202"/>
                <a:gd name="T4" fmla="*/ 68 w 173"/>
                <a:gd name="T5" fmla="*/ 101 h 202"/>
                <a:gd name="T6" fmla="*/ 113 w 173"/>
                <a:gd name="T7" fmla="*/ 60 h 202"/>
                <a:gd name="T8" fmla="*/ 68 w 173"/>
                <a:gd name="T9" fmla="*/ 20 h 202"/>
                <a:gd name="T10" fmla="*/ 45 w 173"/>
                <a:gd name="T11" fmla="*/ 20 h 202"/>
                <a:gd name="T12" fmla="*/ 45 w 173"/>
                <a:gd name="T13" fmla="*/ 202 h 202"/>
                <a:gd name="T14" fmla="*/ 0 w 173"/>
                <a:gd name="T15" fmla="*/ 202 h 202"/>
                <a:gd name="T16" fmla="*/ 0 w 173"/>
                <a:gd name="T17" fmla="*/ 0 h 202"/>
                <a:gd name="T18" fmla="*/ 90 w 173"/>
                <a:gd name="T19" fmla="*/ 0 h 202"/>
                <a:gd name="T20" fmla="*/ 158 w 173"/>
                <a:gd name="T21" fmla="*/ 60 h 202"/>
                <a:gd name="T22" fmla="*/ 118 w 173"/>
                <a:gd name="T23" fmla="*/ 116 h 202"/>
                <a:gd name="T24" fmla="*/ 173 w 173"/>
                <a:gd name="T25" fmla="*/ 202 h 202"/>
                <a:gd name="T26" fmla="*/ 121 w 173"/>
                <a:gd name="T2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2">
                  <a:moveTo>
                    <a:pt x="121" y="202"/>
                  </a:moveTo>
                  <a:cubicBezTo>
                    <a:pt x="56" y="101"/>
                    <a:pt x="56" y="101"/>
                    <a:pt x="56" y="101"/>
                  </a:cubicBezTo>
                  <a:cubicBezTo>
                    <a:pt x="68" y="101"/>
                    <a:pt x="68" y="101"/>
                    <a:pt x="68" y="101"/>
                  </a:cubicBezTo>
                  <a:cubicBezTo>
                    <a:pt x="92" y="101"/>
                    <a:pt x="113" y="83"/>
                    <a:pt x="113" y="60"/>
                  </a:cubicBezTo>
                  <a:cubicBezTo>
                    <a:pt x="113" y="38"/>
                    <a:pt x="92" y="20"/>
                    <a:pt x="68" y="20"/>
                  </a:cubicBezTo>
                  <a:cubicBezTo>
                    <a:pt x="45" y="20"/>
                    <a:pt x="45" y="20"/>
                    <a:pt x="45" y="20"/>
                  </a:cubicBezTo>
                  <a:cubicBezTo>
                    <a:pt x="45" y="202"/>
                    <a:pt x="45" y="202"/>
                    <a:pt x="45" y="202"/>
                  </a:cubicBezTo>
                  <a:cubicBezTo>
                    <a:pt x="0" y="202"/>
                    <a:pt x="0" y="202"/>
                    <a:pt x="0" y="202"/>
                  </a:cubicBezTo>
                  <a:cubicBezTo>
                    <a:pt x="0" y="0"/>
                    <a:pt x="0" y="0"/>
                    <a:pt x="0" y="0"/>
                  </a:cubicBezTo>
                  <a:cubicBezTo>
                    <a:pt x="90" y="0"/>
                    <a:pt x="90" y="0"/>
                    <a:pt x="90" y="0"/>
                  </a:cubicBezTo>
                  <a:cubicBezTo>
                    <a:pt x="128" y="0"/>
                    <a:pt x="158" y="27"/>
                    <a:pt x="158" y="60"/>
                  </a:cubicBezTo>
                  <a:cubicBezTo>
                    <a:pt x="158" y="85"/>
                    <a:pt x="141" y="106"/>
                    <a:pt x="118" y="116"/>
                  </a:cubicBezTo>
                  <a:cubicBezTo>
                    <a:pt x="173" y="202"/>
                    <a:pt x="173" y="202"/>
                    <a:pt x="173" y="202"/>
                  </a:cubicBezTo>
                  <a:lnTo>
                    <a:pt x="121" y="2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Freeform 7"/>
            <p:cNvSpPr>
              <a:spLocks/>
            </p:cNvSpPr>
            <p:nvPr/>
          </p:nvSpPr>
          <p:spPr bwMode="auto">
            <a:xfrm>
              <a:off x="7624764" y="1038227"/>
              <a:ext cx="1397000" cy="2278061"/>
            </a:xfrm>
            <a:custGeom>
              <a:avLst/>
              <a:gdLst>
                <a:gd name="T0" fmla="*/ 0 w 880"/>
                <a:gd name="T1" fmla="*/ 1435 h 1435"/>
                <a:gd name="T2" fmla="*/ 0 w 880"/>
                <a:gd name="T3" fmla="*/ 0 h 1435"/>
                <a:gd name="T4" fmla="*/ 880 w 880"/>
                <a:gd name="T5" fmla="*/ 0 h 1435"/>
                <a:gd name="T6" fmla="*/ 880 w 880"/>
                <a:gd name="T7" fmla="*/ 142 h 1435"/>
                <a:gd name="T8" fmla="*/ 319 w 880"/>
                <a:gd name="T9" fmla="*/ 142 h 1435"/>
                <a:gd name="T10" fmla="*/ 319 w 880"/>
                <a:gd name="T11" fmla="*/ 647 h 1435"/>
                <a:gd name="T12" fmla="*/ 880 w 880"/>
                <a:gd name="T13" fmla="*/ 647 h 1435"/>
                <a:gd name="T14" fmla="*/ 880 w 880"/>
                <a:gd name="T15" fmla="*/ 789 h 1435"/>
                <a:gd name="T16" fmla="*/ 319 w 880"/>
                <a:gd name="T17" fmla="*/ 789 h 1435"/>
                <a:gd name="T18" fmla="*/ 319 w 880"/>
                <a:gd name="T19" fmla="*/ 1293 h 1435"/>
                <a:gd name="T20" fmla="*/ 880 w 880"/>
                <a:gd name="T21" fmla="*/ 1293 h 1435"/>
                <a:gd name="T22" fmla="*/ 880 w 880"/>
                <a:gd name="T23" fmla="*/ 1435 h 1435"/>
                <a:gd name="T24" fmla="*/ 0 w 880"/>
                <a:gd name="T25"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0" h="1435">
                  <a:moveTo>
                    <a:pt x="0" y="1435"/>
                  </a:moveTo>
                  <a:lnTo>
                    <a:pt x="0" y="0"/>
                  </a:lnTo>
                  <a:lnTo>
                    <a:pt x="880" y="0"/>
                  </a:lnTo>
                  <a:lnTo>
                    <a:pt x="880" y="142"/>
                  </a:lnTo>
                  <a:lnTo>
                    <a:pt x="319" y="142"/>
                  </a:lnTo>
                  <a:lnTo>
                    <a:pt x="319" y="647"/>
                  </a:lnTo>
                  <a:lnTo>
                    <a:pt x="880" y="647"/>
                  </a:lnTo>
                  <a:lnTo>
                    <a:pt x="880" y="789"/>
                  </a:lnTo>
                  <a:lnTo>
                    <a:pt x="319" y="789"/>
                  </a:lnTo>
                  <a:lnTo>
                    <a:pt x="319" y="1293"/>
                  </a:lnTo>
                  <a:lnTo>
                    <a:pt x="880" y="1293"/>
                  </a:lnTo>
                  <a:lnTo>
                    <a:pt x="880" y="1435"/>
                  </a:lnTo>
                  <a:lnTo>
                    <a:pt x="0" y="14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8"/>
            <p:cNvSpPr>
              <a:spLocks noEditPoints="1"/>
            </p:cNvSpPr>
            <p:nvPr/>
          </p:nvSpPr>
          <p:spPr bwMode="auto">
            <a:xfrm>
              <a:off x="2995613" y="4602163"/>
              <a:ext cx="360363" cy="484188"/>
            </a:xfrm>
            <a:custGeom>
              <a:avLst/>
              <a:gdLst>
                <a:gd name="T0" fmla="*/ 0 w 32"/>
                <a:gd name="T1" fmla="*/ 1 h 43"/>
                <a:gd name="T2" fmla="*/ 12 w 32"/>
                <a:gd name="T3" fmla="*/ 0 h 43"/>
                <a:gd name="T4" fmla="*/ 26 w 32"/>
                <a:gd name="T5" fmla="*/ 4 h 43"/>
                <a:gd name="T6" fmla="*/ 30 w 32"/>
                <a:gd name="T7" fmla="*/ 12 h 43"/>
                <a:gd name="T8" fmla="*/ 23 w 32"/>
                <a:gd name="T9" fmla="*/ 23 h 43"/>
                <a:gd name="T10" fmla="*/ 23 w 32"/>
                <a:gd name="T11" fmla="*/ 23 h 43"/>
                <a:gd name="T12" fmla="*/ 28 w 32"/>
                <a:gd name="T13" fmla="*/ 31 h 43"/>
                <a:gd name="T14" fmla="*/ 32 w 32"/>
                <a:gd name="T15" fmla="*/ 43 h 43"/>
                <a:gd name="T16" fmla="*/ 22 w 32"/>
                <a:gd name="T17" fmla="*/ 43 h 43"/>
                <a:gd name="T18" fmla="*/ 19 w 32"/>
                <a:gd name="T19" fmla="*/ 33 h 43"/>
                <a:gd name="T20" fmla="*/ 12 w 32"/>
                <a:gd name="T21" fmla="*/ 26 h 43"/>
                <a:gd name="T22" fmla="*/ 9 w 32"/>
                <a:gd name="T23" fmla="*/ 26 h 43"/>
                <a:gd name="T24" fmla="*/ 9 w 32"/>
                <a:gd name="T25" fmla="*/ 43 h 43"/>
                <a:gd name="T26" fmla="*/ 0 w 32"/>
                <a:gd name="T27" fmla="*/ 43 h 43"/>
                <a:gd name="T28" fmla="*/ 0 w 32"/>
                <a:gd name="T29" fmla="*/ 1 h 43"/>
                <a:gd name="T30" fmla="*/ 9 w 32"/>
                <a:gd name="T31" fmla="*/ 19 h 43"/>
                <a:gd name="T32" fmla="*/ 13 w 32"/>
                <a:gd name="T33" fmla="*/ 19 h 43"/>
                <a:gd name="T34" fmla="*/ 21 w 32"/>
                <a:gd name="T35" fmla="*/ 13 h 43"/>
                <a:gd name="T36" fmla="*/ 13 w 32"/>
                <a:gd name="T37" fmla="*/ 7 h 43"/>
                <a:gd name="T38" fmla="*/ 9 w 32"/>
                <a:gd name="T39" fmla="*/ 8 h 43"/>
                <a:gd name="T40" fmla="*/ 9 w 32"/>
                <a:gd name="T4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3">
                  <a:moveTo>
                    <a:pt x="0" y="1"/>
                  </a:moveTo>
                  <a:cubicBezTo>
                    <a:pt x="3" y="1"/>
                    <a:pt x="7" y="0"/>
                    <a:pt x="12" y="0"/>
                  </a:cubicBezTo>
                  <a:cubicBezTo>
                    <a:pt x="19" y="0"/>
                    <a:pt x="23" y="1"/>
                    <a:pt x="26" y="4"/>
                  </a:cubicBezTo>
                  <a:cubicBezTo>
                    <a:pt x="29" y="6"/>
                    <a:pt x="30" y="8"/>
                    <a:pt x="30" y="12"/>
                  </a:cubicBezTo>
                  <a:cubicBezTo>
                    <a:pt x="30" y="18"/>
                    <a:pt x="26" y="21"/>
                    <a:pt x="23" y="23"/>
                  </a:cubicBezTo>
                  <a:cubicBezTo>
                    <a:pt x="23" y="23"/>
                    <a:pt x="23" y="23"/>
                    <a:pt x="23" y="23"/>
                  </a:cubicBezTo>
                  <a:cubicBezTo>
                    <a:pt x="26" y="24"/>
                    <a:pt x="27" y="27"/>
                    <a:pt x="28" y="31"/>
                  </a:cubicBezTo>
                  <a:cubicBezTo>
                    <a:pt x="30" y="36"/>
                    <a:pt x="31" y="41"/>
                    <a:pt x="32" y="43"/>
                  </a:cubicBezTo>
                  <a:cubicBezTo>
                    <a:pt x="22" y="43"/>
                    <a:pt x="22" y="43"/>
                    <a:pt x="22" y="43"/>
                  </a:cubicBezTo>
                  <a:cubicBezTo>
                    <a:pt x="21" y="42"/>
                    <a:pt x="20" y="38"/>
                    <a:pt x="19" y="33"/>
                  </a:cubicBezTo>
                  <a:cubicBezTo>
                    <a:pt x="18" y="28"/>
                    <a:pt x="16" y="26"/>
                    <a:pt x="12" y="26"/>
                  </a:cubicBezTo>
                  <a:cubicBezTo>
                    <a:pt x="9" y="26"/>
                    <a:pt x="9" y="26"/>
                    <a:pt x="9" y="26"/>
                  </a:cubicBezTo>
                  <a:cubicBezTo>
                    <a:pt x="9" y="43"/>
                    <a:pt x="9" y="43"/>
                    <a:pt x="9" y="43"/>
                  </a:cubicBezTo>
                  <a:cubicBezTo>
                    <a:pt x="0" y="43"/>
                    <a:pt x="0" y="43"/>
                    <a:pt x="0" y="43"/>
                  </a:cubicBezTo>
                  <a:lnTo>
                    <a:pt x="0" y="1"/>
                  </a:lnTo>
                  <a:close/>
                  <a:moveTo>
                    <a:pt x="9" y="19"/>
                  </a:moveTo>
                  <a:cubicBezTo>
                    <a:pt x="13" y="19"/>
                    <a:pt x="13" y="19"/>
                    <a:pt x="13" y="19"/>
                  </a:cubicBezTo>
                  <a:cubicBezTo>
                    <a:pt x="18" y="19"/>
                    <a:pt x="21" y="17"/>
                    <a:pt x="21" y="13"/>
                  </a:cubicBezTo>
                  <a:cubicBezTo>
                    <a:pt x="21" y="9"/>
                    <a:pt x="18" y="7"/>
                    <a:pt x="13" y="7"/>
                  </a:cubicBezTo>
                  <a:cubicBezTo>
                    <a:pt x="11" y="7"/>
                    <a:pt x="10" y="7"/>
                    <a:pt x="9" y="8"/>
                  </a:cubicBezTo>
                  <a:lnTo>
                    <a:pt x="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9"/>
            <p:cNvSpPr>
              <a:spLocks/>
            </p:cNvSpPr>
            <p:nvPr/>
          </p:nvSpPr>
          <p:spPr bwMode="auto">
            <a:xfrm>
              <a:off x="3422651" y="4602163"/>
              <a:ext cx="304800" cy="484188"/>
            </a:xfrm>
            <a:custGeom>
              <a:avLst/>
              <a:gdLst>
                <a:gd name="T0" fmla="*/ 178 w 192"/>
                <a:gd name="T1" fmla="*/ 177 h 305"/>
                <a:gd name="T2" fmla="*/ 71 w 192"/>
                <a:gd name="T3" fmla="*/ 177 h 305"/>
                <a:gd name="T4" fmla="*/ 71 w 192"/>
                <a:gd name="T5" fmla="*/ 248 h 305"/>
                <a:gd name="T6" fmla="*/ 192 w 192"/>
                <a:gd name="T7" fmla="*/ 248 h 305"/>
                <a:gd name="T8" fmla="*/ 192 w 192"/>
                <a:gd name="T9" fmla="*/ 305 h 305"/>
                <a:gd name="T10" fmla="*/ 0 w 192"/>
                <a:gd name="T11" fmla="*/ 305 h 305"/>
                <a:gd name="T12" fmla="*/ 0 w 192"/>
                <a:gd name="T13" fmla="*/ 0 h 305"/>
                <a:gd name="T14" fmla="*/ 185 w 192"/>
                <a:gd name="T15" fmla="*/ 0 h 305"/>
                <a:gd name="T16" fmla="*/ 185 w 192"/>
                <a:gd name="T17" fmla="*/ 56 h 305"/>
                <a:gd name="T18" fmla="*/ 71 w 192"/>
                <a:gd name="T19" fmla="*/ 56 h 305"/>
                <a:gd name="T20" fmla="*/ 71 w 192"/>
                <a:gd name="T21" fmla="*/ 120 h 305"/>
                <a:gd name="T22" fmla="*/ 178 w 192"/>
                <a:gd name="T23" fmla="*/ 120 h 305"/>
                <a:gd name="T24" fmla="*/ 178 w 192"/>
                <a:gd name="T25" fmla="*/ 17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305">
                  <a:moveTo>
                    <a:pt x="178" y="177"/>
                  </a:moveTo>
                  <a:lnTo>
                    <a:pt x="71" y="177"/>
                  </a:lnTo>
                  <a:lnTo>
                    <a:pt x="71" y="248"/>
                  </a:lnTo>
                  <a:lnTo>
                    <a:pt x="192" y="248"/>
                  </a:lnTo>
                  <a:lnTo>
                    <a:pt x="192" y="305"/>
                  </a:lnTo>
                  <a:lnTo>
                    <a:pt x="0" y="305"/>
                  </a:lnTo>
                  <a:lnTo>
                    <a:pt x="0" y="0"/>
                  </a:lnTo>
                  <a:lnTo>
                    <a:pt x="185" y="0"/>
                  </a:lnTo>
                  <a:lnTo>
                    <a:pt x="185" y="56"/>
                  </a:lnTo>
                  <a:lnTo>
                    <a:pt x="71" y="56"/>
                  </a:lnTo>
                  <a:lnTo>
                    <a:pt x="71" y="120"/>
                  </a:lnTo>
                  <a:lnTo>
                    <a:pt x="178" y="120"/>
                  </a:lnTo>
                  <a:lnTo>
                    <a:pt x="178" y="1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Freeform 10"/>
            <p:cNvSpPr>
              <a:spLocks/>
            </p:cNvSpPr>
            <p:nvPr/>
          </p:nvSpPr>
          <p:spPr bwMode="auto">
            <a:xfrm>
              <a:off x="3794126" y="4602163"/>
              <a:ext cx="417513" cy="484188"/>
            </a:xfrm>
            <a:custGeom>
              <a:avLst/>
              <a:gdLst>
                <a:gd name="T0" fmla="*/ 37 w 37"/>
                <a:gd name="T1" fmla="*/ 41 h 43"/>
                <a:gd name="T2" fmla="*/ 23 w 37"/>
                <a:gd name="T3" fmla="*/ 43 h 43"/>
                <a:gd name="T4" fmla="*/ 6 w 37"/>
                <a:gd name="T5" fmla="*/ 38 h 43"/>
                <a:gd name="T6" fmla="*/ 0 w 37"/>
                <a:gd name="T7" fmla="*/ 22 h 43"/>
                <a:gd name="T8" fmla="*/ 24 w 37"/>
                <a:gd name="T9" fmla="*/ 0 h 43"/>
                <a:gd name="T10" fmla="*/ 36 w 37"/>
                <a:gd name="T11" fmla="*/ 2 h 43"/>
                <a:gd name="T12" fmla="*/ 34 w 37"/>
                <a:gd name="T13" fmla="*/ 10 h 43"/>
                <a:gd name="T14" fmla="*/ 24 w 37"/>
                <a:gd name="T15" fmla="*/ 8 h 43"/>
                <a:gd name="T16" fmla="*/ 10 w 37"/>
                <a:gd name="T17" fmla="*/ 22 h 43"/>
                <a:gd name="T18" fmla="*/ 24 w 37"/>
                <a:gd name="T19" fmla="*/ 36 h 43"/>
                <a:gd name="T20" fmla="*/ 28 w 37"/>
                <a:gd name="T21" fmla="*/ 35 h 43"/>
                <a:gd name="T22" fmla="*/ 28 w 37"/>
                <a:gd name="T23" fmla="*/ 26 h 43"/>
                <a:gd name="T24" fmla="*/ 22 w 37"/>
                <a:gd name="T25" fmla="*/ 26 h 43"/>
                <a:gd name="T26" fmla="*/ 22 w 37"/>
                <a:gd name="T27" fmla="*/ 19 h 43"/>
                <a:gd name="T28" fmla="*/ 37 w 37"/>
                <a:gd name="T29" fmla="*/ 19 h 43"/>
                <a:gd name="T30" fmla="*/ 37 w 37"/>
                <a:gd name="T31"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37" y="41"/>
                  </a:moveTo>
                  <a:cubicBezTo>
                    <a:pt x="34" y="42"/>
                    <a:pt x="29" y="43"/>
                    <a:pt x="23" y="43"/>
                  </a:cubicBezTo>
                  <a:cubicBezTo>
                    <a:pt x="16" y="43"/>
                    <a:pt x="10" y="41"/>
                    <a:pt x="6" y="38"/>
                  </a:cubicBezTo>
                  <a:cubicBezTo>
                    <a:pt x="2" y="34"/>
                    <a:pt x="0" y="28"/>
                    <a:pt x="0" y="22"/>
                  </a:cubicBezTo>
                  <a:cubicBezTo>
                    <a:pt x="0" y="8"/>
                    <a:pt x="10" y="0"/>
                    <a:pt x="24" y="0"/>
                  </a:cubicBezTo>
                  <a:cubicBezTo>
                    <a:pt x="30" y="0"/>
                    <a:pt x="34" y="1"/>
                    <a:pt x="36" y="2"/>
                  </a:cubicBezTo>
                  <a:cubicBezTo>
                    <a:pt x="34" y="10"/>
                    <a:pt x="34" y="10"/>
                    <a:pt x="34" y="10"/>
                  </a:cubicBezTo>
                  <a:cubicBezTo>
                    <a:pt x="32" y="9"/>
                    <a:pt x="29" y="8"/>
                    <a:pt x="24" y="8"/>
                  </a:cubicBezTo>
                  <a:cubicBezTo>
                    <a:pt x="16" y="8"/>
                    <a:pt x="10" y="12"/>
                    <a:pt x="10" y="22"/>
                  </a:cubicBezTo>
                  <a:cubicBezTo>
                    <a:pt x="10" y="30"/>
                    <a:pt x="16" y="36"/>
                    <a:pt x="24" y="36"/>
                  </a:cubicBezTo>
                  <a:cubicBezTo>
                    <a:pt x="26" y="36"/>
                    <a:pt x="27" y="35"/>
                    <a:pt x="28" y="35"/>
                  </a:cubicBezTo>
                  <a:cubicBezTo>
                    <a:pt x="28" y="26"/>
                    <a:pt x="28" y="26"/>
                    <a:pt x="28" y="26"/>
                  </a:cubicBezTo>
                  <a:cubicBezTo>
                    <a:pt x="22" y="26"/>
                    <a:pt x="22" y="26"/>
                    <a:pt x="22" y="26"/>
                  </a:cubicBezTo>
                  <a:cubicBezTo>
                    <a:pt x="22" y="19"/>
                    <a:pt x="22" y="19"/>
                    <a:pt x="22" y="19"/>
                  </a:cubicBezTo>
                  <a:cubicBezTo>
                    <a:pt x="37" y="19"/>
                    <a:pt x="37" y="19"/>
                    <a:pt x="37" y="19"/>
                  </a:cubicBezTo>
                  <a:lnTo>
                    <a:pt x="37"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 name="Freeform 11"/>
            <p:cNvSpPr>
              <a:spLocks/>
            </p:cNvSpPr>
            <p:nvPr/>
          </p:nvSpPr>
          <p:spPr bwMode="auto">
            <a:xfrm>
              <a:off x="4313238" y="4602163"/>
              <a:ext cx="393700" cy="495300"/>
            </a:xfrm>
            <a:custGeom>
              <a:avLst/>
              <a:gdLst>
                <a:gd name="T0" fmla="*/ 10 w 35"/>
                <a:gd name="T1" fmla="*/ 0 h 44"/>
                <a:gd name="T2" fmla="*/ 10 w 35"/>
                <a:gd name="T3" fmla="*/ 25 h 44"/>
                <a:gd name="T4" fmla="*/ 17 w 35"/>
                <a:gd name="T5" fmla="*/ 36 h 44"/>
                <a:gd name="T6" fmla="*/ 25 w 35"/>
                <a:gd name="T7" fmla="*/ 25 h 44"/>
                <a:gd name="T8" fmla="*/ 25 w 35"/>
                <a:gd name="T9" fmla="*/ 0 h 44"/>
                <a:gd name="T10" fmla="*/ 35 w 35"/>
                <a:gd name="T11" fmla="*/ 0 h 44"/>
                <a:gd name="T12" fmla="*/ 35 w 35"/>
                <a:gd name="T13" fmla="*/ 24 h 44"/>
                <a:gd name="T14" fmla="*/ 17 w 35"/>
                <a:gd name="T15" fmla="*/ 44 h 44"/>
                <a:gd name="T16" fmla="*/ 0 w 35"/>
                <a:gd name="T17" fmla="*/ 24 h 44"/>
                <a:gd name="T18" fmla="*/ 0 w 35"/>
                <a:gd name="T19" fmla="*/ 0 h 44"/>
                <a:gd name="T20" fmla="*/ 10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10" y="0"/>
                  </a:moveTo>
                  <a:cubicBezTo>
                    <a:pt x="10" y="25"/>
                    <a:pt x="10" y="25"/>
                    <a:pt x="10" y="25"/>
                  </a:cubicBezTo>
                  <a:cubicBezTo>
                    <a:pt x="10" y="32"/>
                    <a:pt x="13" y="36"/>
                    <a:pt x="17" y="36"/>
                  </a:cubicBezTo>
                  <a:cubicBezTo>
                    <a:pt x="22" y="36"/>
                    <a:pt x="25" y="32"/>
                    <a:pt x="25" y="25"/>
                  </a:cubicBezTo>
                  <a:cubicBezTo>
                    <a:pt x="25" y="0"/>
                    <a:pt x="25" y="0"/>
                    <a:pt x="25" y="0"/>
                  </a:cubicBezTo>
                  <a:cubicBezTo>
                    <a:pt x="35" y="0"/>
                    <a:pt x="35" y="0"/>
                    <a:pt x="35" y="0"/>
                  </a:cubicBezTo>
                  <a:cubicBezTo>
                    <a:pt x="35" y="24"/>
                    <a:pt x="35" y="24"/>
                    <a:pt x="35" y="24"/>
                  </a:cubicBezTo>
                  <a:cubicBezTo>
                    <a:pt x="35" y="37"/>
                    <a:pt x="28" y="44"/>
                    <a:pt x="17" y="44"/>
                  </a:cubicBezTo>
                  <a:cubicBezTo>
                    <a:pt x="6" y="44"/>
                    <a:pt x="0" y="38"/>
                    <a:pt x="0" y="24"/>
                  </a:cubicBezTo>
                  <a:cubicBezTo>
                    <a:pt x="0" y="0"/>
                    <a:pt x="0" y="0"/>
                    <a:pt x="0" y="0"/>
                  </a:cubicBezTo>
                  <a:lnTo>
                    <a:pt x="1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Freeform 12"/>
            <p:cNvSpPr>
              <a:spLocks/>
            </p:cNvSpPr>
            <p:nvPr/>
          </p:nvSpPr>
          <p:spPr bwMode="auto">
            <a:xfrm>
              <a:off x="4808538" y="4602163"/>
              <a:ext cx="304800" cy="484188"/>
            </a:xfrm>
            <a:custGeom>
              <a:avLst/>
              <a:gdLst>
                <a:gd name="T0" fmla="*/ 0 w 192"/>
                <a:gd name="T1" fmla="*/ 0 h 305"/>
                <a:gd name="T2" fmla="*/ 71 w 192"/>
                <a:gd name="T3" fmla="*/ 0 h 305"/>
                <a:gd name="T4" fmla="*/ 71 w 192"/>
                <a:gd name="T5" fmla="*/ 248 h 305"/>
                <a:gd name="T6" fmla="*/ 192 w 192"/>
                <a:gd name="T7" fmla="*/ 248 h 305"/>
                <a:gd name="T8" fmla="*/ 192 w 192"/>
                <a:gd name="T9" fmla="*/ 305 h 305"/>
                <a:gd name="T10" fmla="*/ 0 w 192"/>
                <a:gd name="T11" fmla="*/ 305 h 305"/>
                <a:gd name="T12" fmla="*/ 0 w 192"/>
                <a:gd name="T13" fmla="*/ 0 h 305"/>
              </a:gdLst>
              <a:ahLst/>
              <a:cxnLst>
                <a:cxn ang="0">
                  <a:pos x="T0" y="T1"/>
                </a:cxn>
                <a:cxn ang="0">
                  <a:pos x="T2" y="T3"/>
                </a:cxn>
                <a:cxn ang="0">
                  <a:pos x="T4" y="T5"/>
                </a:cxn>
                <a:cxn ang="0">
                  <a:pos x="T6" y="T7"/>
                </a:cxn>
                <a:cxn ang="0">
                  <a:pos x="T8" y="T9"/>
                </a:cxn>
                <a:cxn ang="0">
                  <a:pos x="T10" y="T11"/>
                </a:cxn>
                <a:cxn ang="0">
                  <a:pos x="T12" y="T13"/>
                </a:cxn>
              </a:cxnLst>
              <a:rect l="0" t="0" r="r" b="b"/>
              <a:pathLst>
                <a:path w="192" h="305">
                  <a:moveTo>
                    <a:pt x="0" y="0"/>
                  </a:moveTo>
                  <a:lnTo>
                    <a:pt x="71" y="0"/>
                  </a:lnTo>
                  <a:lnTo>
                    <a:pt x="71" y="248"/>
                  </a:lnTo>
                  <a:lnTo>
                    <a:pt x="192" y="248"/>
                  </a:lnTo>
                  <a:lnTo>
                    <a:pt x="192" y="305"/>
                  </a:lnTo>
                  <a:lnTo>
                    <a:pt x="0" y="30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Freeform 13"/>
            <p:cNvSpPr>
              <a:spLocks noEditPoints="1"/>
            </p:cNvSpPr>
            <p:nvPr/>
          </p:nvSpPr>
          <p:spPr bwMode="auto">
            <a:xfrm>
              <a:off x="5157788" y="4602163"/>
              <a:ext cx="439738" cy="484188"/>
            </a:xfrm>
            <a:custGeom>
              <a:avLst/>
              <a:gdLst>
                <a:gd name="T0" fmla="*/ 13 w 39"/>
                <a:gd name="T1" fmla="*/ 32 h 43"/>
                <a:gd name="T2" fmla="*/ 10 w 39"/>
                <a:gd name="T3" fmla="*/ 43 h 43"/>
                <a:gd name="T4" fmla="*/ 0 w 39"/>
                <a:gd name="T5" fmla="*/ 43 h 43"/>
                <a:gd name="T6" fmla="*/ 13 w 39"/>
                <a:gd name="T7" fmla="*/ 0 h 43"/>
                <a:gd name="T8" fmla="*/ 25 w 39"/>
                <a:gd name="T9" fmla="*/ 0 h 43"/>
                <a:gd name="T10" fmla="*/ 39 w 39"/>
                <a:gd name="T11" fmla="*/ 43 h 43"/>
                <a:gd name="T12" fmla="*/ 28 w 39"/>
                <a:gd name="T13" fmla="*/ 43 h 43"/>
                <a:gd name="T14" fmla="*/ 25 w 39"/>
                <a:gd name="T15" fmla="*/ 32 h 43"/>
                <a:gd name="T16" fmla="*/ 13 w 39"/>
                <a:gd name="T17" fmla="*/ 32 h 43"/>
                <a:gd name="T18" fmla="*/ 24 w 39"/>
                <a:gd name="T19" fmla="*/ 25 h 43"/>
                <a:gd name="T20" fmla="*/ 21 w 39"/>
                <a:gd name="T21" fmla="*/ 16 h 43"/>
                <a:gd name="T22" fmla="*/ 19 w 39"/>
                <a:gd name="T23" fmla="*/ 8 h 43"/>
                <a:gd name="T24" fmla="*/ 19 w 39"/>
                <a:gd name="T25" fmla="*/ 8 h 43"/>
                <a:gd name="T26" fmla="*/ 17 w 39"/>
                <a:gd name="T27" fmla="*/ 16 h 43"/>
                <a:gd name="T28" fmla="*/ 14 w 39"/>
                <a:gd name="T29" fmla="*/ 25 h 43"/>
                <a:gd name="T30" fmla="*/ 24 w 39"/>
                <a:gd name="T31"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13" y="32"/>
                  </a:moveTo>
                  <a:cubicBezTo>
                    <a:pt x="10" y="43"/>
                    <a:pt x="10" y="43"/>
                    <a:pt x="10" y="43"/>
                  </a:cubicBezTo>
                  <a:cubicBezTo>
                    <a:pt x="0" y="43"/>
                    <a:pt x="0" y="43"/>
                    <a:pt x="0" y="43"/>
                  </a:cubicBezTo>
                  <a:cubicBezTo>
                    <a:pt x="13" y="0"/>
                    <a:pt x="13" y="0"/>
                    <a:pt x="13" y="0"/>
                  </a:cubicBezTo>
                  <a:cubicBezTo>
                    <a:pt x="25" y="0"/>
                    <a:pt x="25" y="0"/>
                    <a:pt x="25" y="0"/>
                  </a:cubicBezTo>
                  <a:cubicBezTo>
                    <a:pt x="39" y="43"/>
                    <a:pt x="39" y="43"/>
                    <a:pt x="39" y="43"/>
                  </a:cubicBezTo>
                  <a:cubicBezTo>
                    <a:pt x="28" y="43"/>
                    <a:pt x="28" y="43"/>
                    <a:pt x="28" y="43"/>
                  </a:cubicBezTo>
                  <a:cubicBezTo>
                    <a:pt x="25" y="32"/>
                    <a:pt x="25" y="32"/>
                    <a:pt x="25" y="32"/>
                  </a:cubicBezTo>
                  <a:lnTo>
                    <a:pt x="13" y="32"/>
                  </a:lnTo>
                  <a:close/>
                  <a:moveTo>
                    <a:pt x="24" y="25"/>
                  </a:moveTo>
                  <a:cubicBezTo>
                    <a:pt x="21" y="16"/>
                    <a:pt x="21" y="16"/>
                    <a:pt x="21" y="16"/>
                  </a:cubicBezTo>
                  <a:cubicBezTo>
                    <a:pt x="20" y="13"/>
                    <a:pt x="19" y="10"/>
                    <a:pt x="19" y="8"/>
                  </a:cubicBezTo>
                  <a:cubicBezTo>
                    <a:pt x="19" y="8"/>
                    <a:pt x="19" y="8"/>
                    <a:pt x="19" y="8"/>
                  </a:cubicBezTo>
                  <a:cubicBezTo>
                    <a:pt x="18" y="10"/>
                    <a:pt x="17" y="13"/>
                    <a:pt x="17" y="16"/>
                  </a:cubicBezTo>
                  <a:cubicBezTo>
                    <a:pt x="14" y="25"/>
                    <a:pt x="14" y="25"/>
                    <a:pt x="14" y="25"/>
                  </a:cubicBezTo>
                  <a:lnTo>
                    <a:pt x="24"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0" name="Freeform 14"/>
            <p:cNvSpPr>
              <a:spLocks noEditPoints="1"/>
            </p:cNvSpPr>
            <p:nvPr/>
          </p:nvSpPr>
          <p:spPr bwMode="auto">
            <a:xfrm>
              <a:off x="5675313" y="4602163"/>
              <a:ext cx="417513" cy="484188"/>
            </a:xfrm>
            <a:custGeom>
              <a:avLst/>
              <a:gdLst>
                <a:gd name="T0" fmla="*/ 0 w 37"/>
                <a:gd name="T1" fmla="*/ 1 h 43"/>
                <a:gd name="T2" fmla="*/ 12 w 37"/>
                <a:gd name="T3" fmla="*/ 0 h 43"/>
                <a:gd name="T4" fmla="*/ 30 w 37"/>
                <a:gd name="T5" fmla="*/ 5 h 43"/>
                <a:gd name="T6" fmla="*/ 37 w 37"/>
                <a:gd name="T7" fmla="*/ 21 h 43"/>
                <a:gd name="T8" fmla="*/ 30 w 37"/>
                <a:gd name="T9" fmla="*/ 38 h 43"/>
                <a:gd name="T10" fmla="*/ 10 w 37"/>
                <a:gd name="T11" fmla="*/ 43 h 43"/>
                <a:gd name="T12" fmla="*/ 0 w 37"/>
                <a:gd name="T13" fmla="*/ 43 h 43"/>
                <a:gd name="T14" fmla="*/ 0 w 37"/>
                <a:gd name="T15" fmla="*/ 1 h 43"/>
                <a:gd name="T16" fmla="*/ 9 w 37"/>
                <a:gd name="T17" fmla="*/ 36 h 43"/>
                <a:gd name="T18" fmla="*/ 12 w 37"/>
                <a:gd name="T19" fmla="*/ 36 h 43"/>
                <a:gd name="T20" fmla="*/ 27 w 37"/>
                <a:gd name="T21" fmla="*/ 21 h 43"/>
                <a:gd name="T22" fmla="*/ 13 w 37"/>
                <a:gd name="T23" fmla="*/ 7 h 43"/>
                <a:gd name="T24" fmla="*/ 9 w 37"/>
                <a:gd name="T25" fmla="*/ 8 h 43"/>
                <a:gd name="T26" fmla="*/ 9 w 37"/>
                <a:gd name="T2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1"/>
                  </a:moveTo>
                  <a:cubicBezTo>
                    <a:pt x="3" y="0"/>
                    <a:pt x="8" y="0"/>
                    <a:pt x="12" y="0"/>
                  </a:cubicBezTo>
                  <a:cubicBezTo>
                    <a:pt x="20" y="0"/>
                    <a:pt x="26" y="1"/>
                    <a:pt x="30" y="5"/>
                  </a:cubicBezTo>
                  <a:cubicBezTo>
                    <a:pt x="34" y="8"/>
                    <a:pt x="37" y="13"/>
                    <a:pt x="37" y="21"/>
                  </a:cubicBezTo>
                  <a:cubicBezTo>
                    <a:pt x="37" y="29"/>
                    <a:pt x="34" y="34"/>
                    <a:pt x="30" y="38"/>
                  </a:cubicBezTo>
                  <a:cubicBezTo>
                    <a:pt x="26" y="41"/>
                    <a:pt x="19" y="43"/>
                    <a:pt x="10" y="43"/>
                  </a:cubicBezTo>
                  <a:cubicBezTo>
                    <a:pt x="5" y="43"/>
                    <a:pt x="2" y="43"/>
                    <a:pt x="0" y="43"/>
                  </a:cubicBezTo>
                  <a:lnTo>
                    <a:pt x="0" y="1"/>
                  </a:lnTo>
                  <a:close/>
                  <a:moveTo>
                    <a:pt x="9" y="36"/>
                  </a:moveTo>
                  <a:cubicBezTo>
                    <a:pt x="10" y="36"/>
                    <a:pt x="11" y="36"/>
                    <a:pt x="12" y="36"/>
                  </a:cubicBezTo>
                  <a:cubicBezTo>
                    <a:pt x="21" y="36"/>
                    <a:pt x="27" y="31"/>
                    <a:pt x="27" y="21"/>
                  </a:cubicBezTo>
                  <a:cubicBezTo>
                    <a:pt x="27" y="12"/>
                    <a:pt x="22" y="7"/>
                    <a:pt x="13" y="7"/>
                  </a:cubicBezTo>
                  <a:cubicBezTo>
                    <a:pt x="11" y="7"/>
                    <a:pt x="10" y="8"/>
                    <a:pt x="9" y="8"/>
                  </a:cubicBezTo>
                  <a:lnTo>
                    <a:pt x="9"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Freeform 15"/>
            <p:cNvSpPr>
              <a:spLocks noEditPoints="1"/>
            </p:cNvSpPr>
            <p:nvPr/>
          </p:nvSpPr>
          <p:spPr bwMode="auto">
            <a:xfrm>
              <a:off x="6161088" y="4602163"/>
              <a:ext cx="449263" cy="495300"/>
            </a:xfrm>
            <a:custGeom>
              <a:avLst/>
              <a:gdLst>
                <a:gd name="T0" fmla="*/ 19 w 40"/>
                <a:gd name="T1" fmla="*/ 44 h 44"/>
                <a:gd name="T2" fmla="*/ 0 w 40"/>
                <a:gd name="T3" fmla="*/ 22 h 44"/>
                <a:gd name="T4" fmla="*/ 20 w 40"/>
                <a:gd name="T5" fmla="*/ 0 h 44"/>
                <a:gd name="T6" fmla="*/ 40 w 40"/>
                <a:gd name="T7" fmla="*/ 21 h 44"/>
                <a:gd name="T8" fmla="*/ 20 w 40"/>
                <a:gd name="T9" fmla="*/ 44 h 44"/>
                <a:gd name="T10" fmla="*/ 19 w 40"/>
                <a:gd name="T11" fmla="*/ 44 h 44"/>
                <a:gd name="T12" fmla="*/ 20 w 40"/>
                <a:gd name="T13" fmla="*/ 36 h 44"/>
                <a:gd name="T14" fmla="*/ 30 w 40"/>
                <a:gd name="T15" fmla="*/ 21 h 44"/>
                <a:gd name="T16" fmla="*/ 20 w 40"/>
                <a:gd name="T17" fmla="*/ 7 h 44"/>
                <a:gd name="T18" fmla="*/ 10 w 40"/>
                <a:gd name="T19" fmla="*/ 22 h 44"/>
                <a:gd name="T20" fmla="*/ 20 w 40"/>
                <a:gd name="T2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4">
                  <a:moveTo>
                    <a:pt x="19" y="44"/>
                  </a:moveTo>
                  <a:cubicBezTo>
                    <a:pt x="7" y="44"/>
                    <a:pt x="0" y="34"/>
                    <a:pt x="0" y="22"/>
                  </a:cubicBezTo>
                  <a:cubicBezTo>
                    <a:pt x="0" y="9"/>
                    <a:pt x="8" y="0"/>
                    <a:pt x="20" y="0"/>
                  </a:cubicBezTo>
                  <a:cubicBezTo>
                    <a:pt x="33" y="0"/>
                    <a:pt x="40" y="9"/>
                    <a:pt x="40" y="21"/>
                  </a:cubicBezTo>
                  <a:cubicBezTo>
                    <a:pt x="40" y="35"/>
                    <a:pt x="32" y="44"/>
                    <a:pt x="20" y="44"/>
                  </a:cubicBezTo>
                  <a:lnTo>
                    <a:pt x="19" y="44"/>
                  </a:lnTo>
                  <a:close/>
                  <a:moveTo>
                    <a:pt x="20" y="36"/>
                  </a:moveTo>
                  <a:cubicBezTo>
                    <a:pt x="26" y="36"/>
                    <a:pt x="30" y="30"/>
                    <a:pt x="30" y="21"/>
                  </a:cubicBezTo>
                  <a:cubicBezTo>
                    <a:pt x="30" y="14"/>
                    <a:pt x="27" y="7"/>
                    <a:pt x="20" y="7"/>
                  </a:cubicBezTo>
                  <a:cubicBezTo>
                    <a:pt x="13" y="7"/>
                    <a:pt x="10" y="14"/>
                    <a:pt x="10" y="22"/>
                  </a:cubicBezTo>
                  <a:cubicBezTo>
                    <a:pt x="10" y="30"/>
                    <a:pt x="13" y="36"/>
                    <a:pt x="2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Freeform 16"/>
            <p:cNvSpPr>
              <a:spLocks noEditPoints="1"/>
            </p:cNvSpPr>
            <p:nvPr/>
          </p:nvSpPr>
          <p:spPr bwMode="auto">
            <a:xfrm>
              <a:off x="6700838" y="4602163"/>
              <a:ext cx="360363" cy="484188"/>
            </a:xfrm>
            <a:custGeom>
              <a:avLst/>
              <a:gdLst>
                <a:gd name="T0" fmla="*/ 0 w 32"/>
                <a:gd name="T1" fmla="*/ 1 h 43"/>
                <a:gd name="T2" fmla="*/ 13 w 32"/>
                <a:gd name="T3" fmla="*/ 0 h 43"/>
                <a:gd name="T4" fmla="*/ 26 w 32"/>
                <a:gd name="T5" fmla="*/ 4 h 43"/>
                <a:gd name="T6" fmla="*/ 30 w 32"/>
                <a:gd name="T7" fmla="*/ 12 h 43"/>
                <a:gd name="T8" fmla="*/ 23 w 32"/>
                <a:gd name="T9" fmla="*/ 23 h 43"/>
                <a:gd name="T10" fmla="*/ 23 w 32"/>
                <a:gd name="T11" fmla="*/ 23 h 43"/>
                <a:gd name="T12" fmla="*/ 28 w 32"/>
                <a:gd name="T13" fmla="*/ 31 h 43"/>
                <a:gd name="T14" fmla="*/ 32 w 32"/>
                <a:gd name="T15" fmla="*/ 43 h 43"/>
                <a:gd name="T16" fmla="*/ 22 w 32"/>
                <a:gd name="T17" fmla="*/ 43 h 43"/>
                <a:gd name="T18" fmla="*/ 19 w 32"/>
                <a:gd name="T19" fmla="*/ 33 h 43"/>
                <a:gd name="T20" fmla="*/ 12 w 32"/>
                <a:gd name="T21" fmla="*/ 26 h 43"/>
                <a:gd name="T22" fmla="*/ 9 w 32"/>
                <a:gd name="T23" fmla="*/ 26 h 43"/>
                <a:gd name="T24" fmla="*/ 9 w 32"/>
                <a:gd name="T25" fmla="*/ 43 h 43"/>
                <a:gd name="T26" fmla="*/ 0 w 32"/>
                <a:gd name="T27" fmla="*/ 43 h 43"/>
                <a:gd name="T28" fmla="*/ 0 w 32"/>
                <a:gd name="T29" fmla="*/ 1 h 43"/>
                <a:gd name="T30" fmla="*/ 9 w 32"/>
                <a:gd name="T31" fmla="*/ 19 h 43"/>
                <a:gd name="T32" fmla="*/ 13 w 32"/>
                <a:gd name="T33" fmla="*/ 19 h 43"/>
                <a:gd name="T34" fmla="*/ 21 w 32"/>
                <a:gd name="T35" fmla="*/ 13 h 43"/>
                <a:gd name="T36" fmla="*/ 14 w 32"/>
                <a:gd name="T37" fmla="*/ 7 h 43"/>
                <a:gd name="T38" fmla="*/ 9 w 32"/>
                <a:gd name="T39" fmla="*/ 8 h 43"/>
                <a:gd name="T40" fmla="*/ 9 w 32"/>
                <a:gd name="T4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3">
                  <a:moveTo>
                    <a:pt x="0" y="1"/>
                  </a:moveTo>
                  <a:cubicBezTo>
                    <a:pt x="3" y="1"/>
                    <a:pt x="7" y="0"/>
                    <a:pt x="13" y="0"/>
                  </a:cubicBezTo>
                  <a:cubicBezTo>
                    <a:pt x="19" y="0"/>
                    <a:pt x="23" y="1"/>
                    <a:pt x="26" y="4"/>
                  </a:cubicBezTo>
                  <a:cubicBezTo>
                    <a:pt x="29" y="6"/>
                    <a:pt x="30" y="8"/>
                    <a:pt x="30" y="12"/>
                  </a:cubicBezTo>
                  <a:cubicBezTo>
                    <a:pt x="30" y="18"/>
                    <a:pt x="26" y="21"/>
                    <a:pt x="23" y="23"/>
                  </a:cubicBezTo>
                  <a:cubicBezTo>
                    <a:pt x="23" y="23"/>
                    <a:pt x="23" y="23"/>
                    <a:pt x="23" y="23"/>
                  </a:cubicBezTo>
                  <a:cubicBezTo>
                    <a:pt x="26" y="24"/>
                    <a:pt x="27" y="27"/>
                    <a:pt x="28" y="31"/>
                  </a:cubicBezTo>
                  <a:cubicBezTo>
                    <a:pt x="30" y="36"/>
                    <a:pt x="31" y="41"/>
                    <a:pt x="32" y="43"/>
                  </a:cubicBezTo>
                  <a:cubicBezTo>
                    <a:pt x="22" y="43"/>
                    <a:pt x="22" y="43"/>
                    <a:pt x="22" y="43"/>
                  </a:cubicBezTo>
                  <a:cubicBezTo>
                    <a:pt x="21" y="42"/>
                    <a:pt x="20" y="38"/>
                    <a:pt x="19" y="33"/>
                  </a:cubicBezTo>
                  <a:cubicBezTo>
                    <a:pt x="18" y="28"/>
                    <a:pt x="16" y="26"/>
                    <a:pt x="12" y="26"/>
                  </a:cubicBezTo>
                  <a:cubicBezTo>
                    <a:pt x="9" y="26"/>
                    <a:pt x="9" y="26"/>
                    <a:pt x="9" y="26"/>
                  </a:cubicBezTo>
                  <a:cubicBezTo>
                    <a:pt x="9" y="43"/>
                    <a:pt x="9" y="43"/>
                    <a:pt x="9" y="43"/>
                  </a:cubicBezTo>
                  <a:cubicBezTo>
                    <a:pt x="0" y="43"/>
                    <a:pt x="0" y="43"/>
                    <a:pt x="0" y="43"/>
                  </a:cubicBezTo>
                  <a:lnTo>
                    <a:pt x="0" y="1"/>
                  </a:lnTo>
                  <a:close/>
                  <a:moveTo>
                    <a:pt x="9" y="19"/>
                  </a:moveTo>
                  <a:cubicBezTo>
                    <a:pt x="13" y="19"/>
                    <a:pt x="13" y="19"/>
                    <a:pt x="13" y="19"/>
                  </a:cubicBezTo>
                  <a:cubicBezTo>
                    <a:pt x="18" y="19"/>
                    <a:pt x="21" y="17"/>
                    <a:pt x="21" y="13"/>
                  </a:cubicBezTo>
                  <a:cubicBezTo>
                    <a:pt x="21" y="9"/>
                    <a:pt x="18" y="7"/>
                    <a:pt x="14" y="7"/>
                  </a:cubicBezTo>
                  <a:cubicBezTo>
                    <a:pt x="11" y="7"/>
                    <a:pt x="10" y="7"/>
                    <a:pt x="9" y="8"/>
                  </a:cubicBezTo>
                  <a:lnTo>
                    <a:pt x="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Freeform 17"/>
            <p:cNvSpPr>
              <a:spLocks noEditPoints="1"/>
            </p:cNvSpPr>
            <p:nvPr/>
          </p:nvSpPr>
          <p:spPr bwMode="auto">
            <a:xfrm>
              <a:off x="7107238" y="4602163"/>
              <a:ext cx="438150" cy="484188"/>
            </a:xfrm>
            <a:custGeom>
              <a:avLst/>
              <a:gdLst>
                <a:gd name="T0" fmla="*/ 13 w 39"/>
                <a:gd name="T1" fmla="*/ 32 h 43"/>
                <a:gd name="T2" fmla="*/ 10 w 39"/>
                <a:gd name="T3" fmla="*/ 43 h 43"/>
                <a:gd name="T4" fmla="*/ 0 w 39"/>
                <a:gd name="T5" fmla="*/ 43 h 43"/>
                <a:gd name="T6" fmla="*/ 13 w 39"/>
                <a:gd name="T7" fmla="*/ 0 h 43"/>
                <a:gd name="T8" fmla="*/ 25 w 39"/>
                <a:gd name="T9" fmla="*/ 0 h 43"/>
                <a:gd name="T10" fmla="*/ 39 w 39"/>
                <a:gd name="T11" fmla="*/ 43 h 43"/>
                <a:gd name="T12" fmla="*/ 28 w 39"/>
                <a:gd name="T13" fmla="*/ 43 h 43"/>
                <a:gd name="T14" fmla="*/ 25 w 39"/>
                <a:gd name="T15" fmla="*/ 32 h 43"/>
                <a:gd name="T16" fmla="*/ 13 w 39"/>
                <a:gd name="T17" fmla="*/ 32 h 43"/>
                <a:gd name="T18" fmla="*/ 23 w 39"/>
                <a:gd name="T19" fmla="*/ 25 h 43"/>
                <a:gd name="T20" fmla="*/ 21 w 39"/>
                <a:gd name="T21" fmla="*/ 16 h 43"/>
                <a:gd name="T22" fmla="*/ 19 w 39"/>
                <a:gd name="T23" fmla="*/ 8 h 43"/>
                <a:gd name="T24" fmla="*/ 19 w 39"/>
                <a:gd name="T25" fmla="*/ 8 h 43"/>
                <a:gd name="T26" fmla="*/ 17 w 39"/>
                <a:gd name="T27" fmla="*/ 16 h 43"/>
                <a:gd name="T28" fmla="*/ 14 w 39"/>
                <a:gd name="T29" fmla="*/ 25 h 43"/>
                <a:gd name="T30" fmla="*/ 23 w 39"/>
                <a:gd name="T31"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13" y="32"/>
                  </a:moveTo>
                  <a:cubicBezTo>
                    <a:pt x="10" y="43"/>
                    <a:pt x="10" y="43"/>
                    <a:pt x="10" y="43"/>
                  </a:cubicBezTo>
                  <a:cubicBezTo>
                    <a:pt x="0" y="43"/>
                    <a:pt x="0" y="43"/>
                    <a:pt x="0" y="43"/>
                  </a:cubicBezTo>
                  <a:cubicBezTo>
                    <a:pt x="13" y="0"/>
                    <a:pt x="13" y="0"/>
                    <a:pt x="13" y="0"/>
                  </a:cubicBezTo>
                  <a:cubicBezTo>
                    <a:pt x="25" y="0"/>
                    <a:pt x="25" y="0"/>
                    <a:pt x="25" y="0"/>
                  </a:cubicBezTo>
                  <a:cubicBezTo>
                    <a:pt x="39" y="43"/>
                    <a:pt x="39" y="43"/>
                    <a:pt x="39" y="43"/>
                  </a:cubicBezTo>
                  <a:cubicBezTo>
                    <a:pt x="28" y="43"/>
                    <a:pt x="28" y="43"/>
                    <a:pt x="28" y="43"/>
                  </a:cubicBezTo>
                  <a:cubicBezTo>
                    <a:pt x="25" y="32"/>
                    <a:pt x="25" y="32"/>
                    <a:pt x="25" y="32"/>
                  </a:cubicBezTo>
                  <a:lnTo>
                    <a:pt x="13" y="32"/>
                  </a:lnTo>
                  <a:close/>
                  <a:moveTo>
                    <a:pt x="23" y="25"/>
                  </a:moveTo>
                  <a:cubicBezTo>
                    <a:pt x="21" y="16"/>
                    <a:pt x="21" y="16"/>
                    <a:pt x="21" y="16"/>
                  </a:cubicBezTo>
                  <a:cubicBezTo>
                    <a:pt x="20" y="13"/>
                    <a:pt x="19" y="10"/>
                    <a:pt x="19" y="8"/>
                  </a:cubicBezTo>
                  <a:cubicBezTo>
                    <a:pt x="19" y="8"/>
                    <a:pt x="19" y="8"/>
                    <a:pt x="19" y="8"/>
                  </a:cubicBezTo>
                  <a:cubicBezTo>
                    <a:pt x="18" y="10"/>
                    <a:pt x="17" y="13"/>
                    <a:pt x="17" y="16"/>
                  </a:cubicBezTo>
                  <a:cubicBezTo>
                    <a:pt x="14" y="25"/>
                    <a:pt x="14" y="25"/>
                    <a:pt x="14" y="25"/>
                  </a:cubicBezTo>
                  <a:lnTo>
                    <a:pt x="23"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Freeform 18"/>
            <p:cNvSpPr>
              <a:spLocks/>
            </p:cNvSpPr>
            <p:nvPr/>
          </p:nvSpPr>
          <p:spPr bwMode="auto">
            <a:xfrm>
              <a:off x="2971801" y="3824288"/>
              <a:ext cx="373063" cy="495300"/>
            </a:xfrm>
            <a:custGeom>
              <a:avLst/>
              <a:gdLst>
                <a:gd name="T0" fmla="*/ 33 w 33"/>
                <a:gd name="T1" fmla="*/ 42 h 44"/>
                <a:gd name="T2" fmla="*/ 22 w 33"/>
                <a:gd name="T3" fmla="*/ 44 h 44"/>
                <a:gd name="T4" fmla="*/ 0 w 33"/>
                <a:gd name="T5" fmla="*/ 23 h 44"/>
                <a:gd name="T6" fmla="*/ 23 w 33"/>
                <a:gd name="T7" fmla="*/ 0 h 44"/>
                <a:gd name="T8" fmla="*/ 33 w 33"/>
                <a:gd name="T9" fmla="*/ 2 h 44"/>
                <a:gd name="T10" fmla="*/ 31 w 33"/>
                <a:gd name="T11" fmla="*/ 10 h 44"/>
                <a:gd name="T12" fmla="*/ 23 w 33"/>
                <a:gd name="T13" fmla="*/ 8 h 44"/>
                <a:gd name="T14" fmla="*/ 10 w 33"/>
                <a:gd name="T15" fmla="*/ 22 h 44"/>
                <a:gd name="T16" fmla="*/ 23 w 33"/>
                <a:gd name="T17" fmla="*/ 36 h 44"/>
                <a:gd name="T18" fmla="*/ 31 w 33"/>
                <a:gd name="T19" fmla="*/ 35 h 44"/>
                <a:gd name="T20" fmla="*/ 33 w 33"/>
                <a:gd name="T21"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4">
                  <a:moveTo>
                    <a:pt x="33" y="42"/>
                  </a:moveTo>
                  <a:cubicBezTo>
                    <a:pt x="31" y="43"/>
                    <a:pt x="27" y="44"/>
                    <a:pt x="22" y="44"/>
                  </a:cubicBezTo>
                  <a:cubicBezTo>
                    <a:pt x="7" y="44"/>
                    <a:pt x="0" y="35"/>
                    <a:pt x="0" y="23"/>
                  </a:cubicBezTo>
                  <a:cubicBezTo>
                    <a:pt x="0" y="8"/>
                    <a:pt x="10" y="0"/>
                    <a:pt x="23" y="0"/>
                  </a:cubicBezTo>
                  <a:cubicBezTo>
                    <a:pt x="28" y="0"/>
                    <a:pt x="32" y="1"/>
                    <a:pt x="33" y="2"/>
                  </a:cubicBezTo>
                  <a:cubicBezTo>
                    <a:pt x="31" y="10"/>
                    <a:pt x="31" y="10"/>
                    <a:pt x="31" y="10"/>
                  </a:cubicBezTo>
                  <a:cubicBezTo>
                    <a:pt x="29" y="9"/>
                    <a:pt x="27" y="8"/>
                    <a:pt x="23" y="8"/>
                  </a:cubicBezTo>
                  <a:cubicBezTo>
                    <a:pt x="16" y="8"/>
                    <a:pt x="10" y="13"/>
                    <a:pt x="10" y="22"/>
                  </a:cubicBezTo>
                  <a:cubicBezTo>
                    <a:pt x="10" y="31"/>
                    <a:pt x="15" y="36"/>
                    <a:pt x="23" y="36"/>
                  </a:cubicBezTo>
                  <a:cubicBezTo>
                    <a:pt x="26" y="36"/>
                    <a:pt x="29" y="35"/>
                    <a:pt x="31" y="35"/>
                  </a:cubicBezTo>
                  <a:lnTo>
                    <a:pt x="33"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Freeform 19"/>
            <p:cNvSpPr>
              <a:spLocks noEditPoints="1"/>
            </p:cNvSpPr>
            <p:nvPr/>
          </p:nvSpPr>
          <p:spPr bwMode="auto">
            <a:xfrm>
              <a:off x="3378201" y="3824288"/>
              <a:ext cx="461963" cy="495300"/>
            </a:xfrm>
            <a:custGeom>
              <a:avLst/>
              <a:gdLst>
                <a:gd name="T0" fmla="*/ 20 w 41"/>
                <a:gd name="T1" fmla="*/ 44 h 44"/>
                <a:gd name="T2" fmla="*/ 0 w 41"/>
                <a:gd name="T3" fmla="*/ 22 h 44"/>
                <a:gd name="T4" fmla="*/ 21 w 41"/>
                <a:gd name="T5" fmla="*/ 0 h 44"/>
                <a:gd name="T6" fmla="*/ 41 w 41"/>
                <a:gd name="T7" fmla="*/ 22 h 44"/>
                <a:gd name="T8" fmla="*/ 20 w 41"/>
                <a:gd name="T9" fmla="*/ 44 h 44"/>
                <a:gd name="T10" fmla="*/ 21 w 41"/>
                <a:gd name="T11" fmla="*/ 36 h 44"/>
                <a:gd name="T12" fmla="*/ 31 w 41"/>
                <a:gd name="T13" fmla="*/ 22 h 44"/>
                <a:gd name="T14" fmla="*/ 21 w 41"/>
                <a:gd name="T15" fmla="*/ 8 h 44"/>
                <a:gd name="T16" fmla="*/ 10 w 41"/>
                <a:gd name="T17" fmla="*/ 22 h 44"/>
                <a:gd name="T18" fmla="*/ 21 w 4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44"/>
                  </a:moveTo>
                  <a:cubicBezTo>
                    <a:pt x="8" y="44"/>
                    <a:pt x="0" y="34"/>
                    <a:pt x="0" y="22"/>
                  </a:cubicBezTo>
                  <a:cubicBezTo>
                    <a:pt x="0" y="10"/>
                    <a:pt x="9" y="0"/>
                    <a:pt x="21" y="0"/>
                  </a:cubicBezTo>
                  <a:cubicBezTo>
                    <a:pt x="34" y="0"/>
                    <a:pt x="41" y="10"/>
                    <a:pt x="41" y="22"/>
                  </a:cubicBezTo>
                  <a:cubicBezTo>
                    <a:pt x="41" y="36"/>
                    <a:pt x="33" y="44"/>
                    <a:pt x="20" y="44"/>
                  </a:cubicBezTo>
                  <a:close/>
                  <a:moveTo>
                    <a:pt x="21" y="36"/>
                  </a:moveTo>
                  <a:cubicBezTo>
                    <a:pt x="27" y="36"/>
                    <a:pt x="31" y="30"/>
                    <a:pt x="31" y="22"/>
                  </a:cubicBezTo>
                  <a:cubicBezTo>
                    <a:pt x="31" y="14"/>
                    <a:pt x="27" y="8"/>
                    <a:pt x="21" y="8"/>
                  </a:cubicBezTo>
                  <a:cubicBezTo>
                    <a:pt x="14" y="8"/>
                    <a:pt x="10" y="14"/>
                    <a:pt x="10" y="22"/>
                  </a:cubicBezTo>
                  <a:cubicBezTo>
                    <a:pt x="10" y="30"/>
                    <a:pt x="14" y="36"/>
                    <a:pt x="21"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Freeform 20"/>
            <p:cNvSpPr>
              <a:spLocks/>
            </p:cNvSpPr>
            <p:nvPr/>
          </p:nvSpPr>
          <p:spPr bwMode="auto">
            <a:xfrm>
              <a:off x="3917951" y="3835400"/>
              <a:ext cx="530225" cy="473075"/>
            </a:xfrm>
            <a:custGeom>
              <a:avLst/>
              <a:gdLst>
                <a:gd name="T0" fmla="*/ 37 w 47"/>
                <a:gd name="T1" fmla="*/ 26 h 42"/>
                <a:gd name="T2" fmla="*/ 36 w 47"/>
                <a:gd name="T3" fmla="*/ 9 h 42"/>
                <a:gd name="T4" fmla="*/ 36 w 47"/>
                <a:gd name="T5" fmla="*/ 9 h 42"/>
                <a:gd name="T6" fmla="*/ 31 w 47"/>
                <a:gd name="T7" fmla="*/ 25 h 42"/>
                <a:gd name="T8" fmla="*/ 26 w 47"/>
                <a:gd name="T9" fmla="*/ 42 h 42"/>
                <a:gd name="T10" fmla="*/ 19 w 47"/>
                <a:gd name="T11" fmla="*/ 42 h 42"/>
                <a:gd name="T12" fmla="*/ 14 w 47"/>
                <a:gd name="T13" fmla="*/ 25 h 42"/>
                <a:gd name="T14" fmla="*/ 10 w 47"/>
                <a:gd name="T15" fmla="*/ 9 h 42"/>
                <a:gd name="T16" fmla="*/ 10 w 47"/>
                <a:gd name="T17" fmla="*/ 9 h 42"/>
                <a:gd name="T18" fmla="*/ 9 w 47"/>
                <a:gd name="T19" fmla="*/ 26 h 42"/>
                <a:gd name="T20" fmla="*/ 9 w 47"/>
                <a:gd name="T21" fmla="*/ 42 h 42"/>
                <a:gd name="T22" fmla="*/ 0 w 47"/>
                <a:gd name="T23" fmla="*/ 42 h 42"/>
                <a:gd name="T24" fmla="*/ 2 w 47"/>
                <a:gd name="T25" fmla="*/ 0 h 42"/>
                <a:gd name="T26" fmla="*/ 15 w 47"/>
                <a:gd name="T27" fmla="*/ 0 h 42"/>
                <a:gd name="T28" fmla="*/ 19 w 47"/>
                <a:gd name="T29" fmla="*/ 14 h 42"/>
                <a:gd name="T30" fmla="*/ 23 w 47"/>
                <a:gd name="T31" fmla="*/ 29 h 42"/>
                <a:gd name="T32" fmla="*/ 23 w 47"/>
                <a:gd name="T33" fmla="*/ 29 h 42"/>
                <a:gd name="T34" fmla="*/ 27 w 47"/>
                <a:gd name="T35" fmla="*/ 14 h 42"/>
                <a:gd name="T36" fmla="*/ 32 w 47"/>
                <a:gd name="T37" fmla="*/ 0 h 42"/>
                <a:gd name="T38" fmla="*/ 44 w 47"/>
                <a:gd name="T39" fmla="*/ 0 h 42"/>
                <a:gd name="T40" fmla="*/ 47 w 47"/>
                <a:gd name="T41" fmla="*/ 42 h 42"/>
                <a:gd name="T42" fmla="*/ 37 w 47"/>
                <a:gd name="T43" fmla="*/ 42 h 42"/>
                <a:gd name="T44" fmla="*/ 37 w 47"/>
                <a:gd name="T45"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2">
                  <a:moveTo>
                    <a:pt x="37" y="26"/>
                  </a:moveTo>
                  <a:cubicBezTo>
                    <a:pt x="36" y="21"/>
                    <a:pt x="36" y="15"/>
                    <a:pt x="36" y="9"/>
                  </a:cubicBezTo>
                  <a:cubicBezTo>
                    <a:pt x="36" y="9"/>
                    <a:pt x="36" y="9"/>
                    <a:pt x="36" y="9"/>
                  </a:cubicBezTo>
                  <a:cubicBezTo>
                    <a:pt x="35" y="14"/>
                    <a:pt x="33" y="20"/>
                    <a:pt x="31" y="25"/>
                  </a:cubicBezTo>
                  <a:cubicBezTo>
                    <a:pt x="26" y="42"/>
                    <a:pt x="26" y="42"/>
                    <a:pt x="26" y="42"/>
                  </a:cubicBezTo>
                  <a:cubicBezTo>
                    <a:pt x="19" y="42"/>
                    <a:pt x="19" y="42"/>
                    <a:pt x="19" y="42"/>
                  </a:cubicBezTo>
                  <a:cubicBezTo>
                    <a:pt x="14" y="25"/>
                    <a:pt x="14" y="25"/>
                    <a:pt x="14" y="25"/>
                  </a:cubicBezTo>
                  <a:cubicBezTo>
                    <a:pt x="13" y="20"/>
                    <a:pt x="11" y="14"/>
                    <a:pt x="10" y="9"/>
                  </a:cubicBezTo>
                  <a:cubicBezTo>
                    <a:pt x="10" y="9"/>
                    <a:pt x="10" y="9"/>
                    <a:pt x="10" y="9"/>
                  </a:cubicBezTo>
                  <a:cubicBezTo>
                    <a:pt x="10" y="14"/>
                    <a:pt x="10" y="21"/>
                    <a:pt x="9" y="26"/>
                  </a:cubicBezTo>
                  <a:cubicBezTo>
                    <a:pt x="9" y="42"/>
                    <a:pt x="9" y="42"/>
                    <a:pt x="9" y="42"/>
                  </a:cubicBezTo>
                  <a:cubicBezTo>
                    <a:pt x="0" y="42"/>
                    <a:pt x="0" y="42"/>
                    <a:pt x="0" y="42"/>
                  </a:cubicBezTo>
                  <a:cubicBezTo>
                    <a:pt x="2" y="0"/>
                    <a:pt x="2" y="0"/>
                    <a:pt x="2" y="0"/>
                  </a:cubicBezTo>
                  <a:cubicBezTo>
                    <a:pt x="15" y="0"/>
                    <a:pt x="15" y="0"/>
                    <a:pt x="15" y="0"/>
                  </a:cubicBezTo>
                  <a:cubicBezTo>
                    <a:pt x="19" y="14"/>
                    <a:pt x="19" y="14"/>
                    <a:pt x="19" y="14"/>
                  </a:cubicBezTo>
                  <a:cubicBezTo>
                    <a:pt x="21" y="19"/>
                    <a:pt x="22" y="24"/>
                    <a:pt x="23" y="29"/>
                  </a:cubicBezTo>
                  <a:cubicBezTo>
                    <a:pt x="23" y="29"/>
                    <a:pt x="23" y="29"/>
                    <a:pt x="23" y="29"/>
                  </a:cubicBezTo>
                  <a:cubicBezTo>
                    <a:pt x="24" y="24"/>
                    <a:pt x="26" y="19"/>
                    <a:pt x="27" y="14"/>
                  </a:cubicBezTo>
                  <a:cubicBezTo>
                    <a:pt x="32" y="0"/>
                    <a:pt x="32" y="0"/>
                    <a:pt x="32" y="0"/>
                  </a:cubicBezTo>
                  <a:cubicBezTo>
                    <a:pt x="44" y="0"/>
                    <a:pt x="44" y="0"/>
                    <a:pt x="44" y="0"/>
                  </a:cubicBezTo>
                  <a:cubicBezTo>
                    <a:pt x="47" y="42"/>
                    <a:pt x="47" y="42"/>
                    <a:pt x="47" y="42"/>
                  </a:cubicBezTo>
                  <a:cubicBezTo>
                    <a:pt x="37" y="42"/>
                    <a:pt x="37" y="42"/>
                    <a:pt x="37" y="42"/>
                  </a:cubicBezTo>
                  <a:lnTo>
                    <a:pt x="37"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Rectangle 21"/>
            <p:cNvSpPr>
              <a:spLocks noChangeArrowheads="1"/>
            </p:cNvSpPr>
            <p:nvPr/>
          </p:nvSpPr>
          <p:spPr bwMode="auto">
            <a:xfrm>
              <a:off x="4538663" y="3835400"/>
              <a:ext cx="112713" cy="4730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Freeform 22"/>
            <p:cNvSpPr>
              <a:spLocks/>
            </p:cNvSpPr>
            <p:nvPr/>
          </p:nvSpPr>
          <p:spPr bwMode="auto">
            <a:xfrm>
              <a:off x="4740276" y="3824288"/>
              <a:ext cx="327025" cy="495300"/>
            </a:xfrm>
            <a:custGeom>
              <a:avLst/>
              <a:gdLst>
                <a:gd name="T0" fmla="*/ 2 w 29"/>
                <a:gd name="T1" fmla="*/ 33 h 44"/>
                <a:gd name="T2" fmla="*/ 12 w 29"/>
                <a:gd name="T3" fmla="*/ 36 h 44"/>
                <a:gd name="T4" fmla="*/ 19 w 29"/>
                <a:gd name="T5" fmla="*/ 31 h 44"/>
                <a:gd name="T6" fmla="*/ 12 w 29"/>
                <a:gd name="T7" fmla="*/ 26 h 44"/>
                <a:gd name="T8" fmla="*/ 0 w 29"/>
                <a:gd name="T9" fmla="*/ 13 h 44"/>
                <a:gd name="T10" fmla="*/ 16 w 29"/>
                <a:gd name="T11" fmla="*/ 0 h 44"/>
                <a:gd name="T12" fmla="*/ 27 w 29"/>
                <a:gd name="T13" fmla="*/ 2 h 44"/>
                <a:gd name="T14" fmla="*/ 25 w 29"/>
                <a:gd name="T15" fmla="*/ 10 h 44"/>
                <a:gd name="T16" fmla="*/ 16 w 29"/>
                <a:gd name="T17" fmla="*/ 8 h 44"/>
                <a:gd name="T18" fmla="*/ 10 w 29"/>
                <a:gd name="T19" fmla="*/ 12 h 44"/>
                <a:gd name="T20" fmla="*/ 18 w 29"/>
                <a:gd name="T21" fmla="*/ 18 h 44"/>
                <a:gd name="T22" fmla="*/ 29 w 29"/>
                <a:gd name="T23" fmla="*/ 31 h 44"/>
                <a:gd name="T24" fmla="*/ 12 w 29"/>
                <a:gd name="T25" fmla="*/ 44 h 44"/>
                <a:gd name="T26" fmla="*/ 0 w 29"/>
                <a:gd name="T27" fmla="*/ 41 h 44"/>
                <a:gd name="T28" fmla="*/ 2 w 29"/>
                <a:gd name="T2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44">
                  <a:moveTo>
                    <a:pt x="2" y="33"/>
                  </a:moveTo>
                  <a:cubicBezTo>
                    <a:pt x="4" y="35"/>
                    <a:pt x="8" y="36"/>
                    <a:pt x="12" y="36"/>
                  </a:cubicBezTo>
                  <a:cubicBezTo>
                    <a:pt x="17" y="36"/>
                    <a:pt x="19" y="34"/>
                    <a:pt x="19" y="31"/>
                  </a:cubicBezTo>
                  <a:cubicBezTo>
                    <a:pt x="19" y="29"/>
                    <a:pt x="17" y="27"/>
                    <a:pt x="12" y="26"/>
                  </a:cubicBezTo>
                  <a:cubicBezTo>
                    <a:pt x="5" y="23"/>
                    <a:pt x="0" y="19"/>
                    <a:pt x="0" y="13"/>
                  </a:cubicBezTo>
                  <a:cubicBezTo>
                    <a:pt x="0" y="6"/>
                    <a:pt x="6" y="0"/>
                    <a:pt x="16" y="0"/>
                  </a:cubicBezTo>
                  <a:cubicBezTo>
                    <a:pt x="21" y="0"/>
                    <a:pt x="25" y="1"/>
                    <a:pt x="27" y="2"/>
                  </a:cubicBezTo>
                  <a:cubicBezTo>
                    <a:pt x="25" y="10"/>
                    <a:pt x="25" y="10"/>
                    <a:pt x="25" y="10"/>
                  </a:cubicBezTo>
                  <a:cubicBezTo>
                    <a:pt x="23" y="9"/>
                    <a:pt x="20" y="8"/>
                    <a:pt x="16" y="8"/>
                  </a:cubicBezTo>
                  <a:cubicBezTo>
                    <a:pt x="12" y="8"/>
                    <a:pt x="10" y="10"/>
                    <a:pt x="10" y="12"/>
                  </a:cubicBezTo>
                  <a:cubicBezTo>
                    <a:pt x="10" y="15"/>
                    <a:pt x="12" y="16"/>
                    <a:pt x="18" y="18"/>
                  </a:cubicBezTo>
                  <a:cubicBezTo>
                    <a:pt x="25" y="21"/>
                    <a:pt x="29" y="25"/>
                    <a:pt x="29" y="31"/>
                  </a:cubicBezTo>
                  <a:cubicBezTo>
                    <a:pt x="29" y="38"/>
                    <a:pt x="23" y="44"/>
                    <a:pt x="12" y="44"/>
                  </a:cubicBezTo>
                  <a:cubicBezTo>
                    <a:pt x="7" y="44"/>
                    <a:pt x="2" y="43"/>
                    <a:pt x="0" y="41"/>
                  </a:cubicBezTo>
                  <a:lnTo>
                    <a:pt x="2" y="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Rectangle 23"/>
            <p:cNvSpPr>
              <a:spLocks noChangeArrowheads="1"/>
            </p:cNvSpPr>
            <p:nvPr/>
          </p:nvSpPr>
          <p:spPr bwMode="auto">
            <a:xfrm>
              <a:off x="5157788" y="3835400"/>
              <a:ext cx="101600" cy="4730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Freeform 24"/>
            <p:cNvSpPr>
              <a:spLocks noEditPoints="1"/>
            </p:cNvSpPr>
            <p:nvPr/>
          </p:nvSpPr>
          <p:spPr bwMode="auto">
            <a:xfrm>
              <a:off x="5349876" y="3824288"/>
              <a:ext cx="449263" cy="495300"/>
            </a:xfrm>
            <a:custGeom>
              <a:avLst/>
              <a:gdLst>
                <a:gd name="T0" fmla="*/ 20 w 40"/>
                <a:gd name="T1" fmla="*/ 44 h 44"/>
                <a:gd name="T2" fmla="*/ 0 w 40"/>
                <a:gd name="T3" fmla="*/ 22 h 44"/>
                <a:gd name="T4" fmla="*/ 20 w 40"/>
                <a:gd name="T5" fmla="*/ 0 h 44"/>
                <a:gd name="T6" fmla="*/ 40 w 40"/>
                <a:gd name="T7" fmla="*/ 22 h 44"/>
                <a:gd name="T8" fmla="*/ 20 w 40"/>
                <a:gd name="T9" fmla="*/ 44 h 44"/>
                <a:gd name="T10" fmla="*/ 20 w 40"/>
                <a:gd name="T11" fmla="*/ 36 h 44"/>
                <a:gd name="T12" fmla="*/ 30 w 40"/>
                <a:gd name="T13" fmla="*/ 22 h 44"/>
                <a:gd name="T14" fmla="*/ 20 w 40"/>
                <a:gd name="T15" fmla="*/ 8 h 44"/>
                <a:gd name="T16" fmla="*/ 10 w 40"/>
                <a:gd name="T17" fmla="*/ 22 h 44"/>
                <a:gd name="T18" fmla="*/ 20 w 4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44"/>
                  </a:moveTo>
                  <a:cubicBezTo>
                    <a:pt x="7" y="44"/>
                    <a:pt x="0" y="34"/>
                    <a:pt x="0" y="22"/>
                  </a:cubicBezTo>
                  <a:cubicBezTo>
                    <a:pt x="0" y="10"/>
                    <a:pt x="8" y="0"/>
                    <a:pt x="20" y="0"/>
                  </a:cubicBezTo>
                  <a:cubicBezTo>
                    <a:pt x="33" y="0"/>
                    <a:pt x="40" y="10"/>
                    <a:pt x="40" y="22"/>
                  </a:cubicBezTo>
                  <a:cubicBezTo>
                    <a:pt x="40" y="36"/>
                    <a:pt x="32" y="44"/>
                    <a:pt x="20" y="44"/>
                  </a:cubicBezTo>
                  <a:close/>
                  <a:moveTo>
                    <a:pt x="20" y="36"/>
                  </a:moveTo>
                  <a:cubicBezTo>
                    <a:pt x="27" y="36"/>
                    <a:pt x="30" y="30"/>
                    <a:pt x="30" y="22"/>
                  </a:cubicBezTo>
                  <a:cubicBezTo>
                    <a:pt x="30" y="14"/>
                    <a:pt x="27" y="8"/>
                    <a:pt x="20" y="8"/>
                  </a:cubicBezTo>
                  <a:cubicBezTo>
                    <a:pt x="13" y="8"/>
                    <a:pt x="10" y="14"/>
                    <a:pt x="10" y="22"/>
                  </a:cubicBezTo>
                  <a:cubicBezTo>
                    <a:pt x="10" y="30"/>
                    <a:pt x="14" y="36"/>
                    <a:pt x="2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Freeform 25"/>
            <p:cNvSpPr>
              <a:spLocks/>
            </p:cNvSpPr>
            <p:nvPr/>
          </p:nvSpPr>
          <p:spPr bwMode="auto">
            <a:xfrm>
              <a:off x="5889626" y="3835400"/>
              <a:ext cx="395288" cy="473075"/>
            </a:xfrm>
            <a:custGeom>
              <a:avLst/>
              <a:gdLst>
                <a:gd name="T0" fmla="*/ 0 w 35"/>
                <a:gd name="T1" fmla="*/ 42 h 42"/>
                <a:gd name="T2" fmla="*/ 0 w 35"/>
                <a:gd name="T3" fmla="*/ 0 h 42"/>
                <a:gd name="T4" fmla="*/ 11 w 35"/>
                <a:gd name="T5" fmla="*/ 0 h 42"/>
                <a:gd name="T6" fmla="*/ 20 w 35"/>
                <a:gd name="T7" fmla="*/ 15 h 42"/>
                <a:gd name="T8" fmla="*/ 27 w 35"/>
                <a:gd name="T9" fmla="*/ 30 h 42"/>
                <a:gd name="T10" fmla="*/ 27 w 35"/>
                <a:gd name="T11" fmla="*/ 30 h 42"/>
                <a:gd name="T12" fmla="*/ 26 w 35"/>
                <a:gd name="T13" fmla="*/ 12 h 42"/>
                <a:gd name="T14" fmla="*/ 26 w 35"/>
                <a:gd name="T15" fmla="*/ 0 h 42"/>
                <a:gd name="T16" fmla="*/ 35 w 35"/>
                <a:gd name="T17" fmla="*/ 0 h 42"/>
                <a:gd name="T18" fmla="*/ 35 w 35"/>
                <a:gd name="T19" fmla="*/ 42 h 42"/>
                <a:gd name="T20" fmla="*/ 25 w 35"/>
                <a:gd name="T21" fmla="*/ 42 h 42"/>
                <a:gd name="T22" fmla="*/ 16 w 35"/>
                <a:gd name="T23" fmla="*/ 26 h 42"/>
                <a:gd name="T24" fmla="*/ 9 w 35"/>
                <a:gd name="T25" fmla="*/ 11 h 42"/>
                <a:gd name="T26" fmla="*/ 8 w 35"/>
                <a:gd name="T27" fmla="*/ 11 h 42"/>
                <a:gd name="T28" fmla="*/ 9 w 35"/>
                <a:gd name="T29" fmla="*/ 29 h 42"/>
                <a:gd name="T30" fmla="*/ 9 w 35"/>
                <a:gd name="T31" fmla="*/ 42 h 42"/>
                <a:gd name="T32" fmla="*/ 0 w 35"/>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2">
                  <a:moveTo>
                    <a:pt x="0" y="42"/>
                  </a:moveTo>
                  <a:cubicBezTo>
                    <a:pt x="0" y="0"/>
                    <a:pt x="0" y="0"/>
                    <a:pt x="0" y="0"/>
                  </a:cubicBezTo>
                  <a:cubicBezTo>
                    <a:pt x="11" y="0"/>
                    <a:pt x="11" y="0"/>
                    <a:pt x="11" y="0"/>
                  </a:cubicBezTo>
                  <a:cubicBezTo>
                    <a:pt x="20" y="15"/>
                    <a:pt x="20" y="15"/>
                    <a:pt x="20" y="15"/>
                  </a:cubicBezTo>
                  <a:cubicBezTo>
                    <a:pt x="23" y="20"/>
                    <a:pt x="25" y="25"/>
                    <a:pt x="27" y="30"/>
                  </a:cubicBezTo>
                  <a:cubicBezTo>
                    <a:pt x="27" y="30"/>
                    <a:pt x="27" y="30"/>
                    <a:pt x="27" y="30"/>
                  </a:cubicBezTo>
                  <a:cubicBezTo>
                    <a:pt x="26" y="24"/>
                    <a:pt x="26" y="19"/>
                    <a:pt x="26" y="12"/>
                  </a:cubicBezTo>
                  <a:cubicBezTo>
                    <a:pt x="26" y="0"/>
                    <a:pt x="26" y="0"/>
                    <a:pt x="26" y="0"/>
                  </a:cubicBezTo>
                  <a:cubicBezTo>
                    <a:pt x="35" y="0"/>
                    <a:pt x="35" y="0"/>
                    <a:pt x="35" y="0"/>
                  </a:cubicBezTo>
                  <a:cubicBezTo>
                    <a:pt x="35" y="42"/>
                    <a:pt x="35" y="42"/>
                    <a:pt x="35" y="42"/>
                  </a:cubicBezTo>
                  <a:cubicBezTo>
                    <a:pt x="25" y="42"/>
                    <a:pt x="25" y="42"/>
                    <a:pt x="25" y="42"/>
                  </a:cubicBezTo>
                  <a:cubicBezTo>
                    <a:pt x="16" y="26"/>
                    <a:pt x="16" y="26"/>
                    <a:pt x="16" y="26"/>
                  </a:cubicBezTo>
                  <a:cubicBezTo>
                    <a:pt x="13" y="21"/>
                    <a:pt x="11" y="16"/>
                    <a:pt x="9" y="11"/>
                  </a:cubicBezTo>
                  <a:cubicBezTo>
                    <a:pt x="8" y="11"/>
                    <a:pt x="8" y="11"/>
                    <a:pt x="8" y="11"/>
                  </a:cubicBezTo>
                  <a:cubicBezTo>
                    <a:pt x="9" y="17"/>
                    <a:pt x="9" y="23"/>
                    <a:pt x="9" y="29"/>
                  </a:cubicBezTo>
                  <a:cubicBezTo>
                    <a:pt x="9" y="42"/>
                    <a:pt x="9" y="42"/>
                    <a:pt x="9" y="42"/>
                  </a:cubicBezTo>
                  <a:lnTo>
                    <a:pt x="0"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Freeform 26"/>
            <p:cNvSpPr>
              <a:spLocks/>
            </p:cNvSpPr>
            <p:nvPr/>
          </p:nvSpPr>
          <p:spPr bwMode="auto">
            <a:xfrm>
              <a:off x="5529263" y="3698875"/>
              <a:ext cx="169863" cy="90488"/>
            </a:xfrm>
            <a:custGeom>
              <a:avLst/>
              <a:gdLst>
                <a:gd name="T0" fmla="*/ 0 w 107"/>
                <a:gd name="T1" fmla="*/ 57 h 57"/>
                <a:gd name="T2" fmla="*/ 36 w 107"/>
                <a:gd name="T3" fmla="*/ 0 h 57"/>
                <a:gd name="T4" fmla="*/ 107 w 107"/>
                <a:gd name="T5" fmla="*/ 0 h 57"/>
                <a:gd name="T6" fmla="*/ 43 w 107"/>
                <a:gd name="T7" fmla="*/ 57 h 57"/>
                <a:gd name="T8" fmla="*/ 0 w 107"/>
                <a:gd name="T9" fmla="*/ 57 h 57"/>
              </a:gdLst>
              <a:ahLst/>
              <a:cxnLst>
                <a:cxn ang="0">
                  <a:pos x="T0" y="T1"/>
                </a:cxn>
                <a:cxn ang="0">
                  <a:pos x="T2" y="T3"/>
                </a:cxn>
                <a:cxn ang="0">
                  <a:pos x="T4" y="T5"/>
                </a:cxn>
                <a:cxn ang="0">
                  <a:pos x="T6" y="T7"/>
                </a:cxn>
                <a:cxn ang="0">
                  <a:pos x="T8" y="T9"/>
                </a:cxn>
              </a:cxnLst>
              <a:rect l="0" t="0" r="r" b="b"/>
              <a:pathLst>
                <a:path w="107" h="57">
                  <a:moveTo>
                    <a:pt x="0" y="57"/>
                  </a:moveTo>
                  <a:lnTo>
                    <a:pt x="36" y="0"/>
                  </a:lnTo>
                  <a:lnTo>
                    <a:pt x="107" y="0"/>
                  </a:lnTo>
                  <a:lnTo>
                    <a:pt x="43" y="57"/>
                  </a:lnTo>
                  <a:lnTo>
                    <a:pt x="0"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5" name="Freeform 27"/>
            <p:cNvSpPr>
              <a:spLocks noEditPoints="1"/>
            </p:cNvSpPr>
            <p:nvPr/>
          </p:nvSpPr>
          <p:spPr bwMode="auto">
            <a:xfrm>
              <a:off x="2995613" y="5380038"/>
              <a:ext cx="415925" cy="484188"/>
            </a:xfrm>
            <a:custGeom>
              <a:avLst/>
              <a:gdLst>
                <a:gd name="T0" fmla="*/ 0 w 37"/>
                <a:gd name="T1" fmla="*/ 1 h 43"/>
                <a:gd name="T2" fmla="*/ 13 w 37"/>
                <a:gd name="T3" fmla="*/ 0 h 43"/>
                <a:gd name="T4" fmla="*/ 30 w 37"/>
                <a:gd name="T5" fmla="*/ 4 h 43"/>
                <a:gd name="T6" fmla="*/ 37 w 37"/>
                <a:gd name="T7" fmla="*/ 20 h 43"/>
                <a:gd name="T8" fmla="*/ 30 w 37"/>
                <a:gd name="T9" fmla="*/ 37 h 43"/>
                <a:gd name="T10" fmla="*/ 11 w 37"/>
                <a:gd name="T11" fmla="*/ 43 h 43"/>
                <a:gd name="T12" fmla="*/ 0 w 37"/>
                <a:gd name="T13" fmla="*/ 42 h 43"/>
                <a:gd name="T14" fmla="*/ 0 w 37"/>
                <a:gd name="T15" fmla="*/ 1 h 43"/>
                <a:gd name="T16" fmla="*/ 9 w 37"/>
                <a:gd name="T17" fmla="*/ 35 h 43"/>
                <a:gd name="T18" fmla="*/ 13 w 37"/>
                <a:gd name="T19" fmla="*/ 35 h 43"/>
                <a:gd name="T20" fmla="*/ 27 w 37"/>
                <a:gd name="T21" fmla="*/ 20 h 43"/>
                <a:gd name="T22" fmla="*/ 14 w 37"/>
                <a:gd name="T23" fmla="*/ 7 h 43"/>
                <a:gd name="T24" fmla="*/ 9 w 37"/>
                <a:gd name="T25" fmla="*/ 7 h 43"/>
                <a:gd name="T26" fmla="*/ 9 w 37"/>
                <a:gd name="T2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1"/>
                  </a:moveTo>
                  <a:cubicBezTo>
                    <a:pt x="3" y="0"/>
                    <a:pt x="8" y="0"/>
                    <a:pt x="13" y="0"/>
                  </a:cubicBezTo>
                  <a:cubicBezTo>
                    <a:pt x="21" y="0"/>
                    <a:pt x="26" y="1"/>
                    <a:pt x="30" y="4"/>
                  </a:cubicBezTo>
                  <a:cubicBezTo>
                    <a:pt x="34" y="7"/>
                    <a:pt x="37" y="13"/>
                    <a:pt x="37" y="20"/>
                  </a:cubicBezTo>
                  <a:cubicBezTo>
                    <a:pt x="37" y="28"/>
                    <a:pt x="34" y="34"/>
                    <a:pt x="30" y="37"/>
                  </a:cubicBezTo>
                  <a:cubicBezTo>
                    <a:pt x="26" y="41"/>
                    <a:pt x="19" y="43"/>
                    <a:pt x="11" y="43"/>
                  </a:cubicBezTo>
                  <a:cubicBezTo>
                    <a:pt x="6" y="43"/>
                    <a:pt x="2" y="43"/>
                    <a:pt x="0" y="42"/>
                  </a:cubicBezTo>
                  <a:lnTo>
                    <a:pt x="0" y="1"/>
                  </a:lnTo>
                  <a:close/>
                  <a:moveTo>
                    <a:pt x="9" y="35"/>
                  </a:moveTo>
                  <a:cubicBezTo>
                    <a:pt x="10" y="35"/>
                    <a:pt x="11" y="35"/>
                    <a:pt x="13" y="35"/>
                  </a:cubicBezTo>
                  <a:cubicBezTo>
                    <a:pt x="21" y="35"/>
                    <a:pt x="27" y="31"/>
                    <a:pt x="27" y="20"/>
                  </a:cubicBezTo>
                  <a:cubicBezTo>
                    <a:pt x="27" y="11"/>
                    <a:pt x="22" y="7"/>
                    <a:pt x="14" y="7"/>
                  </a:cubicBezTo>
                  <a:cubicBezTo>
                    <a:pt x="11" y="7"/>
                    <a:pt x="10" y="7"/>
                    <a:pt x="9" y="7"/>
                  </a:cubicBezTo>
                  <a:lnTo>
                    <a:pt x="9"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6" name="Freeform 28"/>
            <p:cNvSpPr>
              <a:spLocks/>
            </p:cNvSpPr>
            <p:nvPr/>
          </p:nvSpPr>
          <p:spPr bwMode="auto">
            <a:xfrm>
              <a:off x="3502026" y="5380038"/>
              <a:ext cx="303213" cy="473075"/>
            </a:xfrm>
            <a:custGeom>
              <a:avLst/>
              <a:gdLst>
                <a:gd name="T0" fmla="*/ 177 w 191"/>
                <a:gd name="T1" fmla="*/ 170 h 298"/>
                <a:gd name="T2" fmla="*/ 64 w 191"/>
                <a:gd name="T3" fmla="*/ 170 h 298"/>
                <a:gd name="T4" fmla="*/ 64 w 191"/>
                <a:gd name="T5" fmla="*/ 248 h 298"/>
                <a:gd name="T6" fmla="*/ 191 w 191"/>
                <a:gd name="T7" fmla="*/ 248 h 298"/>
                <a:gd name="T8" fmla="*/ 191 w 191"/>
                <a:gd name="T9" fmla="*/ 298 h 298"/>
                <a:gd name="T10" fmla="*/ 0 w 191"/>
                <a:gd name="T11" fmla="*/ 298 h 298"/>
                <a:gd name="T12" fmla="*/ 0 w 191"/>
                <a:gd name="T13" fmla="*/ 0 h 298"/>
                <a:gd name="T14" fmla="*/ 184 w 191"/>
                <a:gd name="T15" fmla="*/ 0 h 298"/>
                <a:gd name="T16" fmla="*/ 184 w 191"/>
                <a:gd name="T17" fmla="*/ 56 h 298"/>
                <a:gd name="T18" fmla="*/ 64 w 191"/>
                <a:gd name="T19" fmla="*/ 56 h 298"/>
                <a:gd name="T20" fmla="*/ 64 w 191"/>
                <a:gd name="T21" fmla="*/ 120 h 298"/>
                <a:gd name="T22" fmla="*/ 177 w 191"/>
                <a:gd name="T23" fmla="*/ 120 h 298"/>
                <a:gd name="T24" fmla="*/ 177 w 191"/>
                <a:gd name="T25" fmla="*/ 17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298">
                  <a:moveTo>
                    <a:pt x="177" y="170"/>
                  </a:moveTo>
                  <a:lnTo>
                    <a:pt x="64" y="170"/>
                  </a:lnTo>
                  <a:lnTo>
                    <a:pt x="64" y="248"/>
                  </a:lnTo>
                  <a:lnTo>
                    <a:pt x="191" y="248"/>
                  </a:lnTo>
                  <a:lnTo>
                    <a:pt x="191" y="298"/>
                  </a:lnTo>
                  <a:lnTo>
                    <a:pt x="0" y="298"/>
                  </a:lnTo>
                  <a:lnTo>
                    <a:pt x="0" y="0"/>
                  </a:lnTo>
                  <a:lnTo>
                    <a:pt x="184" y="0"/>
                  </a:lnTo>
                  <a:lnTo>
                    <a:pt x="184" y="56"/>
                  </a:lnTo>
                  <a:lnTo>
                    <a:pt x="64" y="56"/>
                  </a:lnTo>
                  <a:lnTo>
                    <a:pt x="64" y="120"/>
                  </a:lnTo>
                  <a:lnTo>
                    <a:pt x="177" y="120"/>
                  </a:lnTo>
                  <a:lnTo>
                    <a:pt x="177"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Freeform 29"/>
            <p:cNvSpPr>
              <a:spLocks/>
            </p:cNvSpPr>
            <p:nvPr/>
          </p:nvSpPr>
          <p:spPr bwMode="auto">
            <a:xfrm>
              <a:off x="4041776" y="5380038"/>
              <a:ext cx="304800" cy="473075"/>
            </a:xfrm>
            <a:custGeom>
              <a:avLst/>
              <a:gdLst>
                <a:gd name="T0" fmla="*/ 185 w 192"/>
                <a:gd name="T1" fmla="*/ 170 h 298"/>
                <a:gd name="T2" fmla="*/ 71 w 192"/>
                <a:gd name="T3" fmla="*/ 170 h 298"/>
                <a:gd name="T4" fmla="*/ 71 w 192"/>
                <a:gd name="T5" fmla="*/ 248 h 298"/>
                <a:gd name="T6" fmla="*/ 192 w 192"/>
                <a:gd name="T7" fmla="*/ 248 h 298"/>
                <a:gd name="T8" fmla="*/ 192 w 192"/>
                <a:gd name="T9" fmla="*/ 298 h 298"/>
                <a:gd name="T10" fmla="*/ 0 w 192"/>
                <a:gd name="T11" fmla="*/ 298 h 298"/>
                <a:gd name="T12" fmla="*/ 0 w 192"/>
                <a:gd name="T13" fmla="*/ 0 h 298"/>
                <a:gd name="T14" fmla="*/ 192 w 192"/>
                <a:gd name="T15" fmla="*/ 0 h 298"/>
                <a:gd name="T16" fmla="*/ 192 w 192"/>
                <a:gd name="T17" fmla="*/ 56 h 298"/>
                <a:gd name="T18" fmla="*/ 71 w 192"/>
                <a:gd name="T19" fmla="*/ 56 h 298"/>
                <a:gd name="T20" fmla="*/ 71 w 192"/>
                <a:gd name="T21" fmla="*/ 120 h 298"/>
                <a:gd name="T22" fmla="*/ 185 w 192"/>
                <a:gd name="T23" fmla="*/ 120 h 298"/>
                <a:gd name="T24" fmla="*/ 185 w 192"/>
                <a:gd name="T25" fmla="*/ 17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298">
                  <a:moveTo>
                    <a:pt x="185" y="170"/>
                  </a:moveTo>
                  <a:lnTo>
                    <a:pt x="71" y="170"/>
                  </a:lnTo>
                  <a:lnTo>
                    <a:pt x="71" y="248"/>
                  </a:lnTo>
                  <a:lnTo>
                    <a:pt x="192" y="248"/>
                  </a:lnTo>
                  <a:lnTo>
                    <a:pt x="192" y="298"/>
                  </a:lnTo>
                  <a:lnTo>
                    <a:pt x="0" y="298"/>
                  </a:lnTo>
                  <a:lnTo>
                    <a:pt x="0" y="0"/>
                  </a:lnTo>
                  <a:lnTo>
                    <a:pt x="192" y="0"/>
                  </a:lnTo>
                  <a:lnTo>
                    <a:pt x="192" y="56"/>
                  </a:lnTo>
                  <a:lnTo>
                    <a:pt x="71" y="56"/>
                  </a:lnTo>
                  <a:lnTo>
                    <a:pt x="71" y="120"/>
                  </a:lnTo>
                  <a:lnTo>
                    <a:pt x="185" y="120"/>
                  </a:lnTo>
                  <a:lnTo>
                    <a:pt x="185"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Freeform 30"/>
            <p:cNvSpPr>
              <a:spLocks/>
            </p:cNvSpPr>
            <p:nvPr/>
          </p:nvSpPr>
          <p:spPr bwMode="auto">
            <a:xfrm>
              <a:off x="4437063" y="5380038"/>
              <a:ext cx="393700" cy="473075"/>
            </a:xfrm>
            <a:custGeom>
              <a:avLst/>
              <a:gdLst>
                <a:gd name="T0" fmla="*/ 0 w 35"/>
                <a:gd name="T1" fmla="*/ 42 h 42"/>
                <a:gd name="T2" fmla="*/ 0 w 35"/>
                <a:gd name="T3" fmla="*/ 0 h 42"/>
                <a:gd name="T4" fmla="*/ 11 w 35"/>
                <a:gd name="T5" fmla="*/ 0 h 42"/>
                <a:gd name="T6" fmla="*/ 20 w 35"/>
                <a:gd name="T7" fmla="*/ 16 h 42"/>
                <a:gd name="T8" fmla="*/ 27 w 35"/>
                <a:gd name="T9" fmla="*/ 30 h 42"/>
                <a:gd name="T10" fmla="*/ 27 w 35"/>
                <a:gd name="T11" fmla="*/ 30 h 42"/>
                <a:gd name="T12" fmla="*/ 27 w 35"/>
                <a:gd name="T13" fmla="*/ 12 h 42"/>
                <a:gd name="T14" fmla="*/ 27 w 35"/>
                <a:gd name="T15" fmla="*/ 0 h 42"/>
                <a:gd name="T16" fmla="*/ 35 w 35"/>
                <a:gd name="T17" fmla="*/ 0 h 42"/>
                <a:gd name="T18" fmla="*/ 35 w 35"/>
                <a:gd name="T19" fmla="*/ 42 h 42"/>
                <a:gd name="T20" fmla="*/ 25 w 35"/>
                <a:gd name="T21" fmla="*/ 42 h 42"/>
                <a:gd name="T22" fmla="*/ 16 w 35"/>
                <a:gd name="T23" fmla="*/ 26 h 42"/>
                <a:gd name="T24" fmla="*/ 9 w 35"/>
                <a:gd name="T25" fmla="*/ 11 h 42"/>
                <a:gd name="T26" fmla="*/ 9 w 35"/>
                <a:gd name="T27" fmla="*/ 11 h 42"/>
                <a:gd name="T28" fmla="*/ 9 w 35"/>
                <a:gd name="T29" fmla="*/ 30 h 42"/>
                <a:gd name="T30" fmla="*/ 9 w 35"/>
                <a:gd name="T31" fmla="*/ 42 h 42"/>
                <a:gd name="T32" fmla="*/ 0 w 35"/>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2">
                  <a:moveTo>
                    <a:pt x="0" y="42"/>
                  </a:moveTo>
                  <a:cubicBezTo>
                    <a:pt x="0" y="0"/>
                    <a:pt x="0" y="0"/>
                    <a:pt x="0" y="0"/>
                  </a:cubicBezTo>
                  <a:cubicBezTo>
                    <a:pt x="11" y="0"/>
                    <a:pt x="11" y="0"/>
                    <a:pt x="11" y="0"/>
                  </a:cubicBezTo>
                  <a:cubicBezTo>
                    <a:pt x="20" y="16"/>
                    <a:pt x="20" y="16"/>
                    <a:pt x="20" y="16"/>
                  </a:cubicBezTo>
                  <a:cubicBezTo>
                    <a:pt x="23" y="20"/>
                    <a:pt x="25" y="25"/>
                    <a:pt x="27" y="30"/>
                  </a:cubicBezTo>
                  <a:cubicBezTo>
                    <a:pt x="27" y="30"/>
                    <a:pt x="27" y="30"/>
                    <a:pt x="27" y="30"/>
                  </a:cubicBezTo>
                  <a:cubicBezTo>
                    <a:pt x="27" y="24"/>
                    <a:pt x="27" y="19"/>
                    <a:pt x="27" y="12"/>
                  </a:cubicBezTo>
                  <a:cubicBezTo>
                    <a:pt x="27" y="0"/>
                    <a:pt x="27" y="0"/>
                    <a:pt x="27" y="0"/>
                  </a:cubicBezTo>
                  <a:cubicBezTo>
                    <a:pt x="35" y="0"/>
                    <a:pt x="35" y="0"/>
                    <a:pt x="35" y="0"/>
                  </a:cubicBezTo>
                  <a:cubicBezTo>
                    <a:pt x="35" y="42"/>
                    <a:pt x="35" y="42"/>
                    <a:pt x="35" y="42"/>
                  </a:cubicBezTo>
                  <a:cubicBezTo>
                    <a:pt x="25" y="42"/>
                    <a:pt x="25" y="42"/>
                    <a:pt x="25" y="42"/>
                  </a:cubicBezTo>
                  <a:cubicBezTo>
                    <a:pt x="16" y="26"/>
                    <a:pt x="16" y="26"/>
                    <a:pt x="16" y="26"/>
                  </a:cubicBezTo>
                  <a:cubicBezTo>
                    <a:pt x="14" y="21"/>
                    <a:pt x="11" y="16"/>
                    <a:pt x="9" y="11"/>
                  </a:cubicBezTo>
                  <a:cubicBezTo>
                    <a:pt x="9" y="11"/>
                    <a:pt x="9" y="11"/>
                    <a:pt x="9" y="11"/>
                  </a:cubicBezTo>
                  <a:cubicBezTo>
                    <a:pt x="9" y="17"/>
                    <a:pt x="9" y="23"/>
                    <a:pt x="9" y="30"/>
                  </a:cubicBezTo>
                  <a:cubicBezTo>
                    <a:pt x="9" y="42"/>
                    <a:pt x="9" y="42"/>
                    <a:pt x="9" y="42"/>
                  </a:cubicBezTo>
                  <a:lnTo>
                    <a:pt x="0" y="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9" name="Freeform 31"/>
            <p:cNvSpPr>
              <a:spLocks/>
            </p:cNvSpPr>
            <p:nvPr/>
          </p:nvSpPr>
          <p:spPr bwMode="auto">
            <a:xfrm>
              <a:off x="4943476" y="5380038"/>
              <a:ext cx="304800" cy="473075"/>
            </a:xfrm>
            <a:custGeom>
              <a:avLst/>
              <a:gdLst>
                <a:gd name="T0" fmla="*/ 178 w 192"/>
                <a:gd name="T1" fmla="*/ 170 h 298"/>
                <a:gd name="T2" fmla="*/ 64 w 192"/>
                <a:gd name="T3" fmla="*/ 170 h 298"/>
                <a:gd name="T4" fmla="*/ 64 w 192"/>
                <a:gd name="T5" fmla="*/ 248 h 298"/>
                <a:gd name="T6" fmla="*/ 192 w 192"/>
                <a:gd name="T7" fmla="*/ 248 h 298"/>
                <a:gd name="T8" fmla="*/ 192 w 192"/>
                <a:gd name="T9" fmla="*/ 298 h 298"/>
                <a:gd name="T10" fmla="*/ 0 w 192"/>
                <a:gd name="T11" fmla="*/ 298 h 298"/>
                <a:gd name="T12" fmla="*/ 0 w 192"/>
                <a:gd name="T13" fmla="*/ 0 h 298"/>
                <a:gd name="T14" fmla="*/ 185 w 192"/>
                <a:gd name="T15" fmla="*/ 0 h 298"/>
                <a:gd name="T16" fmla="*/ 185 w 192"/>
                <a:gd name="T17" fmla="*/ 56 h 298"/>
                <a:gd name="T18" fmla="*/ 64 w 192"/>
                <a:gd name="T19" fmla="*/ 56 h 298"/>
                <a:gd name="T20" fmla="*/ 64 w 192"/>
                <a:gd name="T21" fmla="*/ 120 h 298"/>
                <a:gd name="T22" fmla="*/ 178 w 192"/>
                <a:gd name="T23" fmla="*/ 120 h 298"/>
                <a:gd name="T24" fmla="*/ 178 w 192"/>
                <a:gd name="T25" fmla="*/ 17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298">
                  <a:moveTo>
                    <a:pt x="178" y="170"/>
                  </a:moveTo>
                  <a:lnTo>
                    <a:pt x="64" y="170"/>
                  </a:lnTo>
                  <a:lnTo>
                    <a:pt x="64" y="248"/>
                  </a:lnTo>
                  <a:lnTo>
                    <a:pt x="192" y="248"/>
                  </a:lnTo>
                  <a:lnTo>
                    <a:pt x="192" y="298"/>
                  </a:lnTo>
                  <a:lnTo>
                    <a:pt x="0" y="298"/>
                  </a:lnTo>
                  <a:lnTo>
                    <a:pt x="0" y="0"/>
                  </a:lnTo>
                  <a:lnTo>
                    <a:pt x="185" y="0"/>
                  </a:lnTo>
                  <a:lnTo>
                    <a:pt x="185" y="56"/>
                  </a:lnTo>
                  <a:lnTo>
                    <a:pt x="64" y="56"/>
                  </a:lnTo>
                  <a:lnTo>
                    <a:pt x="64" y="120"/>
                  </a:lnTo>
                  <a:lnTo>
                    <a:pt x="178" y="120"/>
                  </a:lnTo>
                  <a:lnTo>
                    <a:pt x="178"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0" name="Freeform 32"/>
            <p:cNvSpPr>
              <a:spLocks noEditPoints="1"/>
            </p:cNvSpPr>
            <p:nvPr/>
          </p:nvSpPr>
          <p:spPr bwMode="auto">
            <a:xfrm>
              <a:off x="5338763" y="5380038"/>
              <a:ext cx="360363" cy="473075"/>
            </a:xfrm>
            <a:custGeom>
              <a:avLst/>
              <a:gdLst>
                <a:gd name="T0" fmla="*/ 0 w 32"/>
                <a:gd name="T1" fmla="*/ 1 h 42"/>
                <a:gd name="T2" fmla="*/ 12 w 32"/>
                <a:gd name="T3" fmla="*/ 0 h 42"/>
                <a:gd name="T4" fmla="*/ 26 w 32"/>
                <a:gd name="T5" fmla="*/ 3 h 42"/>
                <a:gd name="T6" fmla="*/ 30 w 32"/>
                <a:gd name="T7" fmla="*/ 12 h 42"/>
                <a:gd name="T8" fmla="*/ 23 w 32"/>
                <a:gd name="T9" fmla="*/ 22 h 42"/>
                <a:gd name="T10" fmla="*/ 23 w 32"/>
                <a:gd name="T11" fmla="*/ 23 h 42"/>
                <a:gd name="T12" fmla="*/ 28 w 32"/>
                <a:gd name="T13" fmla="*/ 30 h 42"/>
                <a:gd name="T14" fmla="*/ 32 w 32"/>
                <a:gd name="T15" fmla="*/ 42 h 42"/>
                <a:gd name="T16" fmla="*/ 22 w 32"/>
                <a:gd name="T17" fmla="*/ 42 h 42"/>
                <a:gd name="T18" fmla="*/ 19 w 32"/>
                <a:gd name="T19" fmla="*/ 33 h 42"/>
                <a:gd name="T20" fmla="*/ 12 w 32"/>
                <a:gd name="T21" fmla="*/ 26 h 42"/>
                <a:gd name="T22" fmla="*/ 9 w 32"/>
                <a:gd name="T23" fmla="*/ 26 h 42"/>
                <a:gd name="T24" fmla="*/ 9 w 32"/>
                <a:gd name="T25" fmla="*/ 42 h 42"/>
                <a:gd name="T26" fmla="*/ 0 w 32"/>
                <a:gd name="T27" fmla="*/ 42 h 42"/>
                <a:gd name="T28" fmla="*/ 0 w 32"/>
                <a:gd name="T29" fmla="*/ 1 h 42"/>
                <a:gd name="T30" fmla="*/ 9 w 32"/>
                <a:gd name="T31" fmla="*/ 19 h 42"/>
                <a:gd name="T32" fmla="*/ 13 w 32"/>
                <a:gd name="T33" fmla="*/ 19 h 42"/>
                <a:gd name="T34" fmla="*/ 21 w 32"/>
                <a:gd name="T35" fmla="*/ 13 h 42"/>
                <a:gd name="T36" fmla="*/ 14 w 32"/>
                <a:gd name="T37" fmla="*/ 7 h 42"/>
                <a:gd name="T38" fmla="*/ 9 w 32"/>
                <a:gd name="T39" fmla="*/ 7 h 42"/>
                <a:gd name="T40" fmla="*/ 9 w 32"/>
                <a:gd name="T4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2">
                  <a:moveTo>
                    <a:pt x="0" y="1"/>
                  </a:moveTo>
                  <a:cubicBezTo>
                    <a:pt x="3" y="0"/>
                    <a:pt x="7" y="0"/>
                    <a:pt x="12" y="0"/>
                  </a:cubicBezTo>
                  <a:cubicBezTo>
                    <a:pt x="19" y="0"/>
                    <a:pt x="23" y="1"/>
                    <a:pt x="26" y="3"/>
                  </a:cubicBezTo>
                  <a:cubicBezTo>
                    <a:pt x="29" y="5"/>
                    <a:pt x="30" y="8"/>
                    <a:pt x="30" y="12"/>
                  </a:cubicBezTo>
                  <a:cubicBezTo>
                    <a:pt x="30" y="17"/>
                    <a:pt x="26" y="21"/>
                    <a:pt x="23" y="22"/>
                  </a:cubicBezTo>
                  <a:cubicBezTo>
                    <a:pt x="23" y="23"/>
                    <a:pt x="23" y="23"/>
                    <a:pt x="23" y="23"/>
                  </a:cubicBezTo>
                  <a:cubicBezTo>
                    <a:pt x="26" y="24"/>
                    <a:pt x="27" y="26"/>
                    <a:pt x="28" y="30"/>
                  </a:cubicBezTo>
                  <a:cubicBezTo>
                    <a:pt x="30" y="35"/>
                    <a:pt x="31" y="41"/>
                    <a:pt x="32" y="42"/>
                  </a:cubicBezTo>
                  <a:cubicBezTo>
                    <a:pt x="22" y="42"/>
                    <a:pt x="22" y="42"/>
                    <a:pt x="22" y="42"/>
                  </a:cubicBezTo>
                  <a:cubicBezTo>
                    <a:pt x="21" y="41"/>
                    <a:pt x="20" y="38"/>
                    <a:pt x="19" y="33"/>
                  </a:cubicBezTo>
                  <a:cubicBezTo>
                    <a:pt x="18" y="27"/>
                    <a:pt x="16" y="26"/>
                    <a:pt x="12" y="26"/>
                  </a:cubicBezTo>
                  <a:cubicBezTo>
                    <a:pt x="9" y="26"/>
                    <a:pt x="9" y="26"/>
                    <a:pt x="9" y="26"/>
                  </a:cubicBezTo>
                  <a:cubicBezTo>
                    <a:pt x="9" y="42"/>
                    <a:pt x="9" y="42"/>
                    <a:pt x="9" y="42"/>
                  </a:cubicBezTo>
                  <a:cubicBezTo>
                    <a:pt x="0" y="42"/>
                    <a:pt x="0" y="42"/>
                    <a:pt x="0" y="42"/>
                  </a:cubicBezTo>
                  <a:lnTo>
                    <a:pt x="0" y="1"/>
                  </a:lnTo>
                  <a:close/>
                  <a:moveTo>
                    <a:pt x="9" y="19"/>
                  </a:moveTo>
                  <a:cubicBezTo>
                    <a:pt x="13" y="19"/>
                    <a:pt x="13" y="19"/>
                    <a:pt x="13" y="19"/>
                  </a:cubicBezTo>
                  <a:cubicBezTo>
                    <a:pt x="18" y="19"/>
                    <a:pt x="21" y="16"/>
                    <a:pt x="21" y="13"/>
                  </a:cubicBezTo>
                  <a:cubicBezTo>
                    <a:pt x="21" y="9"/>
                    <a:pt x="18" y="7"/>
                    <a:pt x="14" y="7"/>
                  </a:cubicBezTo>
                  <a:cubicBezTo>
                    <a:pt x="11" y="7"/>
                    <a:pt x="10" y="7"/>
                    <a:pt x="9" y="7"/>
                  </a:cubicBezTo>
                  <a:lnTo>
                    <a:pt x="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1" name="Freeform 33"/>
            <p:cNvSpPr>
              <a:spLocks/>
            </p:cNvSpPr>
            <p:nvPr/>
          </p:nvSpPr>
          <p:spPr bwMode="auto">
            <a:xfrm>
              <a:off x="5743576" y="5380038"/>
              <a:ext cx="417513" cy="484188"/>
            </a:xfrm>
            <a:custGeom>
              <a:avLst/>
              <a:gdLst>
                <a:gd name="T0" fmla="*/ 37 w 37"/>
                <a:gd name="T1" fmla="*/ 40 h 43"/>
                <a:gd name="T2" fmla="*/ 23 w 37"/>
                <a:gd name="T3" fmla="*/ 43 h 43"/>
                <a:gd name="T4" fmla="*/ 6 w 37"/>
                <a:gd name="T5" fmla="*/ 37 h 43"/>
                <a:gd name="T6" fmla="*/ 0 w 37"/>
                <a:gd name="T7" fmla="*/ 22 h 43"/>
                <a:gd name="T8" fmla="*/ 24 w 37"/>
                <a:gd name="T9" fmla="*/ 0 h 43"/>
                <a:gd name="T10" fmla="*/ 36 w 37"/>
                <a:gd name="T11" fmla="*/ 2 h 43"/>
                <a:gd name="T12" fmla="*/ 34 w 37"/>
                <a:gd name="T13" fmla="*/ 9 h 43"/>
                <a:gd name="T14" fmla="*/ 24 w 37"/>
                <a:gd name="T15" fmla="*/ 8 h 43"/>
                <a:gd name="T16" fmla="*/ 10 w 37"/>
                <a:gd name="T17" fmla="*/ 21 h 43"/>
                <a:gd name="T18" fmla="*/ 24 w 37"/>
                <a:gd name="T19" fmla="*/ 35 h 43"/>
                <a:gd name="T20" fmla="*/ 28 w 37"/>
                <a:gd name="T21" fmla="*/ 35 h 43"/>
                <a:gd name="T22" fmla="*/ 28 w 37"/>
                <a:gd name="T23" fmla="*/ 26 h 43"/>
                <a:gd name="T24" fmla="*/ 22 w 37"/>
                <a:gd name="T25" fmla="*/ 26 h 43"/>
                <a:gd name="T26" fmla="*/ 22 w 37"/>
                <a:gd name="T27" fmla="*/ 18 h 43"/>
                <a:gd name="T28" fmla="*/ 37 w 37"/>
                <a:gd name="T29" fmla="*/ 18 h 43"/>
                <a:gd name="T30" fmla="*/ 37 w 37"/>
                <a:gd name="T31"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37" y="40"/>
                  </a:moveTo>
                  <a:cubicBezTo>
                    <a:pt x="34" y="41"/>
                    <a:pt x="29" y="43"/>
                    <a:pt x="23" y="43"/>
                  </a:cubicBezTo>
                  <a:cubicBezTo>
                    <a:pt x="16" y="43"/>
                    <a:pt x="10" y="41"/>
                    <a:pt x="6" y="37"/>
                  </a:cubicBezTo>
                  <a:cubicBezTo>
                    <a:pt x="2" y="33"/>
                    <a:pt x="0" y="28"/>
                    <a:pt x="0" y="22"/>
                  </a:cubicBezTo>
                  <a:cubicBezTo>
                    <a:pt x="0" y="8"/>
                    <a:pt x="10" y="0"/>
                    <a:pt x="24" y="0"/>
                  </a:cubicBezTo>
                  <a:cubicBezTo>
                    <a:pt x="30" y="0"/>
                    <a:pt x="34" y="1"/>
                    <a:pt x="36" y="2"/>
                  </a:cubicBezTo>
                  <a:cubicBezTo>
                    <a:pt x="34" y="9"/>
                    <a:pt x="34" y="9"/>
                    <a:pt x="34" y="9"/>
                  </a:cubicBezTo>
                  <a:cubicBezTo>
                    <a:pt x="32" y="8"/>
                    <a:pt x="29" y="8"/>
                    <a:pt x="24" y="8"/>
                  </a:cubicBezTo>
                  <a:cubicBezTo>
                    <a:pt x="16" y="8"/>
                    <a:pt x="10" y="12"/>
                    <a:pt x="10" y="21"/>
                  </a:cubicBezTo>
                  <a:cubicBezTo>
                    <a:pt x="10" y="30"/>
                    <a:pt x="16" y="35"/>
                    <a:pt x="24" y="35"/>
                  </a:cubicBezTo>
                  <a:cubicBezTo>
                    <a:pt x="26" y="35"/>
                    <a:pt x="27" y="35"/>
                    <a:pt x="28" y="35"/>
                  </a:cubicBezTo>
                  <a:cubicBezTo>
                    <a:pt x="28" y="26"/>
                    <a:pt x="28" y="26"/>
                    <a:pt x="28" y="26"/>
                  </a:cubicBezTo>
                  <a:cubicBezTo>
                    <a:pt x="22" y="26"/>
                    <a:pt x="22" y="26"/>
                    <a:pt x="22" y="26"/>
                  </a:cubicBezTo>
                  <a:cubicBezTo>
                    <a:pt x="22" y="18"/>
                    <a:pt x="22" y="18"/>
                    <a:pt x="22" y="18"/>
                  </a:cubicBezTo>
                  <a:cubicBezTo>
                    <a:pt x="37" y="18"/>
                    <a:pt x="37" y="18"/>
                    <a:pt x="37" y="18"/>
                  </a:cubicBezTo>
                  <a:lnTo>
                    <a:pt x="37"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2" name="Rectangle 34"/>
            <p:cNvSpPr>
              <a:spLocks noChangeArrowheads="1"/>
            </p:cNvSpPr>
            <p:nvPr/>
          </p:nvSpPr>
          <p:spPr bwMode="auto">
            <a:xfrm>
              <a:off x="6261101" y="5380038"/>
              <a:ext cx="112713" cy="4730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3" name="Freeform 35"/>
            <p:cNvSpPr>
              <a:spLocks noEditPoints="1"/>
            </p:cNvSpPr>
            <p:nvPr/>
          </p:nvSpPr>
          <p:spPr bwMode="auto">
            <a:xfrm>
              <a:off x="6442076" y="5380038"/>
              <a:ext cx="439738" cy="473075"/>
            </a:xfrm>
            <a:custGeom>
              <a:avLst/>
              <a:gdLst>
                <a:gd name="T0" fmla="*/ 13 w 39"/>
                <a:gd name="T1" fmla="*/ 32 h 42"/>
                <a:gd name="T2" fmla="*/ 10 w 39"/>
                <a:gd name="T3" fmla="*/ 42 h 42"/>
                <a:gd name="T4" fmla="*/ 0 w 39"/>
                <a:gd name="T5" fmla="*/ 42 h 42"/>
                <a:gd name="T6" fmla="*/ 13 w 39"/>
                <a:gd name="T7" fmla="*/ 0 h 42"/>
                <a:gd name="T8" fmla="*/ 26 w 39"/>
                <a:gd name="T9" fmla="*/ 0 h 42"/>
                <a:gd name="T10" fmla="*/ 39 w 39"/>
                <a:gd name="T11" fmla="*/ 42 h 42"/>
                <a:gd name="T12" fmla="*/ 29 w 39"/>
                <a:gd name="T13" fmla="*/ 42 h 42"/>
                <a:gd name="T14" fmla="*/ 25 w 39"/>
                <a:gd name="T15" fmla="*/ 32 h 42"/>
                <a:gd name="T16" fmla="*/ 13 w 39"/>
                <a:gd name="T17" fmla="*/ 32 h 42"/>
                <a:gd name="T18" fmla="*/ 24 w 39"/>
                <a:gd name="T19" fmla="*/ 24 h 42"/>
                <a:gd name="T20" fmla="*/ 21 w 39"/>
                <a:gd name="T21" fmla="*/ 15 h 42"/>
                <a:gd name="T22" fmla="*/ 19 w 39"/>
                <a:gd name="T23" fmla="*/ 7 h 42"/>
                <a:gd name="T24" fmla="*/ 19 w 39"/>
                <a:gd name="T25" fmla="*/ 7 h 42"/>
                <a:gd name="T26" fmla="*/ 17 w 39"/>
                <a:gd name="T27" fmla="*/ 15 h 42"/>
                <a:gd name="T28" fmla="*/ 14 w 39"/>
                <a:gd name="T29" fmla="*/ 24 h 42"/>
                <a:gd name="T30" fmla="*/ 24 w 39"/>
                <a:gd name="T3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2">
                  <a:moveTo>
                    <a:pt x="13" y="32"/>
                  </a:moveTo>
                  <a:cubicBezTo>
                    <a:pt x="10" y="42"/>
                    <a:pt x="10" y="42"/>
                    <a:pt x="10" y="42"/>
                  </a:cubicBezTo>
                  <a:cubicBezTo>
                    <a:pt x="0" y="42"/>
                    <a:pt x="0" y="42"/>
                    <a:pt x="0" y="42"/>
                  </a:cubicBezTo>
                  <a:cubicBezTo>
                    <a:pt x="13" y="0"/>
                    <a:pt x="13" y="0"/>
                    <a:pt x="13" y="0"/>
                  </a:cubicBezTo>
                  <a:cubicBezTo>
                    <a:pt x="26" y="0"/>
                    <a:pt x="26" y="0"/>
                    <a:pt x="26" y="0"/>
                  </a:cubicBezTo>
                  <a:cubicBezTo>
                    <a:pt x="39" y="42"/>
                    <a:pt x="39" y="42"/>
                    <a:pt x="39" y="42"/>
                  </a:cubicBezTo>
                  <a:cubicBezTo>
                    <a:pt x="29" y="42"/>
                    <a:pt x="29" y="42"/>
                    <a:pt x="29" y="42"/>
                  </a:cubicBezTo>
                  <a:cubicBezTo>
                    <a:pt x="25" y="32"/>
                    <a:pt x="25" y="32"/>
                    <a:pt x="25" y="32"/>
                  </a:cubicBezTo>
                  <a:lnTo>
                    <a:pt x="13" y="32"/>
                  </a:lnTo>
                  <a:close/>
                  <a:moveTo>
                    <a:pt x="24" y="24"/>
                  </a:moveTo>
                  <a:cubicBezTo>
                    <a:pt x="21" y="15"/>
                    <a:pt x="21" y="15"/>
                    <a:pt x="21" y="15"/>
                  </a:cubicBezTo>
                  <a:cubicBezTo>
                    <a:pt x="21" y="13"/>
                    <a:pt x="20" y="10"/>
                    <a:pt x="19" y="7"/>
                  </a:cubicBezTo>
                  <a:cubicBezTo>
                    <a:pt x="19" y="7"/>
                    <a:pt x="19" y="7"/>
                    <a:pt x="19" y="7"/>
                  </a:cubicBezTo>
                  <a:cubicBezTo>
                    <a:pt x="18" y="10"/>
                    <a:pt x="18" y="13"/>
                    <a:pt x="17" y="15"/>
                  </a:cubicBezTo>
                  <a:cubicBezTo>
                    <a:pt x="14" y="24"/>
                    <a:pt x="14" y="24"/>
                    <a:pt x="14" y="24"/>
                  </a:cubicBezTo>
                  <a:lnTo>
                    <a:pt x="24"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 name="Freeform 36"/>
            <p:cNvSpPr>
              <a:spLocks/>
            </p:cNvSpPr>
            <p:nvPr/>
          </p:nvSpPr>
          <p:spPr bwMode="auto">
            <a:xfrm>
              <a:off x="6273801" y="5243513"/>
              <a:ext cx="168275" cy="90488"/>
            </a:xfrm>
            <a:custGeom>
              <a:avLst/>
              <a:gdLst>
                <a:gd name="T0" fmla="*/ 0 w 106"/>
                <a:gd name="T1" fmla="*/ 57 h 57"/>
                <a:gd name="T2" fmla="*/ 35 w 106"/>
                <a:gd name="T3" fmla="*/ 0 h 57"/>
                <a:gd name="T4" fmla="*/ 106 w 106"/>
                <a:gd name="T5" fmla="*/ 0 h 57"/>
                <a:gd name="T6" fmla="*/ 42 w 106"/>
                <a:gd name="T7" fmla="*/ 57 h 57"/>
                <a:gd name="T8" fmla="*/ 0 w 106"/>
                <a:gd name="T9" fmla="*/ 57 h 57"/>
              </a:gdLst>
              <a:ahLst/>
              <a:cxnLst>
                <a:cxn ang="0">
                  <a:pos x="T0" y="T1"/>
                </a:cxn>
                <a:cxn ang="0">
                  <a:pos x="T2" y="T3"/>
                </a:cxn>
                <a:cxn ang="0">
                  <a:pos x="T4" y="T5"/>
                </a:cxn>
                <a:cxn ang="0">
                  <a:pos x="T6" y="T7"/>
                </a:cxn>
                <a:cxn ang="0">
                  <a:pos x="T8" y="T9"/>
                </a:cxn>
              </a:cxnLst>
              <a:rect l="0" t="0" r="r" b="b"/>
              <a:pathLst>
                <a:path w="106" h="57">
                  <a:moveTo>
                    <a:pt x="0" y="57"/>
                  </a:moveTo>
                  <a:lnTo>
                    <a:pt x="35" y="0"/>
                  </a:lnTo>
                  <a:lnTo>
                    <a:pt x="106" y="0"/>
                  </a:lnTo>
                  <a:lnTo>
                    <a:pt x="42" y="57"/>
                  </a:lnTo>
                  <a:lnTo>
                    <a:pt x="0"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6" name="Freeform 38"/>
            <p:cNvSpPr>
              <a:spLocks/>
            </p:cNvSpPr>
            <p:nvPr/>
          </p:nvSpPr>
          <p:spPr bwMode="auto">
            <a:xfrm>
              <a:off x="5416551" y="1038225"/>
              <a:ext cx="1949450" cy="2278063"/>
            </a:xfrm>
            <a:custGeom>
              <a:avLst/>
              <a:gdLst>
                <a:gd name="T0" fmla="*/ 121 w 173"/>
                <a:gd name="T1" fmla="*/ 202 h 202"/>
                <a:gd name="T2" fmla="*/ 56 w 173"/>
                <a:gd name="T3" fmla="*/ 101 h 202"/>
                <a:gd name="T4" fmla="*/ 68 w 173"/>
                <a:gd name="T5" fmla="*/ 101 h 202"/>
                <a:gd name="T6" fmla="*/ 113 w 173"/>
                <a:gd name="T7" fmla="*/ 60 h 202"/>
                <a:gd name="T8" fmla="*/ 68 w 173"/>
                <a:gd name="T9" fmla="*/ 20 h 202"/>
                <a:gd name="T10" fmla="*/ 45 w 173"/>
                <a:gd name="T11" fmla="*/ 20 h 202"/>
                <a:gd name="T12" fmla="*/ 45 w 173"/>
                <a:gd name="T13" fmla="*/ 202 h 202"/>
                <a:gd name="T14" fmla="*/ 0 w 173"/>
                <a:gd name="T15" fmla="*/ 202 h 202"/>
                <a:gd name="T16" fmla="*/ 0 w 173"/>
                <a:gd name="T17" fmla="*/ 0 h 202"/>
                <a:gd name="T18" fmla="*/ 90 w 173"/>
                <a:gd name="T19" fmla="*/ 0 h 202"/>
                <a:gd name="T20" fmla="*/ 158 w 173"/>
                <a:gd name="T21" fmla="*/ 60 h 202"/>
                <a:gd name="T22" fmla="*/ 118 w 173"/>
                <a:gd name="T23" fmla="*/ 116 h 202"/>
                <a:gd name="T24" fmla="*/ 173 w 173"/>
                <a:gd name="T25" fmla="*/ 202 h 202"/>
                <a:gd name="T26" fmla="*/ 121 w 173"/>
                <a:gd name="T2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2">
                  <a:moveTo>
                    <a:pt x="121" y="202"/>
                  </a:moveTo>
                  <a:cubicBezTo>
                    <a:pt x="56" y="101"/>
                    <a:pt x="56" y="101"/>
                    <a:pt x="56" y="101"/>
                  </a:cubicBezTo>
                  <a:cubicBezTo>
                    <a:pt x="68" y="101"/>
                    <a:pt x="68" y="101"/>
                    <a:pt x="68" y="101"/>
                  </a:cubicBezTo>
                  <a:cubicBezTo>
                    <a:pt x="92" y="101"/>
                    <a:pt x="113" y="83"/>
                    <a:pt x="113" y="60"/>
                  </a:cubicBezTo>
                  <a:cubicBezTo>
                    <a:pt x="113" y="38"/>
                    <a:pt x="92" y="20"/>
                    <a:pt x="68" y="20"/>
                  </a:cubicBezTo>
                  <a:cubicBezTo>
                    <a:pt x="45" y="20"/>
                    <a:pt x="45" y="20"/>
                    <a:pt x="45" y="20"/>
                  </a:cubicBezTo>
                  <a:cubicBezTo>
                    <a:pt x="45" y="202"/>
                    <a:pt x="45" y="202"/>
                    <a:pt x="45" y="202"/>
                  </a:cubicBezTo>
                  <a:cubicBezTo>
                    <a:pt x="0" y="202"/>
                    <a:pt x="0" y="202"/>
                    <a:pt x="0" y="202"/>
                  </a:cubicBezTo>
                  <a:cubicBezTo>
                    <a:pt x="0" y="0"/>
                    <a:pt x="0" y="0"/>
                    <a:pt x="0" y="0"/>
                  </a:cubicBezTo>
                  <a:cubicBezTo>
                    <a:pt x="90" y="0"/>
                    <a:pt x="90" y="0"/>
                    <a:pt x="90" y="0"/>
                  </a:cubicBezTo>
                  <a:cubicBezTo>
                    <a:pt x="128" y="0"/>
                    <a:pt x="158" y="27"/>
                    <a:pt x="158" y="60"/>
                  </a:cubicBezTo>
                  <a:cubicBezTo>
                    <a:pt x="158" y="85"/>
                    <a:pt x="141" y="106"/>
                    <a:pt x="118" y="116"/>
                  </a:cubicBezTo>
                  <a:cubicBezTo>
                    <a:pt x="173" y="202"/>
                    <a:pt x="173" y="202"/>
                    <a:pt x="173" y="202"/>
                  </a:cubicBezTo>
                  <a:lnTo>
                    <a:pt x="121" y="2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Rectangle 40"/>
            <p:cNvSpPr>
              <a:spLocks noChangeArrowheads="1"/>
            </p:cNvSpPr>
            <p:nvPr/>
          </p:nvSpPr>
          <p:spPr bwMode="auto">
            <a:xfrm>
              <a:off x="2589213" y="1038225"/>
              <a:ext cx="134938" cy="4814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 name="Freeform 41"/>
            <p:cNvSpPr>
              <a:spLocks noEditPoints="1"/>
            </p:cNvSpPr>
            <p:nvPr/>
          </p:nvSpPr>
          <p:spPr bwMode="auto">
            <a:xfrm>
              <a:off x="122238" y="1038225"/>
              <a:ext cx="2230438" cy="2222500"/>
            </a:xfrm>
            <a:custGeom>
              <a:avLst/>
              <a:gdLst>
                <a:gd name="T0" fmla="*/ 1405 w 1405"/>
                <a:gd name="T1" fmla="*/ 1151 h 1400"/>
                <a:gd name="T2" fmla="*/ 1405 w 1405"/>
                <a:gd name="T3" fmla="*/ 1400 h 1400"/>
                <a:gd name="T4" fmla="*/ 0 w 1405"/>
                <a:gd name="T5" fmla="*/ 0 h 1400"/>
                <a:gd name="T6" fmla="*/ 248 w 1405"/>
                <a:gd name="T7" fmla="*/ 0 h 1400"/>
                <a:gd name="T8" fmla="*/ 1405 w 1405"/>
                <a:gd name="T9" fmla="*/ 1151 h 1400"/>
                <a:gd name="T10" fmla="*/ 532 w 1405"/>
                <a:gd name="T11" fmla="*/ 0 h 1400"/>
                <a:gd name="T12" fmla="*/ 319 w 1405"/>
                <a:gd name="T13" fmla="*/ 0 h 1400"/>
                <a:gd name="T14" fmla="*/ 1405 w 1405"/>
                <a:gd name="T15" fmla="*/ 1087 h 1400"/>
                <a:gd name="T16" fmla="*/ 1405 w 1405"/>
                <a:gd name="T17" fmla="*/ 874 h 1400"/>
                <a:gd name="T18" fmla="*/ 532 w 1405"/>
                <a:gd name="T19" fmla="*/ 0 h 1400"/>
                <a:gd name="T20" fmla="*/ 809 w 1405"/>
                <a:gd name="T21" fmla="*/ 0 h 1400"/>
                <a:gd name="T22" fmla="*/ 596 w 1405"/>
                <a:gd name="T23" fmla="*/ 0 h 1400"/>
                <a:gd name="T24" fmla="*/ 1405 w 1405"/>
                <a:gd name="T25" fmla="*/ 803 h 1400"/>
                <a:gd name="T26" fmla="*/ 1405 w 1405"/>
                <a:gd name="T27" fmla="*/ 590 h 1400"/>
                <a:gd name="T28" fmla="*/ 809 w 1405"/>
                <a:gd name="T29" fmla="*/ 0 h 1400"/>
                <a:gd name="T30" fmla="*/ 1093 w 1405"/>
                <a:gd name="T31" fmla="*/ 0 h 1400"/>
                <a:gd name="T32" fmla="*/ 880 w 1405"/>
                <a:gd name="T33" fmla="*/ 0 h 1400"/>
                <a:gd name="T34" fmla="*/ 1405 w 1405"/>
                <a:gd name="T35" fmla="*/ 526 h 1400"/>
                <a:gd name="T36" fmla="*/ 1405 w 1405"/>
                <a:gd name="T37" fmla="*/ 313 h 1400"/>
                <a:gd name="T38" fmla="*/ 1093 w 1405"/>
                <a:gd name="T39" fmla="*/ 0 h 1400"/>
                <a:gd name="T40" fmla="*/ 1405 w 1405"/>
                <a:gd name="T41" fmla="*/ 0 h 1400"/>
                <a:gd name="T42" fmla="*/ 1157 w 1405"/>
                <a:gd name="T43" fmla="*/ 0 h 1400"/>
                <a:gd name="T44" fmla="*/ 1405 w 1405"/>
                <a:gd name="T45" fmla="*/ 242 h 1400"/>
                <a:gd name="T46" fmla="*/ 1405 w 1405"/>
                <a:gd name="T47" fmla="*/ 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05" h="1400">
                  <a:moveTo>
                    <a:pt x="1405" y="1151"/>
                  </a:moveTo>
                  <a:lnTo>
                    <a:pt x="1405" y="1400"/>
                  </a:lnTo>
                  <a:lnTo>
                    <a:pt x="0" y="0"/>
                  </a:lnTo>
                  <a:lnTo>
                    <a:pt x="248" y="0"/>
                  </a:lnTo>
                  <a:lnTo>
                    <a:pt x="1405" y="1151"/>
                  </a:lnTo>
                  <a:close/>
                  <a:moveTo>
                    <a:pt x="532" y="0"/>
                  </a:moveTo>
                  <a:lnTo>
                    <a:pt x="319" y="0"/>
                  </a:lnTo>
                  <a:lnTo>
                    <a:pt x="1405" y="1087"/>
                  </a:lnTo>
                  <a:lnTo>
                    <a:pt x="1405" y="874"/>
                  </a:lnTo>
                  <a:lnTo>
                    <a:pt x="532" y="0"/>
                  </a:lnTo>
                  <a:close/>
                  <a:moveTo>
                    <a:pt x="809" y="0"/>
                  </a:moveTo>
                  <a:lnTo>
                    <a:pt x="596" y="0"/>
                  </a:lnTo>
                  <a:lnTo>
                    <a:pt x="1405" y="803"/>
                  </a:lnTo>
                  <a:lnTo>
                    <a:pt x="1405" y="590"/>
                  </a:lnTo>
                  <a:lnTo>
                    <a:pt x="809" y="0"/>
                  </a:lnTo>
                  <a:close/>
                  <a:moveTo>
                    <a:pt x="1093" y="0"/>
                  </a:moveTo>
                  <a:lnTo>
                    <a:pt x="880" y="0"/>
                  </a:lnTo>
                  <a:lnTo>
                    <a:pt x="1405" y="526"/>
                  </a:lnTo>
                  <a:lnTo>
                    <a:pt x="1405" y="313"/>
                  </a:lnTo>
                  <a:lnTo>
                    <a:pt x="1093" y="0"/>
                  </a:lnTo>
                  <a:close/>
                  <a:moveTo>
                    <a:pt x="1405" y="0"/>
                  </a:moveTo>
                  <a:lnTo>
                    <a:pt x="1157" y="0"/>
                  </a:lnTo>
                  <a:lnTo>
                    <a:pt x="1405" y="242"/>
                  </a:lnTo>
                  <a:lnTo>
                    <a:pt x="140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31" name="CuadroTexto 130"/>
          <p:cNvSpPr txBox="1"/>
          <p:nvPr/>
        </p:nvSpPr>
        <p:spPr>
          <a:xfrm>
            <a:off x="1206264" y="4921711"/>
            <a:ext cx="5827059" cy="615551"/>
          </a:xfrm>
          <a:prstGeom prst="rect">
            <a:avLst/>
          </a:prstGeom>
          <a:noFill/>
        </p:spPr>
        <p:txBody>
          <a:bodyPr wrap="square" lIns="91438" tIns="45719" rIns="91438" bIns="45719"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dirty="0" smtClean="0">
                <a:solidFill>
                  <a:prstClr val="black"/>
                </a:solidFill>
                <a:latin typeface="Arial" panose="020B0604020202020204" pitchFamily="34" charset="0"/>
                <a:cs typeface="Arial" panose="020B0604020202020204" pitchFamily="34" charset="0"/>
              </a:rPr>
              <a:t>Jesús Berumen Glinz</a:t>
            </a:r>
            <a:endPar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jberumen@cre.gob.mx</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 name="CuadroTexto 131"/>
          <p:cNvSpPr txBox="1"/>
          <p:nvPr/>
        </p:nvSpPr>
        <p:spPr>
          <a:xfrm>
            <a:off x="272808" y="3869195"/>
            <a:ext cx="7693971" cy="584773"/>
          </a:xfrm>
          <a:prstGeom prst="rect">
            <a:avLst/>
          </a:prstGeom>
          <a:noFill/>
        </p:spPr>
        <p:txBody>
          <a:bodyPr wrap="square" lIns="91438" tIns="45719" rIns="91438" bIns="45719" rtlCol="0">
            <a:spAutoFit/>
          </a:bodyPr>
          <a:lstStyle/>
          <a:p>
            <a:pPr algn="ctr"/>
            <a:r>
              <a:rPr lang="es-MX" sz="3200" b="1" dirty="0">
                <a:latin typeface="Arial Narrow" panose="020B0606020202030204" pitchFamily="34" charset="0"/>
                <a:cs typeface="Arial" panose="020B0604020202020204" pitchFamily="34" charset="0"/>
              </a:rPr>
              <a:t>Tarifas </a:t>
            </a:r>
            <a:r>
              <a:rPr lang="es-MX" sz="3200" b="1" dirty="0" smtClean="0">
                <a:latin typeface="Arial Narrow" panose="020B0606020202030204" pitchFamily="34" charset="0"/>
                <a:cs typeface="Arial" panose="020B0604020202020204" pitchFamily="34" charset="0"/>
              </a:rPr>
              <a:t>Eléctricas</a:t>
            </a:r>
            <a:endParaRPr lang="es-MX" sz="2400" dirty="0">
              <a:latin typeface="Arial Narrow" panose="020B0606020202030204" pitchFamily="34" charset="0"/>
              <a:cs typeface="Arial" panose="020B0604020202020204" pitchFamily="34" charset="0"/>
            </a:endParaRPr>
          </a:p>
        </p:txBody>
      </p:sp>
      <p:grpSp>
        <p:nvGrpSpPr>
          <p:cNvPr id="45" name="Agrupar 85"/>
          <p:cNvGrpSpPr/>
          <p:nvPr/>
        </p:nvGrpSpPr>
        <p:grpSpPr>
          <a:xfrm>
            <a:off x="1098035" y="6311842"/>
            <a:ext cx="6084683" cy="444480"/>
            <a:chOff x="961378" y="6348418"/>
            <a:chExt cx="5918580" cy="444480"/>
          </a:xfrm>
        </p:grpSpPr>
        <p:sp>
          <p:nvSpPr>
            <p:cNvPr id="46" name="Freeform 5"/>
            <p:cNvSpPr>
              <a:spLocks noEditPoints="1"/>
            </p:cNvSpPr>
            <p:nvPr/>
          </p:nvSpPr>
          <p:spPr bwMode="auto">
            <a:xfrm>
              <a:off x="3732836" y="6349197"/>
              <a:ext cx="335623" cy="334065"/>
            </a:xfrm>
            <a:custGeom>
              <a:avLst/>
              <a:gdLst>
                <a:gd name="T0" fmla="*/ 159 w 318"/>
                <a:gd name="T1" fmla="*/ 0 h 317"/>
                <a:gd name="T2" fmla="*/ 0 w 318"/>
                <a:gd name="T3" fmla="*/ 158 h 317"/>
                <a:gd name="T4" fmla="*/ 159 w 318"/>
                <a:gd name="T5" fmla="*/ 317 h 317"/>
                <a:gd name="T6" fmla="*/ 318 w 318"/>
                <a:gd name="T7" fmla="*/ 158 h 317"/>
                <a:gd name="T8" fmla="*/ 159 w 318"/>
                <a:gd name="T9" fmla="*/ 0 h 317"/>
                <a:gd name="T10" fmla="*/ 201 w 318"/>
                <a:gd name="T11" fmla="*/ 158 h 317"/>
                <a:gd name="T12" fmla="*/ 173 w 318"/>
                <a:gd name="T13" fmla="*/ 158 h 317"/>
                <a:gd name="T14" fmla="*/ 173 w 318"/>
                <a:gd name="T15" fmla="*/ 256 h 317"/>
                <a:gd name="T16" fmla="*/ 132 w 318"/>
                <a:gd name="T17" fmla="*/ 256 h 317"/>
                <a:gd name="T18" fmla="*/ 132 w 318"/>
                <a:gd name="T19" fmla="*/ 158 h 317"/>
                <a:gd name="T20" fmla="*/ 113 w 318"/>
                <a:gd name="T21" fmla="*/ 158 h 317"/>
                <a:gd name="T22" fmla="*/ 113 w 318"/>
                <a:gd name="T23" fmla="*/ 123 h 317"/>
                <a:gd name="T24" fmla="*/ 132 w 318"/>
                <a:gd name="T25" fmla="*/ 123 h 317"/>
                <a:gd name="T26" fmla="*/ 132 w 318"/>
                <a:gd name="T27" fmla="*/ 101 h 317"/>
                <a:gd name="T28" fmla="*/ 174 w 318"/>
                <a:gd name="T29" fmla="*/ 60 h 317"/>
                <a:gd name="T30" fmla="*/ 204 w 318"/>
                <a:gd name="T31" fmla="*/ 60 h 317"/>
                <a:gd name="T32" fmla="*/ 204 w 318"/>
                <a:gd name="T33" fmla="*/ 93 h 317"/>
                <a:gd name="T34" fmla="*/ 182 w 318"/>
                <a:gd name="T35" fmla="*/ 93 h 317"/>
                <a:gd name="T36" fmla="*/ 173 w 318"/>
                <a:gd name="T37" fmla="*/ 103 h 317"/>
                <a:gd name="T38" fmla="*/ 173 w 318"/>
                <a:gd name="T39" fmla="*/ 123 h 317"/>
                <a:gd name="T40" fmla="*/ 204 w 318"/>
                <a:gd name="T41" fmla="*/ 123 h 317"/>
                <a:gd name="T42" fmla="*/ 201 w 318"/>
                <a:gd name="T43" fmla="*/ 15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8" h="317">
                  <a:moveTo>
                    <a:pt x="159" y="0"/>
                  </a:moveTo>
                  <a:cubicBezTo>
                    <a:pt x="71" y="0"/>
                    <a:pt x="0" y="71"/>
                    <a:pt x="0" y="158"/>
                  </a:cubicBezTo>
                  <a:cubicBezTo>
                    <a:pt x="0" y="246"/>
                    <a:pt x="71" y="317"/>
                    <a:pt x="159" y="317"/>
                  </a:cubicBezTo>
                  <a:cubicBezTo>
                    <a:pt x="246" y="317"/>
                    <a:pt x="318" y="246"/>
                    <a:pt x="318" y="158"/>
                  </a:cubicBezTo>
                  <a:cubicBezTo>
                    <a:pt x="318" y="71"/>
                    <a:pt x="246" y="0"/>
                    <a:pt x="159" y="0"/>
                  </a:cubicBezTo>
                  <a:close/>
                  <a:moveTo>
                    <a:pt x="201" y="158"/>
                  </a:moveTo>
                  <a:cubicBezTo>
                    <a:pt x="173" y="158"/>
                    <a:pt x="173" y="158"/>
                    <a:pt x="173" y="158"/>
                  </a:cubicBezTo>
                  <a:cubicBezTo>
                    <a:pt x="173" y="202"/>
                    <a:pt x="173" y="256"/>
                    <a:pt x="173" y="256"/>
                  </a:cubicBezTo>
                  <a:cubicBezTo>
                    <a:pt x="132" y="256"/>
                    <a:pt x="132" y="256"/>
                    <a:pt x="132" y="256"/>
                  </a:cubicBezTo>
                  <a:cubicBezTo>
                    <a:pt x="132" y="256"/>
                    <a:pt x="132" y="202"/>
                    <a:pt x="132" y="158"/>
                  </a:cubicBezTo>
                  <a:cubicBezTo>
                    <a:pt x="113" y="158"/>
                    <a:pt x="113" y="158"/>
                    <a:pt x="113" y="158"/>
                  </a:cubicBezTo>
                  <a:cubicBezTo>
                    <a:pt x="113" y="123"/>
                    <a:pt x="113" y="123"/>
                    <a:pt x="113" y="123"/>
                  </a:cubicBezTo>
                  <a:cubicBezTo>
                    <a:pt x="132" y="123"/>
                    <a:pt x="132" y="123"/>
                    <a:pt x="132" y="123"/>
                  </a:cubicBezTo>
                  <a:cubicBezTo>
                    <a:pt x="132" y="101"/>
                    <a:pt x="132" y="101"/>
                    <a:pt x="132" y="101"/>
                  </a:cubicBezTo>
                  <a:cubicBezTo>
                    <a:pt x="132" y="85"/>
                    <a:pt x="140" y="60"/>
                    <a:pt x="174" y="60"/>
                  </a:cubicBezTo>
                  <a:cubicBezTo>
                    <a:pt x="204" y="60"/>
                    <a:pt x="204" y="60"/>
                    <a:pt x="204" y="60"/>
                  </a:cubicBezTo>
                  <a:cubicBezTo>
                    <a:pt x="204" y="93"/>
                    <a:pt x="204" y="93"/>
                    <a:pt x="204" y="93"/>
                  </a:cubicBezTo>
                  <a:cubicBezTo>
                    <a:pt x="204" y="93"/>
                    <a:pt x="185" y="93"/>
                    <a:pt x="182" y="93"/>
                  </a:cubicBezTo>
                  <a:cubicBezTo>
                    <a:pt x="178" y="93"/>
                    <a:pt x="173" y="95"/>
                    <a:pt x="173" y="103"/>
                  </a:cubicBezTo>
                  <a:cubicBezTo>
                    <a:pt x="173" y="123"/>
                    <a:pt x="173" y="123"/>
                    <a:pt x="173" y="123"/>
                  </a:cubicBezTo>
                  <a:cubicBezTo>
                    <a:pt x="204" y="123"/>
                    <a:pt x="204" y="123"/>
                    <a:pt x="204" y="123"/>
                  </a:cubicBezTo>
                  <a:lnTo>
                    <a:pt x="201" y="158"/>
                  </a:ln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7" name="Agrupar 87"/>
            <p:cNvGrpSpPr/>
            <p:nvPr/>
          </p:nvGrpSpPr>
          <p:grpSpPr>
            <a:xfrm>
              <a:off x="5825796" y="6348418"/>
              <a:ext cx="335623" cy="334844"/>
              <a:chOff x="6338888" y="3635375"/>
              <a:chExt cx="2052638" cy="2047875"/>
            </a:xfrm>
            <a:solidFill>
              <a:srgbClr val="AAAAAA"/>
            </a:solidFill>
          </p:grpSpPr>
          <p:sp>
            <p:nvSpPr>
              <p:cNvPr id="76" name="Freeform 6"/>
              <p:cNvSpPr>
                <a:spLocks/>
              </p:cNvSpPr>
              <p:nvPr/>
            </p:nvSpPr>
            <p:spPr bwMode="auto">
              <a:xfrm>
                <a:off x="6926263" y="4684713"/>
                <a:ext cx="219075" cy="425450"/>
              </a:xfrm>
              <a:custGeom>
                <a:avLst/>
                <a:gdLst>
                  <a:gd name="T0" fmla="*/ 0 w 138"/>
                  <a:gd name="T1" fmla="*/ 37 h 268"/>
                  <a:gd name="T2" fmla="*/ 44 w 138"/>
                  <a:gd name="T3" fmla="*/ 37 h 268"/>
                  <a:gd name="T4" fmla="*/ 44 w 138"/>
                  <a:gd name="T5" fmla="*/ 268 h 268"/>
                  <a:gd name="T6" fmla="*/ 89 w 138"/>
                  <a:gd name="T7" fmla="*/ 268 h 268"/>
                  <a:gd name="T8" fmla="*/ 89 w 138"/>
                  <a:gd name="T9" fmla="*/ 37 h 268"/>
                  <a:gd name="T10" fmla="*/ 138 w 138"/>
                  <a:gd name="T11" fmla="*/ 37 h 268"/>
                  <a:gd name="T12" fmla="*/ 138 w 138"/>
                  <a:gd name="T13" fmla="*/ 0 h 268"/>
                  <a:gd name="T14" fmla="*/ 0 w 138"/>
                  <a:gd name="T15" fmla="*/ 0 h 268"/>
                  <a:gd name="T16" fmla="*/ 0 w 138"/>
                  <a:gd name="T17" fmla="*/ 3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68">
                    <a:moveTo>
                      <a:pt x="0" y="37"/>
                    </a:moveTo>
                    <a:lnTo>
                      <a:pt x="44" y="37"/>
                    </a:lnTo>
                    <a:lnTo>
                      <a:pt x="44" y="268"/>
                    </a:lnTo>
                    <a:lnTo>
                      <a:pt x="89" y="268"/>
                    </a:lnTo>
                    <a:lnTo>
                      <a:pt x="89" y="37"/>
                    </a:lnTo>
                    <a:lnTo>
                      <a:pt x="138" y="37"/>
                    </a:lnTo>
                    <a:lnTo>
                      <a:pt x="138" y="0"/>
                    </a:lnTo>
                    <a:lnTo>
                      <a:pt x="0" y="0"/>
                    </a:lnTo>
                    <a:lnTo>
                      <a:pt x="0"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Freeform 7"/>
              <p:cNvSpPr>
                <a:spLocks/>
              </p:cNvSpPr>
              <p:nvPr/>
            </p:nvSpPr>
            <p:spPr bwMode="auto">
              <a:xfrm>
                <a:off x="7339013" y="4195763"/>
                <a:ext cx="58738" cy="244475"/>
              </a:xfrm>
              <a:custGeom>
                <a:avLst/>
                <a:gdLst>
                  <a:gd name="T0" fmla="*/ 4 w 9"/>
                  <a:gd name="T1" fmla="*/ 38 h 38"/>
                  <a:gd name="T2" fmla="*/ 8 w 9"/>
                  <a:gd name="T3" fmla="*/ 37 h 38"/>
                  <a:gd name="T4" fmla="*/ 9 w 9"/>
                  <a:gd name="T5" fmla="*/ 33 h 38"/>
                  <a:gd name="T6" fmla="*/ 9 w 9"/>
                  <a:gd name="T7" fmla="*/ 4 h 38"/>
                  <a:gd name="T8" fmla="*/ 8 w 9"/>
                  <a:gd name="T9" fmla="*/ 1 h 38"/>
                  <a:gd name="T10" fmla="*/ 4 w 9"/>
                  <a:gd name="T11" fmla="*/ 0 h 38"/>
                  <a:gd name="T12" fmla="*/ 1 w 9"/>
                  <a:gd name="T13" fmla="*/ 1 h 38"/>
                  <a:gd name="T14" fmla="*/ 0 w 9"/>
                  <a:gd name="T15" fmla="*/ 4 h 38"/>
                  <a:gd name="T16" fmla="*/ 0 w 9"/>
                  <a:gd name="T17" fmla="*/ 33 h 38"/>
                  <a:gd name="T18" fmla="*/ 1 w 9"/>
                  <a:gd name="T19" fmla="*/ 37 h 38"/>
                  <a:gd name="T20" fmla="*/ 4 w 9"/>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38">
                    <a:moveTo>
                      <a:pt x="4" y="38"/>
                    </a:moveTo>
                    <a:cubicBezTo>
                      <a:pt x="6" y="38"/>
                      <a:pt x="7" y="37"/>
                      <a:pt x="8" y="37"/>
                    </a:cubicBezTo>
                    <a:cubicBezTo>
                      <a:pt x="9" y="36"/>
                      <a:pt x="9" y="35"/>
                      <a:pt x="9" y="33"/>
                    </a:cubicBezTo>
                    <a:cubicBezTo>
                      <a:pt x="9" y="4"/>
                      <a:pt x="9" y="4"/>
                      <a:pt x="9" y="4"/>
                    </a:cubicBezTo>
                    <a:cubicBezTo>
                      <a:pt x="9" y="2"/>
                      <a:pt x="9" y="1"/>
                      <a:pt x="8" y="1"/>
                    </a:cubicBezTo>
                    <a:cubicBezTo>
                      <a:pt x="7" y="0"/>
                      <a:pt x="6" y="0"/>
                      <a:pt x="4" y="0"/>
                    </a:cubicBezTo>
                    <a:cubicBezTo>
                      <a:pt x="3" y="0"/>
                      <a:pt x="2" y="0"/>
                      <a:pt x="1" y="1"/>
                    </a:cubicBezTo>
                    <a:cubicBezTo>
                      <a:pt x="0" y="1"/>
                      <a:pt x="0" y="2"/>
                      <a:pt x="0" y="4"/>
                    </a:cubicBezTo>
                    <a:cubicBezTo>
                      <a:pt x="0" y="33"/>
                      <a:pt x="0" y="33"/>
                      <a:pt x="0" y="33"/>
                    </a:cubicBezTo>
                    <a:cubicBezTo>
                      <a:pt x="0" y="35"/>
                      <a:pt x="0" y="36"/>
                      <a:pt x="1" y="37"/>
                    </a:cubicBezTo>
                    <a:cubicBezTo>
                      <a:pt x="2" y="37"/>
                      <a:pt x="3" y="38"/>
                      <a:pt x="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8" name="Freeform 8"/>
              <p:cNvSpPr>
                <a:spLocks noEditPoints="1"/>
              </p:cNvSpPr>
              <p:nvPr/>
            </p:nvSpPr>
            <p:spPr bwMode="auto">
              <a:xfrm>
                <a:off x="7404100" y="4684713"/>
                <a:ext cx="180975" cy="431800"/>
              </a:xfrm>
              <a:custGeom>
                <a:avLst/>
                <a:gdLst>
                  <a:gd name="T0" fmla="*/ 19 w 28"/>
                  <a:gd name="T1" fmla="*/ 17 h 67"/>
                  <a:gd name="T2" fmla="*/ 14 w 28"/>
                  <a:gd name="T3" fmla="*/ 18 h 67"/>
                  <a:gd name="T4" fmla="*/ 10 w 28"/>
                  <a:gd name="T5" fmla="*/ 21 h 67"/>
                  <a:gd name="T6" fmla="*/ 10 w 28"/>
                  <a:gd name="T7" fmla="*/ 0 h 67"/>
                  <a:gd name="T8" fmla="*/ 0 w 28"/>
                  <a:gd name="T9" fmla="*/ 0 h 67"/>
                  <a:gd name="T10" fmla="*/ 0 w 28"/>
                  <a:gd name="T11" fmla="*/ 66 h 67"/>
                  <a:gd name="T12" fmla="*/ 10 w 28"/>
                  <a:gd name="T13" fmla="*/ 66 h 67"/>
                  <a:gd name="T14" fmla="*/ 10 w 28"/>
                  <a:gd name="T15" fmla="*/ 63 h 67"/>
                  <a:gd name="T16" fmla="*/ 14 w 28"/>
                  <a:gd name="T17" fmla="*/ 66 h 67"/>
                  <a:gd name="T18" fmla="*/ 19 w 28"/>
                  <a:gd name="T19" fmla="*/ 67 h 67"/>
                  <a:gd name="T20" fmla="*/ 26 w 28"/>
                  <a:gd name="T21" fmla="*/ 64 h 67"/>
                  <a:gd name="T22" fmla="*/ 28 w 28"/>
                  <a:gd name="T23" fmla="*/ 56 h 67"/>
                  <a:gd name="T24" fmla="*/ 28 w 28"/>
                  <a:gd name="T25" fmla="*/ 29 h 67"/>
                  <a:gd name="T26" fmla="*/ 26 w 28"/>
                  <a:gd name="T27" fmla="*/ 20 h 67"/>
                  <a:gd name="T28" fmla="*/ 19 w 28"/>
                  <a:gd name="T29" fmla="*/ 17 h 67"/>
                  <a:gd name="T30" fmla="*/ 18 w 28"/>
                  <a:gd name="T31" fmla="*/ 55 h 67"/>
                  <a:gd name="T32" fmla="*/ 17 w 28"/>
                  <a:gd name="T33" fmla="*/ 58 h 67"/>
                  <a:gd name="T34" fmla="*/ 15 w 28"/>
                  <a:gd name="T35" fmla="*/ 59 h 67"/>
                  <a:gd name="T36" fmla="*/ 12 w 28"/>
                  <a:gd name="T37" fmla="*/ 59 h 67"/>
                  <a:gd name="T38" fmla="*/ 10 w 28"/>
                  <a:gd name="T39" fmla="*/ 57 h 67"/>
                  <a:gd name="T40" fmla="*/ 10 w 28"/>
                  <a:gd name="T41" fmla="*/ 26 h 67"/>
                  <a:gd name="T42" fmla="*/ 12 w 28"/>
                  <a:gd name="T43" fmla="*/ 25 h 67"/>
                  <a:gd name="T44" fmla="*/ 14 w 28"/>
                  <a:gd name="T45" fmla="*/ 24 h 67"/>
                  <a:gd name="T46" fmla="*/ 17 w 28"/>
                  <a:gd name="T47" fmla="*/ 26 h 67"/>
                  <a:gd name="T48" fmla="*/ 18 w 28"/>
                  <a:gd name="T49" fmla="*/ 29 h 67"/>
                  <a:gd name="T50" fmla="*/ 18 w 28"/>
                  <a:gd name="T51" fmla="*/ 5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67">
                    <a:moveTo>
                      <a:pt x="19" y="17"/>
                    </a:moveTo>
                    <a:cubicBezTo>
                      <a:pt x="17" y="17"/>
                      <a:pt x="16" y="17"/>
                      <a:pt x="14" y="18"/>
                    </a:cubicBezTo>
                    <a:cubicBezTo>
                      <a:pt x="13" y="18"/>
                      <a:pt x="11" y="20"/>
                      <a:pt x="10" y="21"/>
                    </a:cubicBezTo>
                    <a:cubicBezTo>
                      <a:pt x="10" y="0"/>
                      <a:pt x="10" y="0"/>
                      <a:pt x="10" y="0"/>
                    </a:cubicBezTo>
                    <a:cubicBezTo>
                      <a:pt x="0" y="0"/>
                      <a:pt x="0" y="0"/>
                      <a:pt x="0" y="0"/>
                    </a:cubicBezTo>
                    <a:cubicBezTo>
                      <a:pt x="0" y="66"/>
                      <a:pt x="0" y="66"/>
                      <a:pt x="0" y="66"/>
                    </a:cubicBezTo>
                    <a:cubicBezTo>
                      <a:pt x="10" y="66"/>
                      <a:pt x="10" y="66"/>
                      <a:pt x="10" y="66"/>
                    </a:cubicBezTo>
                    <a:cubicBezTo>
                      <a:pt x="10" y="63"/>
                      <a:pt x="10" y="63"/>
                      <a:pt x="10" y="63"/>
                    </a:cubicBezTo>
                    <a:cubicBezTo>
                      <a:pt x="11" y="64"/>
                      <a:pt x="13" y="65"/>
                      <a:pt x="14" y="66"/>
                    </a:cubicBezTo>
                    <a:cubicBezTo>
                      <a:pt x="16" y="67"/>
                      <a:pt x="17" y="67"/>
                      <a:pt x="19" y="67"/>
                    </a:cubicBezTo>
                    <a:cubicBezTo>
                      <a:pt x="22" y="67"/>
                      <a:pt x="24" y="66"/>
                      <a:pt x="26" y="64"/>
                    </a:cubicBezTo>
                    <a:cubicBezTo>
                      <a:pt x="27" y="62"/>
                      <a:pt x="28" y="60"/>
                      <a:pt x="28" y="56"/>
                    </a:cubicBezTo>
                    <a:cubicBezTo>
                      <a:pt x="28" y="29"/>
                      <a:pt x="28" y="29"/>
                      <a:pt x="28" y="29"/>
                    </a:cubicBezTo>
                    <a:cubicBezTo>
                      <a:pt x="28" y="25"/>
                      <a:pt x="27" y="22"/>
                      <a:pt x="26" y="20"/>
                    </a:cubicBezTo>
                    <a:cubicBezTo>
                      <a:pt x="24" y="18"/>
                      <a:pt x="22" y="17"/>
                      <a:pt x="19" y="17"/>
                    </a:cubicBezTo>
                    <a:close/>
                    <a:moveTo>
                      <a:pt x="18" y="55"/>
                    </a:moveTo>
                    <a:cubicBezTo>
                      <a:pt x="18" y="56"/>
                      <a:pt x="18" y="58"/>
                      <a:pt x="17" y="58"/>
                    </a:cubicBezTo>
                    <a:cubicBezTo>
                      <a:pt x="17" y="59"/>
                      <a:pt x="16" y="59"/>
                      <a:pt x="15" y="59"/>
                    </a:cubicBezTo>
                    <a:cubicBezTo>
                      <a:pt x="14" y="59"/>
                      <a:pt x="13" y="59"/>
                      <a:pt x="12" y="59"/>
                    </a:cubicBezTo>
                    <a:cubicBezTo>
                      <a:pt x="11" y="58"/>
                      <a:pt x="11" y="58"/>
                      <a:pt x="10" y="57"/>
                    </a:cubicBezTo>
                    <a:cubicBezTo>
                      <a:pt x="10" y="26"/>
                      <a:pt x="10" y="26"/>
                      <a:pt x="10" y="26"/>
                    </a:cubicBezTo>
                    <a:cubicBezTo>
                      <a:pt x="11" y="26"/>
                      <a:pt x="11" y="25"/>
                      <a:pt x="12" y="25"/>
                    </a:cubicBezTo>
                    <a:cubicBezTo>
                      <a:pt x="13" y="24"/>
                      <a:pt x="13" y="24"/>
                      <a:pt x="14" y="24"/>
                    </a:cubicBezTo>
                    <a:cubicBezTo>
                      <a:pt x="15" y="24"/>
                      <a:pt x="16" y="25"/>
                      <a:pt x="17" y="26"/>
                    </a:cubicBezTo>
                    <a:cubicBezTo>
                      <a:pt x="18" y="26"/>
                      <a:pt x="18" y="28"/>
                      <a:pt x="18" y="29"/>
                    </a:cubicBezTo>
                    <a:lnTo>
                      <a:pt x="18" y="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9" name="Freeform 9"/>
              <p:cNvSpPr>
                <a:spLocks/>
              </p:cNvSpPr>
              <p:nvPr/>
            </p:nvSpPr>
            <p:spPr bwMode="auto">
              <a:xfrm>
                <a:off x="7170738" y="4794250"/>
                <a:ext cx="180975" cy="322263"/>
              </a:xfrm>
              <a:custGeom>
                <a:avLst/>
                <a:gdLst>
                  <a:gd name="T0" fmla="*/ 19 w 28"/>
                  <a:gd name="T1" fmla="*/ 38 h 50"/>
                  <a:gd name="T2" fmla="*/ 16 w 28"/>
                  <a:gd name="T3" fmla="*/ 40 h 50"/>
                  <a:gd name="T4" fmla="*/ 13 w 28"/>
                  <a:gd name="T5" fmla="*/ 41 h 50"/>
                  <a:gd name="T6" fmla="*/ 11 w 28"/>
                  <a:gd name="T7" fmla="*/ 40 h 50"/>
                  <a:gd name="T8" fmla="*/ 10 w 28"/>
                  <a:gd name="T9" fmla="*/ 38 h 50"/>
                  <a:gd name="T10" fmla="*/ 10 w 28"/>
                  <a:gd name="T11" fmla="*/ 0 h 50"/>
                  <a:gd name="T12" fmla="*/ 0 w 28"/>
                  <a:gd name="T13" fmla="*/ 0 h 50"/>
                  <a:gd name="T14" fmla="*/ 0 w 28"/>
                  <a:gd name="T15" fmla="*/ 41 h 50"/>
                  <a:gd name="T16" fmla="*/ 2 w 28"/>
                  <a:gd name="T17" fmla="*/ 48 h 50"/>
                  <a:gd name="T18" fmla="*/ 7 w 28"/>
                  <a:gd name="T19" fmla="*/ 50 h 50"/>
                  <a:gd name="T20" fmla="*/ 13 w 28"/>
                  <a:gd name="T21" fmla="*/ 49 h 50"/>
                  <a:gd name="T22" fmla="*/ 19 w 28"/>
                  <a:gd name="T23" fmla="*/ 44 h 50"/>
                  <a:gd name="T24" fmla="*/ 19 w 28"/>
                  <a:gd name="T25" fmla="*/ 49 h 50"/>
                  <a:gd name="T26" fmla="*/ 28 w 28"/>
                  <a:gd name="T27" fmla="*/ 49 h 50"/>
                  <a:gd name="T28" fmla="*/ 28 w 28"/>
                  <a:gd name="T29" fmla="*/ 0 h 50"/>
                  <a:gd name="T30" fmla="*/ 19 w 28"/>
                  <a:gd name="T31" fmla="*/ 0 h 50"/>
                  <a:gd name="T32" fmla="*/ 19 w 28"/>
                  <a:gd name="T3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0">
                    <a:moveTo>
                      <a:pt x="19" y="38"/>
                    </a:moveTo>
                    <a:cubicBezTo>
                      <a:pt x="18" y="39"/>
                      <a:pt x="17" y="40"/>
                      <a:pt x="16" y="40"/>
                    </a:cubicBezTo>
                    <a:cubicBezTo>
                      <a:pt x="14" y="41"/>
                      <a:pt x="14" y="41"/>
                      <a:pt x="13" y="41"/>
                    </a:cubicBezTo>
                    <a:cubicBezTo>
                      <a:pt x="12" y="41"/>
                      <a:pt x="11" y="41"/>
                      <a:pt x="11" y="40"/>
                    </a:cubicBezTo>
                    <a:cubicBezTo>
                      <a:pt x="10" y="40"/>
                      <a:pt x="10" y="39"/>
                      <a:pt x="10" y="38"/>
                    </a:cubicBezTo>
                    <a:cubicBezTo>
                      <a:pt x="10" y="0"/>
                      <a:pt x="10" y="0"/>
                      <a:pt x="10" y="0"/>
                    </a:cubicBezTo>
                    <a:cubicBezTo>
                      <a:pt x="0" y="0"/>
                      <a:pt x="0" y="0"/>
                      <a:pt x="0" y="0"/>
                    </a:cubicBezTo>
                    <a:cubicBezTo>
                      <a:pt x="0" y="41"/>
                      <a:pt x="0" y="41"/>
                      <a:pt x="0" y="41"/>
                    </a:cubicBezTo>
                    <a:cubicBezTo>
                      <a:pt x="0" y="44"/>
                      <a:pt x="1" y="46"/>
                      <a:pt x="2" y="48"/>
                    </a:cubicBezTo>
                    <a:cubicBezTo>
                      <a:pt x="3" y="49"/>
                      <a:pt x="5" y="50"/>
                      <a:pt x="7" y="50"/>
                    </a:cubicBezTo>
                    <a:cubicBezTo>
                      <a:pt x="9" y="50"/>
                      <a:pt x="11" y="50"/>
                      <a:pt x="13" y="49"/>
                    </a:cubicBezTo>
                    <a:cubicBezTo>
                      <a:pt x="15" y="48"/>
                      <a:pt x="17" y="46"/>
                      <a:pt x="19" y="44"/>
                    </a:cubicBezTo>
                    <a:cubicBezTo>
                      <a:pt x="19" y="49"/>
                      <a:pt x="19" y="49"/>
                      <a:pt x="19" y="49"/>
                    </a:cubicBezTo>
                    <a:cubicBezTo>
                      <a:pt x="28" y="49"/>
                      <a:pt x="28" y="49"/>
                      <a:pt x="28" y="49"/>
                    </a:cubicBezTo>
                    <a:cubicBezTo>
                      <a:pt x="28" y="0"/>
                      <a:pt x="28" y="0"/>
                      <a:pt x="28" y="0"/>
                    </a:cubicBezTo>
                    <a:cubicBezTo>
                      <a:pt x="19" y="0"/>
                      <a:pt x="19" y="0"/>
                      <a:pt x="19" y="0"/>
                    </a:cubicBezTo>
                    <a:lnTo>
                      <a:pt x="19"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Freeform 10"/>
              <p:cNvSpPr>
                <a:spLocks noEditPoints="1"/>
              </p:cNvSpPr>
              <p:nvPr/>
            </p:nvSpPr>
            <p:spPr bwMode="auto">
              <a:xfrm>
                <a:off x="6338888" y="3635375"/>
                <a:ext cx="2052638" cy="2047875"/>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84 w 318"/>
                  <a:gd name="T11" fmla="*/ 79 h 318"/>
                  <a:gd name="T12" fmla="*/ 195 w 318"/>
                  <a:gd name="T13" fmla="*/ 79 h 318"/>
                  <a:gd name="T14" fmla="*/ 195 w 318"/>
                  <a:gd name="T15" fmla="*/ 120 h 318"/>
                  <a:gd name="T16" fmla="*/ 196 w 318"/>
                  <a:gd name="T17" fmla="*/ 123 h 318"/>
                  <a:gd name="T18" fmla="*/ 198 w 318"/>
                  <a:gd name="T19" fmla="*/ 124 h 318"/>
                  <a:gd name="T20" fmla="*/ 201 w 318"/>
                  <a:gd name="T21" fmla="*/ 123 h 318"/>
                  <a:gd name="T22" fmla="*/ 205 w 318"/>
                  <a:gd name="T23" fmla="*/ 120 h 318"/>
                  <a:gd name="T24" fmla="*/ 205 w 318"/>
                  <a:gd name="T25" fmla="*/ 79 h 318"/>
                  <a:gd name="T26" fmla="*/ 216 w 318"/>
                  <a:gd name="T27" fmla="*/ 79 h 318"/>
                  <a:gd name="T28" fmla="*/ 216 w 318"/>
                  <a:gd name="T29" fmla="*/ 133 h 318"/>
                  <a:gd name="T30" fmla="*/ 205 w 318"/>
                  <a:gd name="T31" fmla="*/ 133 h 318"/>
                  <a:gd name="T32" fmla="*/ 205 w 318"/>
                  <a:gd name="T33" fmla="*/ 127 h 318"/>
                  <a:gd name="T34" fmla="*/ 199 w 318"/>
                  <a:gd name="T35" fmla="*/ 132 h 318"/>
                  <a:gd name="T36" fmla="*/ 192 w 318"/>
                  <a:gd name="T37" fmla="*/ 134 h 318"/>
                  <a:gd name="T38" fmla="*/ 186 w 318"/>
                  <a:gd name="T39" fmla="*/ 131 h 318"/>
                  <a:gd name="T40" fmla="*/ 184 w 318"/>
                  <a:gd name="T41" fmla="*/ 124 h 318"/>
                  <a:gd name="T42" fmla="*/ 184 w 318"/>
                  <a:gd name="T43" fmla="*/ 79 h 318"/>
                  <a:gd name="T44" fmla="*/ 143 w 318"/>
                  <a:gd name="T45" fmla="*/ 91 h 318"/>
                  <a:gd name="T46" fmla="*/ 148 w 318"/>
                  <a:gd name="T47" fmla="*/ 81 h 318"/>
                  <a:gd name="T48" fmla="*/ 160 w 318"/>
                  <a:gd name="T49" fmla="*/ 77 h 318"/>
                  <a:gd name="T50" fmla="*/ 171 w 318"/>
                  <a:gd name="T51" fmla="*/ 81 h 318"/>
                  <a:gd name="T52" fmla="*/ 175 w 318"/>
                  <a:gd name="T53" fmla="*/ 91 h 318"/>
                  <a:gd name="T54" fmla="*/ 175 w 318"/>
                  <a:gd name="T55" fmla="*/ 119 h 318"/>
                  <a:gd name="T56" fmla="*/ 171 w 318"/>
                  <a:gd name="T57" fmla="*/ 130 h 318"/>
                  <a:gd name="T58" fmla="*/ 159 w 318"/>
                  <a:gd name="T59" fmla="*/ 134 h 318"/>
                  <a:gd name="T60" fmla="*/ 147 w 318"/>
                  <a:gd name="T61" fmla="*/ 130 h 318"/>
                  <a:gd name="T62" fmla="*/ 143 w 318"/>
                  <a:gd name="T63" fmla="*/ 119 h 318"/>
                  <a:gd name="T64" fmla="*/ 143 w 318"/>
                  <a:gd name="T65" fmla="*/ 91 h 318"/>
                  <a:gd name="T66" fmla="*/ 113 w 318"/>
                  <a:gd name="T67" fmla="*/ 59 h 318"/>
                  <a:gd name="T68" fmla="*/ 121 w 318"/>
                  <a:gd name="T69" fmla="*/ 89 h 318"/>
                  <a:gd name="T70" fmla="*/ 122 w 318"/>
                  <a:gd name="T71" fmla="*/ 89 h 318"/>
                  <a:gd name="T72" fmla="*/ 130 w 318"/>
                  <a:gd name="T73" fmla="*/ 59 h 318"/>
                  <a:gd name="T74" fmla="*/ 142 w 318"/>
                  <a:gd name="T75" fmla="*/ 59 h 318"/>
                  <a:gd name="T76" fmla="*/ 128 w 318"/>
                  <a:gd name="T77" fmla="*/ 102 h 318"/>
                  <a:gd name="T78" fmla="*/ 128 w 318"/>
                  <a:gd name="T79" fmla="*/ 133 h 318"/>
                  <a:gd name="T80" fmla="*/ 115 w 318"/>
                  <a:gd name="T81" fmla="*/ 133 h 318"/>
                  <a:gd name="T82" fmla="*/ 115 w 318"/>
                  <a:gd name="T83" fmla="*/ 104 h 318"/>
                  <a:gd name="T84" fmla="*/ 100 w 318"/>
                  <a:gd name="T85" fmla="*/ 59 h 318"/>
                  <a:gd name="T86" fmla="*/ 113 w 318"/>
                  <a:gd name="T87" fmla="*/ 59 h 318"/>
                  <a:gd name="T88" fmla="*/ 258 w 318"/>
                  <a:gd name="T89" fmla="*/ 214 h 318"/>
                  <a:gd name="T90" fmla="*/ 223 w 318"/>
                  <a:gd name="T91" fmla="*/ 250 h 318"/>
                  <a:gd name="T92" fmla="*/ 99 w 318"/>
                  <a:gd name="T93" fmla="*/ 250 h 318"/>
                  <a:gd name="T94" fmla="*/ 63 w 318"/>
                  <a:gd name="T95" fmla="*/ 214 h 318"/>
                  <a:gd name="T96" fmla="*/ 63 w 318"/>
                  <a:gd name="T97" fmla="*/ 186 h 318"/>
                  <a:gd name="T98" fmla="*/ 99 w 318"/>
                  <a:gd name="T99" fmla="*/ 150 h 318"/>
                  <a:gd name="T100" fmla="*/ 223 w 318"/>
                  <a:gd name="T101" fmla="*/ 150 h 318"/>
                  <a:gd name="T102" fmla="*/ 258 w 318"/>
                  <a:gd name="T103" fmla="*/ 186 h 318"/>
                  <a:gd name="T104" fmla="*/ 258 w 318"/>
                  <a:gd name="T105" fmla="*/ 2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318">
                    <a:moveTo>
                      <a:pt x="159" y="0"/>
                    </a:moveTo>
                    <a:cubicBezTo>
                      <a:pt x="71" y="0"/>
                      <a:pt x="0" y="71"/>
                      <a:pt x="0" y="159"/>
                    </a:cubicBezTo>
                    <a:cubicBezTo>
                      <a:pt x="0" y="247"/>
                      <a:pt x="71" y="318"/>
                      <a:pt x="159" y="318"/>
                    </a:cubicBezTo>
                    <a:cubicBezTo>
                      <a:pt x="246" y="318"/>
                      <a:pt x="318" y="247"/>
                      <a:pt x="318" y="159"/>
                    </a:cubicBezTo>
                    <a:cubicBezTo>
                      <a:pt x="318" y="71"/>
                      <a:pt x="246" y="0"/>
                      <a:pt x="159" y="0"/>
                    </a:cubicBezTo>
                    <a:close/>
                    <a:moveTo>
                      <a:pt x="184" y="79"/>
                    </a:moveTo>
                    <a:cubicBezTo>
                      <a:pt x="195" y="79"/>
                      <a:pt x="195" y="79"/>
                      <a:pt x="195" y="79"/>
                    </a:cubicBezTo>
                    <a:cubicBezTo>
                      <a:pt x="195" y="120"/>
                      <a:pt x="195" y="120"/>
                      <a:pt x="195" y="120"/>
                    </a:cubicBezTo>
                    <a:cubicBezTo>
                      <a:pt x="195" y="122"/>
                      <a:pt x="196" y="122"/>
                      <a:pt x="196" y="123"/>
                    </a:cubicBezTo>
                    <a:cubicBezTo>
                      <a:pt x="197" y="124"/>
                      <a:pt x="197" y="124"/>
                      <a:pt x="198" y="124"/>
                    </a:cubicBezTo>
                    <a:cubicBezTo>
                      <a:pt x="199" y="124"/>
                      <a:pt x="200" y="123"/>
                      <a:pt x="201" y="123"/>
                    </a:cubicBezTo>
                    <a:cubicBezTo>
                      <a:pt x="203" y="122"/>
                      <a:pt x="204" y="121"/>
                      <a:pt x="205" y="120"/>
                    </a:cubicBezTo>
                    <a:cubicBezTo>
                      <a:pt x="205" y="79"/>
                      <a:pt x="205" y="79"/>
                      <a:pt x="205" y="79"/>
                    </a:cubicBezTo>
                    <a:cubicBezTo>
                      <a:pt x="216" y="79"/>
                      <a:pt x="216" y="79"/>
                      <a:pt x="216" y="79"/>
                    </a:cubicBezTo>
                    <a:cubicBezTo>
                      <a:pt x="216" y="133"/>
                      <a:pt x="216" y="133"/>
                      <a:pt x="216" y="133"/>
                    </a:cubicBezTo>
                    <a:cubicBezTo>
                      <a:pt x="205" y="133"/>
                      <a:pt x="205" y="133"/>
                      <a:pt x="205" y="133"/>
                    </a:cubicBezTo>
                    <a:cubicBezTo>
                      <a:pt x="205" y="127"/>
                      <a:pt x="205" y="127"/>
                      <a:pt x="205" y="127"/>
                    </a:cubicBezTo>
                    <a:cubicBezTo>
                      <a:pt x="203" y="129"/>
                      <a:pt x="201" y="131"/>
                      <a:pt x="199" y="132"/>
                    </a:cubicBezTo>
                    <a:cubicBezTo>
                      <a:pt x="196" y="133"/>
                      <a:pt x="194" y="134"/>
                      <a:pt x="192" y="134"/>
                    </a:cubicBezTo>
                    <a:cubicBezTo>
                      <a:pt x="190" y="134"/>
                      <a:pt x="188" y="133"/>
                      <a:pt x="186" y="131"/>
                    </a:cubicBezTo>
                    <a:cubicBezTo>
                      <a:pt x="185" y="130"/>
                      <a:pt x="184" y="127"/>
                      <a:pt x="184" y="124"/>
                    </a:cubicBezTo>
                    <a:lnTo>
                      <a:pt x="184" y="79"/>
                    </a:lnTo>
                    <a:close/>
                    <a:moveTo>
                      <a:pt x="143" y="91"/>
                    </a:moveTo>
                    <a:cubicBezTo>
                      <a:pt x="143" y="87"/>
                      <a:pt x="145" y="83"/>
                      <a:pt x="148" y="81"/>
                    </a:cubicBezTo>
                    <a:cubicBezTo>
                      <a:pt x="151" y="78"/>
                      <a:pt x="155" y="77"/>
                      <a:pt x="160" y="77"/>
                    </a:cubicBezTo>
                    <a:cubicBezTo>
                      <a:pt x="164" y="77"/>
                      <a:pt x="168" y="78"/>
                      <a:pt x="171" y="81"/>
                    </a:cubicBezTo>
                    <a:cubicBezTo>
                      <a:pt x="174" y="84"/>
                      <a:pt x="175" y="87"/>
                      <a:pt x="175" y="91"/>
                    </a:cubicBezTo>
                    <a:cubicBezTo>
                      <a:pt x="175" y="119"/>
                      <a:pt x="175" y="119"/>
                      <a:pt x="175" y="119"/>
                    </a:cubicBezTo>
                    <a:cubicBezTo>
                      <a:pt x="175" y="124"/>
                      <a:pt x="174" y="128"/>
                      <a:pt x="171" y="130"/>
                    </a:cubicBezTo>
                    <a:cubicBezTo>
                      <a:pt x="168" y="133"/>
                      <a:pt x="164" y="134"/>
                      <a:pt x="159" y="134"/>
                    </a:cubicBezTo>
                    <a:cubicBezTo>
                      <a:pt x="154" y="134"/>
                      <a:pt x="150" y="133"/>
                      <a:pt x="147" y="130"/>
                    </a:cubicBezTo>
                    <a:cubicBezTo>
                      <a:pt x="145" y="127"/>
                      <a:pt x="143" y="124"/>
                      <a:pt x="143" y="119"/>
                    </a:cubicBezTo>
                    <a:lnTo>
                      <a:pt x="143" y="91"/>
                    </a:lnTo>
                    <a:close/>
                    <a:moveTo>
                      <a:pt x="113" y="59"/>
                    </a:moveTo>
                    <a:cubicBezTo>
                      <a:pt x="121" y="89"/>
                      <a:pt x="121" y="89"/>
                      <a:pt x="121" y="89"/>
                    </a:cubicBezTo>
                    <a:cubicBezTo>
                      <a:pt x="122" y="89"/>
                      <a:pt x="122" y="89"/>
                      <a:pt x="122" y="89"/>
                    </a:cubicBezTo>
                    <a:cubicBezTo>
                      <a:pt x="130" y="59"/>
                      <a:pt x="130" y="59"/>
                      <a:pt x="130" y="59"/>
                    </a:cubicBezTo>
                    <a:cubicBezTo>
                      <a:pt x="142" y="59"/>
                      <a:pt x="142" y="59"/>
                      <a:pt x="142" y="59"/>
                    </a:cubicBezTo>
                    <a:cubicBezTo>
                      <a:pt x="128" y="102"/>
                      <a:pt x="128" y="102"/>
                      <a:pt x="128" y="102"/>
                    </a:cubicBezTo>
                    <a:cubicBezTo>
                      <a:pt x="128" y="133"/>
                      <a:pt x="128" y="133"/>
                      <a:pt x="128" y="133"/>
                    </a:cubicBezTo>
                    <a:cubicBezTo>
                      <a:pt x="115" y="133"/>
                      <a:pt x="115" y="133"/>
                      <a:pt x="115" y="133"/>
                    </a:cubicBezTo>
                    <a:cubicBezTo>
                      <a:pt x="115" y="104"/>
                      <a:pt x="115" y="104"/>
                      <a:pt x="115" y="104"/>
                    </a:cubicBezTo>
                    <a:cubicBezTo>
                      <a:pt x="100" y="59"/>
                      <a:pt x="100" y="59"/>
                      <a:pt x="100" y="59"/>
                    </a:cubicBezTo>
                    <a:lnTo>
                      <a:pt x="113" y="59"/>
                    </a:lnTo>
                    <a:close/>
                    <a:moveTo>
                      <a:pt x="258" y="214"/>
                    </a:moveTo>
                    <a:cubicBezTo>
                      <a:pt x="258" y="234"/>
                      <a:pt x="242" y="250"/>
                      <a:pt x="223" y="250"/>
                    </a:cubicBezTo>
                    <a:cubicBezTo>
                      <a:pt x="99" y="250"/>
                      <a:pt x="99" y="250"/>
                      <a:pt x="99" y="250"/>
                    </a:cubicBezTo>
                    <a:cubicBezTo>
                      <a:pt x="79" y="250"/>
                      <a:pt x="63" y="234"/>
                      <a:pt x="63" y="214"/>
                    </a:cubicBezTo>
                    <a:cubicBezTo>
                      <a:pt x="63" y="186"/>
                      <a:pt x="63" y="186"/>
                      <a:pt x="63" y="186"/>
                    </a:cubicBezTo>
                    <a:cubicBezTo>
                      <a:pt x="63" y="166"/>
                      <a:pt x="79" y="150"/>
                      <a:pt x="99" y="150"/>
                    </a:cubicBezTo>
                    <a:cubicBezTo>
                      <a:pt x="223" y="150"/>
                      <a:pt x="223" y="150"/>
                      <a:pt x="223" y="150"/>
                    </a:cubicBezTo>
                    <a:cubicBezTo>
                      <a:pt x="242" y="150"/>
                      <a:pt x="258" y="166"/>
                      <a:pt x="258" y="186"/>
                    </a:cubicBezTo>
                    <a:lnTo>
                      <a:pt x="258" y="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Freeform 11"/>
              <p:cNvSpPr>
                <a:spLocks noEditPoints="1"/>
              </p:cNvSpPr>
              <p:nvPr/>
            </p:nvSpPr>
            <p:spPr bwMode="auto">
              <a:xfrm>
                <a:off x="7616825" y="4787900"/>
                <a:ext cx="187325" cy="334963"/>
              </a:xfrm>
              <a:custGeom>
                <a:avLst/>
                <a:gdLst>
                  <a:gd name="T0" fmla="*/ 15 w 29"/>
                  <a:gd name="T1" fmla="*/ 0 h 52"/>
                  <a:gd name="T2" fmla="*/ 5 w 29"/>
                  <a:gd name="T3" fmla="*/ 4 h 52"/>
                  <a:gd name="T4" fmla="*/ 0 w 29"/>
                  <a:gd name="T5" fmla="*/ 14 h 52"/>
                  <a:gd name="T6" fmla="*/ 0 w 29"/>
                  <a:gd name="T7" fmla="*/ 37 h 52"/>
                  <a:gd name="T8" fmla="*/ 4 w 29"/>
                  <a:gd name="T9" fmla="*/ 48 h 52"/>
                  <a:gd name="T10" fmla="*/ 15 w 29"/>
                  <a:gd name="T11" fmla="*/ 52 h 52"/>
                  <a:gd name="T12" fmla="*/ 26 w 29"/>
                  <a:gd name="T13" fmla="*/ 48 h 52"/>
                  <a:gd name="T14" fmla="*/ 29 w 29"/>
                  <a:gd name="T15" fmla="*/ 37 h 52"/>
                  <a:gd name="T16" fmla="*/ 29 w 29"/>
                  <a:gd name="T17" fmla="*/ 34 h 52"/>
                  <a:gd name="T18" fmla="*/ 19 w 29"/>
                  <a:gd name="T19" fmla="*/ 34 h 52"/>
                  <a:gd name="T20" fmla="*/ 19 w 29"/>
                  <a:gd name="T21" fmla="*/ 36 h 52"/>
                  <a:gd name="T22" fmla="*/ 18 w 29"/>
                  <a:gd name="T23" fmla="*/ 42 h 52"/>
                  <a:gd name="T24" fmla="*/ 15 w 29"/>
                  <a:gd name="T25" fmla="*/ 43 h 52"/>
                  <a:gd name="T26" fmla="*/ 12 w 29"/>
                  <a:gd name="T27" fmla="*/ 42 h 52"/>
                  <a:gd name="T28" fmla="*/ 11 w 29"/>
                  <a:gd name="T29" fmla="*/ 36 h 52"/>
                  <a:gd name="T30" fmla="*/ 11 w 29"/>
                  <a:gd name="T31" fmla="*/ 27 h 52"/>
                  <a:gd name="T32" fmla="*/ 29 w 29"/>
                  <a:gd name="T33" fmla="*/ 27 h 52"/>
                  <a:gd name="T34" fmla="*/ 29 w 29"/>
                  <a:gd name="T35" fmla="*/ 14 h 52"/>
                  <a:gd name="T36" fmla="*/ 26 w 29"/>
                  <a:gd name="T37" fmla="*/ 4 h 52"/>
                  <a:gd name="T38" fmla="*/ 15 w 29"/>
                  <a:gd name="T39" fmla="*/ 0 h 52"/>
                  <a:gd name="T40" fmla="*/ 19 w 29"/>
                  <a:gd name="T41" fmla="*/ 19 h 52"/>
                  <a:gd name="T42" fmla="*/ 11 w 29"/>
                  <a:gd name="T43" fmla="*/ 19 h 52"/>
                  <a:gd name="T44" fmla="*/ 11 w 29"/>
                  <a:gd name="T45" fmla="*/ 14 h 52"/>
                  <a:gd name="T46" fmla="*/ 12 w 29"/>
                  <a:gd name="T47" fmla="*/ 10 h 52"/>
                  <a:gd name="T48" fmla="*/ 15 w 29"/>
                  <a:gd name="T49" fmla="*/ 9 h 52"/>
                  <a:gd name="T50" fmla="*/ 18 w 29"/>
                  <a:gd name="T51" fmla="*/ 10 h 52"/>
                  <a:gd name="T52" fmla="*/ 19 w 29"/>
                  <a:gd name="T53" fmla="*/ 14 h 52"/>
                  <a:gd name="T54" fmla="*/ 19 w 29"/>
                  <a:gd name="T55"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52">
                    <a:moveTo>
                      <a:pt x="15" y="0"/>
                    </a:moveTo>
                    <a:cubicBezTo>
                      <a:pt x="11" y="0"/>
                      <a:pt x="7" y="1"/>
                      <a:pt x="5" y="4"/>
                    </a:cubicBezTo>
                    <a:cubicBezTo>
                      <a:pt x="2" y="7"/>
                      <a:pt x="0" y="10"/>
                      <a:pt x="0" y="14"/>
                    </a:cubicBezTo>
                    <a:cubicBezTo>
                      <a:pt x="0" y="37"/>
                      <a:pt x="0" y="37"/>
                      <a:pt x="0" y="37"/>
                    </a:cubicBezTo>
                    <a:cubicBezTo>
                      <a:pt x="0" y="41"/>
                      <a:pt x="2" y="45"/>
                      <a:pt x="4" y="48"/>
                    </a:cubicBezTo>
                    <a:cubicBezTo>
                      <a:pt x="7" y="50"/>
                      <a:pt x="10" y="52"/>
                      <a:pt x="15" y="52"/>
                    </a:cubicBezTo>
                    <a:cubicBezTo>
                      <a:pt x="20" y="52"/>
                      <a:pt x="23" y="51"/>
                      <a:pt x="26" y="48"/>
                    </a:cubicBezTo>
                    <a:cubicBezTo>
                      <a:pt x="28" y="45"/>
                      <a:pt x="29" y="42"/>
                      <a:pt x="29" y="37"/>
                    </a:cubicBezTo>
                    <a:cubicBezTo>
                      <a:pt x="29" y="34"/>
                      <a:pt x="29" y="34"/>
                      <a:pt x="29" y="34"/>
                    </a:cubicBezTo>
                    <a:cubicBezTo>
                      <a:pt x="19" y="34"/>
                      <a:pt x="19" y="34"/>
                      <a:pt x="19" y="34"/>
                    </a:cubicBezTo>
                    <a:cubicBezTo>
                      <a:pt x="19" y="36"/>
                      <a:pt x="19" y="36"/>
                      <a:pt x="19" y="36"/>
                    </a:cubicBezTo>
                    <a:cubicBezTo>
                      <a:pt x="19" y="39"/>
                      <a:pt x="19" y="41"/>
                      <a:pt x="18" y="42"/>
                    </a:cubicBezTo>
                    <a:cubicBezTo>
                      <a:pt x="18" y="43"/>
                      <a:pt x="17" y="43"/>
                      <a:pt x="15" y="43"/>
                    </a:cubicBezTo>
                    <a:cubicBezTo>
                      <a:pt x="13" y="43"/>
                      <a:pt x="12" y="43"/>
                      <a:pt x="12" y="42"/>
                    </a:cubicBezTo>
                    <a:cubicBezTo>
                      <a:pt x="11" y="41"/>
                      <a:pt x="11" y="39"/>
                      <a:pt x="11" y="36"/>
                    </a:cubicBezTo>
                    <a:cubicBezTo>
                      <a:pt x="11" y="27"/>
                      <a:pt x="11" y="27"/>
                      <a:pt x="11" y="27"/>
                    </a:cubicBezTo>
                    <a:cubicBezTo>
                      <a:pt x="29" y="27"/>
                      <a:pt x="29" y="27"/>
                      <a:pt x="29" y="27"/>
                    </a:cubicBezTo>
                    <a:cubicBezTo>
                      <a:pt x="29" y="14"/>
                      <a:pt x="29" y="14"/>
                      <a:pt x="29" y="14"/>
                    </a:cubicBezTo>
                    <a:cubicBezTo>
                      <a:pt x="29" y="10"/>
                      <a:pt x="28" y="6"/>
                      <a:pt x="26" y="4"/>
                    </a:cubicBezTo>
                    <a:cubicBezTo>
                      <a:pt x="23" y="1"/>
                      <a:pt x="20" y="0"/>
                      <a:pt x="15" y="0"/>
                    </a:cubicBezTo>
                    <a:close/>
                    <a:moveTo>
                      <a:pt x="19" y="19"/>
                    </a:moveTo>
                    <a:cubicBezTo>
                      <a:pt x="11" y="19"/>
                      <a:pt x="11" y="19"/>
                      <a:pt x="11" y="19"/>
                    </a:cubicBezTo>
                    <a:cubicBezTo>
                      <a:pt x="11" y="14"/>
                      <a:pt x="11" y="14"/>
                      <a:pt x="11" y="14"/>
                    </a:cubicBezTo>
                    <a:cubicBezTo>
                      <a:pt x="11" y="12"/>
                      <a:pt x="11" y="11"/>
                      <a:pt x="12" y="10"/>
                    </a:cubicBezTo>
                    <a:cubicBezTo>
                      <a:pt x="12" y="9"/>
                      <a:pt x="13" y="9"/>
                      <a:pt x="15" y="9"/>
                    </a:cubicBezTo>
                    <a:cubicBezTo>
                      <a:pt x="16" y="9"/>
                      <a:pt x="18" y="9"/>
                      <a:pt x="18" y="10"/>
                    </a:cubicBezTo>
                    <a:cubicBezTo>
                      <a:pt x="19" y="11"/>
                      <a:pt x="19" y="12"/>
                      <a:pt x="19" y="14"/>
                    </a:cubicBezTo>
                    <a:lnTo>
                      <a:pt x="19"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8" name="Freeform 12"/>
            <p:cNvSpPr>
              <a:spLocks noEditPoints="1"/>
            </p:cNvSpPr>
            <p:nvPr/>
          </p:nvSpPr>
          <p:spPr bwMode="auto">
            <a:xfrm>
              <a:off x="2360167" y="6349457"/>
              <a:ext cx="334585" cy="333805"/>
            </a:xfrm>
            <a:custGeom>
              <a:avLst/>
              <a:gdLst>
                <a:gd name="T0" fmla="*/ 158 w 317"/>
                <a:gd name="T1" fmla="*/ 0 h 317"/>
                <a:gd name="T2" fmla="*/ 0 w 317"/>
                <a:gd name="T3" fmla="*/ 159 h 317"/>
                <a:gd name="T4" fmla="*/ 158 w 317"/>
                <a:gd name="T5" fmla="*/ 317 h 317"/>
                <a:gd name="T6" fmla="*/ 317 w 317"/>
                <a:gd name="T7" fmla="*/ 159 h 317"/>
                <a:gd name="T8" fmla="*/ 158 w 317"/>
                <a:gd name="T9" fmla="*/ 0 h 317"/>
                <a:gd name="T10" fmla="*/ 238 w 317"/>
                <a:gd name="T11" fmla="*/ 127 h 317"/>
                <a:gd name="T12" fmla="*/ 239 w 317"/>
                <a:gd name="T13" fmla="*/ 132 h 317"/>
                <a:gd name="T14" fmla="*/ 125 w 317"/>
                <a:gd name="T15" fmla="*/ 246 h 317"/>
                <a:gd name="T16" fmla="*/ 63 w 317"/>
                <a:gd name="T17" fmla="*/ 228 h 317"/>
                <a:gd name="T18" fmla="*/ 73 w 317"/>
                <a:gd name="T19" fmla="*/ 228 h 317"/>
                <a:gd name="T20" fmla="*/ 123 w 317"/>
                <a:gd name="T21" fmla="*/ 211 h 317"/>
                <a:gd name="T22" fmla="*/ 85 w 317"/>
                <a:gd name="T23" fmla="*/ 183 h 317"/>
                <a:gd name="T24" fmla="*/ 93 w 317"/>
                <a:gd name="T25" fmla="*/ 184 h 317"/>
                <a:gd name="T26" fmla="*/ 103 w 317"/>
                <a:gd name="T27" fmla="*/ 183 h 317"/>
                <a:gd name="T28" fmla="*/ 71 w 317"/>
                <a:gd name="T29" fmla="*/ 143 h 317"/>
                <a:gd name="T30" fmla="*/ 71 w 317"/>
                <a:gd name="T31" fmla="*/ 143 h 317"/>
                <a:gd name="T32" fmla="*/ 89 w 317"/>
                <a:gd name="T33" fmla="*/ 148 h 317"/>
                <a:gd name="T34" fmla="*/ 71 w 317"/>
                <a:gd name="T35" fmla="*/ 115 h 317"/>
                <a:gd name="T36" fmla="*/ 77 w 317"/>
                <a:gd name="T37" fmla="*/ 94 h 317"/>
                <a:gd name="T38" fmla="*/ 159 w 317"/>
                <a:gd name="T39" fmla="*/ 136 h 317"/>
                <a:gd name="T40" fmla="*/ 158 w 317"/>
                <a:gd name="T41" fmla="*/ 127 h 317"/>
                <a:gd name="T42" fmla="*/ 198 w 317"/>
                <a:gd name="T43" fmla="*/ 87 h 317"/>
                <a:gd name="T44" fmla="*/ 228 w 317"/>
                <a:gd name="T45" fmla="*/ 100 h 317"/>
                <a:gd name="T46" fmla="*/ 253 w 317"/>
                <a:gd name="T47" fmla="*/ 90 h 317"/>
                <a:gd name="T48" fmla="*/ 235 w 317"/>
                <a:gd name="T49" fmla="*/ 112 h 317"/>
                <a:gd name="T50" fmla="*/ 258 w 317"/>
                <a:gd name="T51" fmla="*/ 106 h 317"/>
                <a:gd name="T52" fmla="*/ 238 w 317"/>
                <a:gd name="T53" fmla="*/ 12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7" h="317">
                  <a:moveTo>
                    <a:pt x="158" y="0"/>
                  </a:moveTo>
                  <a:cubicBezTo>
                    <a:pt x="71" y="0"/>
                    <a:pt x="0" y="71"/>
                    <a:pt x="0" y="159"/>
                  </a:cubicBezTo>
                  <a:cubicBezTo>
                    <a:pt x="0" y="246"/>
                    <a:pt x="71" y="317"/>
                    <a:pt x="158" y="317"/>
                  </a:cubicBezTo>
                  <a:cubicBezTo>
                    <a:pt x="246" y="317"/>
                    <a:pt x="317" y="246"/>
                    <a:pt x="317" y="159"/>
                  </a:cubicBezTo>
                  <a:cubicBezTo>
                    <a:pt x="317" y="71"/>
                    <a:pt x="246" y="0"/>
                    <a:pt x="158" y="0"/>
                  </a:cubicBezTo>
                  <a:close/>
                  <a:moveTo>
                    <a:pt x="238" y="127"/>
                  </a:moveTo>
                  <a:cubicBezTo>
                    <a:pt x="239" y="128"/>
                    <a:pt x="239" y="130"/>
                    <a:pt x="239" y="132"/>
                  </a:cubicBezTo>
                  <a:cubicBezTo>
                    <a:pt x="239" y="185"/>
                    <a:pt x="198" y="246"/>
                    <a:pt x="125" y="246"/>
                  </a:cubicBezTo>
                  <a:cubicBezTo>
                    <a:pt x="102" y="246"/>
                    <a:pt x="81" y="239"/>
                    <a:pt x="63" y="228"/>
                  </a:cubicBezTo>
                  <a:cubicBezTo>
                    <a:pt x="66" y="228"/>
                    <a:pt x="70" y="228"/>
                    <a:pt x="73" y="228"/>
                  </a:cubicBezTo>
                  <a:cubicBezTo>
                    <a:pt x="92" y="228"/>
                    <a:pt x="109" y="222"/>
                    <a:pt x="123" y="211"/>
                  </a:cubicBezTo>
                  <a:cubicBezTo>
                    <a:pt x="105" y="211"/>
                    <a:pt x="90" y="199"/>
                    <a:pt x="85" y="183"/>
                  </a:cubicBezTo>
                  <a:cubicBezTo>
                    <a:pt x="88" y="184"/>
                    <a:pt x="90" y="184"/>
                    <a:pt x="93" y="184"/>
                  </a:cubicBezTo>
                  <a:cubicBezTo>
                    <a:pt x="96" y="184"/>
                    <a:pt x="100" y="184"/>
                    <a:pt x="103" y="183"/>
                  </a:cubicBezTo>
                  <a:cubicBezTo>
                    <a:pt x="85" y="179"/>
                    <a:pt x="71" y="163"/>
                    <a:pt x="71" y="143"/>
                  </a:cubicBezTo>
                  <a:cubicBezTo>
                    <a:pt x="71" y="143"/>
                    <a:pt x="71" y="143"/>
                    <a:pt x="71" y="143"/>
                  </a:cubicBezTo>
                  <a:cubicBezTo>
                    <a:pt x="77" y="146"/>
                    <a:pt x="83" y="148"/>
                    <a:pt x="89" y="148"/>
                  </a:cubicBezTo>
                  <a:cubicBezTo>
                    <a:pt x="79" y="141"/>
                    <a:pt x="71" y="128"/>
                    <a:pt x="71" y="115"/>
                  </a:cubicBezTo>
                  <a:cubicBezTo>
                    <a:pt x="71" y="107"/>
                    <a:pt x="73" y="100"/>
                    <a:pt x="77" y="94"/>
                  </a:cubicBezTo>
                  <a:cubicBezTo>
                    <a:pt x="97" y="119"/>
                    <a:pt x="126" y="135"/>
                    <a:pt x="159" y="136"/>
                  </a:cubicBezTo>
                  <a:cubicBezTo>
                    <a:pt x="159" y="133"/>
                    <a:pt x="158" y="130"/>
                    <a:pt x="158" y="127"/>
                  </a:cubicBezTo>
                  <a:cubicBezTo>
                    <a:pt x="158" y="105"/>
                    <a:pt x="176" y="87"/>
                    <a:pt x="198" y="87"/>
                  </a:cubicBezTo>
                  <a:cubicBezTo>
                    <a:pt x="210" y="87"/>
                    <a:pt x="220" y="92"/>
                    <a:pt x="228" y="100"/>
                  </a:cubicBezTo>
                  <a:cubicBezTo>
                    <a:pt x="237" y="98"/>
                    <a:pt x="245" y="95"/>
                    <a:pt x="253" y="90"/>
                  </a:cubicBezTo>
                  <a:cubicBezTo>
                    <a:pt x="250" y="99"/>
                    <a:pt x="244" y="107"/>
                    <a:pt x="235" y="112"/>
                  </a:cubicBezTo>
                  <a:cubicBezTo>
                    <a:pt x="244" y="111"/>
                    <a:pt x="251" y="109"/>
                    <a:pt x="258" y="106"/>
                  </a:cubicBezTo>
                  <a:cubicBezTo>
                    <a:pt x="253" y="114"/>
                    <a:pt x="246" y="121"/>
                    <a:pt x="238" y="127"/>
                  </a:cubicBezTo>
                  <a:close/>
                </a:path>
              </a:pathLst>
            </a:custGeom>
            <a:solidFill>
              <a:srgbClr val="AAAAAA"/>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9" name="Agrupar 89"/>
            <p:cNvGrpSpPr/>
            <p:nvPr/>
          </p:nvGrpSpPr>
          <p:grpSpPr>
            <a:xfrm>
              <a:off x="961378" y="6348418"/>
              <a:ext cx="334585" cy="334844"/>
              <a:chOff x="3800475" y="3635375"/>
              <a:chExt cx="2046288" cy="2047875"/>
            </a:xfrm>
            <a:solidFill>
              <a:srgbClr val="AAAAAA"/>
            </a:solidFill>
          </p:grpSpPr>
          <p:sp>
            <p:nvSpPr>
              <p:cNvPr id="64" name="Freeform 13"/>
              <p:cNvSpPr>
                <a:spLocks/>
              </p:cNvSpPr>
              <p:nvPr/>
            </p:nvSpPr>
            <p:spPr bwMode="auto">
              <a:xfrm>
                <a:off x="5214938" y="4389438"/>
                <a:ext cx="206375" cy="217488"/>
              </a:xfrm>
              <a:custGeom>
                <a:avLst/>
                <a:gdLst>
                  <a:gd name="T0" fmla="*/ 4 w 32"/>
                  <a:gd name="T1" fmla="*/ 34 h 34"/>
                  <a:gd name="T2" fmla="*/ 32 w 32"/>
                  <a:gd name="T3" fmla="*/ 34 h 34"/>
                  <a:gd name="T4" fmla="*/ 26 w 32"/>
                  <a:gd name="T5" fmla="*/ 10 h 34"/>
                  <a:gd name="T6" fmla="*/ 0 w 32"/>
                  <a:gd name="T7" fmla="*/ 0 h 34"/>
                  <a:gd name="T8" fmla="*/ 4 w 32"/>
                  <a:gd name="T9" fmla="*/ 34 h 34"/>
                </a:gdLst>
                <a:ahLst/>
                <a:cxnLst>
                  <a:cxn ang="0">
                    <a:pos x="T0" y="T1"/>
                  </a:cxn>
                  <a:cxn ang="0">
                    <a:pos x="T2" y="T3"/>
                  </a:cxn>
                  <a:cxn ang="0">
                    <a:pos x="T4" y="T5"/>
                  </a:cxn>
                  <a:cxn ang="0">
                    <a:pos x="T6" y="T7"/>
                  </a:cxn>
                  <a:cxn ang="0">
                    <a:pos x="T8" y="T9"/>
                  </a:cxn>
                </a:cxnLst>
                <a:rect l="0" t="0" r="r" b="b"/>
                <a:pathLst>
                  <a:path w="32" h="34">
                    <a:moveTo>
                      <a:pt x="4" y="34"/>
                    </a:moveTo>
                    <a:cubicBezTo>
                      <a:pt x="32" y="34"/>
                      <a:pt x="32" y="34"/>
                      <a:pt x="32" y="34"/>
                    </a:cubicBezTo>
                    <a:cubicBezTo>
                      <a:pt x="32" y="26"/>
                      <a:pt x="29" y="18"/>
                      <a:pt x="26" y="10"/>
                    </a:cubicBezTo>
                    <a:cubicBezTo>
                      <a:pt x="18" y="6"/>
                      <a:pt x="9" y="3"/>
                      <a:pt x="0" y="0"/>
                    </a:cubicBezTo>
                    <a:cubicBezTo>
                      <a:pt x="2" y="12"/>
                      <a:pt x="4" y="23"/>
                      <a:pt x="4"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Freeform 14"/>
              <p:cNvSpPr>
                <a:spLocks/>
              </p:cNvSpPr>
              <p:nvPr/>
            </p:nvSpPr>
            <p:spPr bwMode="auto">
              <a:xfrm>
                <a:off x="4878388" y="4337050"/>
                <a:ext cx="258763" cy="269875"/>
              </a:xfrm>
              <a:custGeom>
                <a:avLst/>
                <a:gdLst>
                  <a:gd name="T0" fmla="*/ 35 w 40"/>
                  <a:gd name="T1" fmla="*/ 4 h 42"/>
                  <a:gd name="T2" fmla="*/ 0 w 40"/>
                  <a:gd name="T3" fmla="*/ 0 h 42"/>
                  <a:gd name="T4" fmla="*/ 0 w 40"/>
                  <a:gd name="T5" fmla="*/ 42 h 42"/>
                  <a:gd name="T6" fmla="*/ 40 w 40"/>
                  <a:gd name="T7" fmla="*/ 42 h 42"/>
                  <a:gd name="T8" fmla="*/ 35 w 40"/>
                  <a:gd name="T9" fmla="*/ 4 h 42"/>
                </a:gdLst>
                <a:ahLst/>
                <a:cxnLst>
                  <a:cxn ang="0">
                    <a:pos x="T0" y="T1"/>
                  </a:cxn>
                  <a:cxn ang="0">
                    <a:pos x="T2" y="T3"/>
                  </a:cxn>
                  <a:cxn ang="0">
                    <a:pos x="T4" y="T5"/>
                  </a:cxn>
                  <a:cxn ang="0">
                    <a:pos x="T6" y="T7"/>
                  </a:cxn>
                  <a:cxn ang="0">
                    <a:pos x="T8" y="T9"/>
                  </a:cxn>
                </a:cxnLst>
                <a:rect l="0" t="0" r="r" b="b"/>
                <a:pathLst>
                  <a:path w="40" h="42">
                    <a:moveTo>
                      <a:pt x="35" y="4"/>
                    </a:moveTo>
                    <a:cubicBezTo>
                      <a:pt x="23" y="2"/>
                      <a:pt x="11" y="1"/>
                      <a:pt x="0" y="0"/>
                    </a:cubicBezTo>
                    <a:cubicBezTo>
                      <a:pt x="0" y="42"/>
                      <a:pt x="0" y="42"/>
                      <a:pt x="0" y="42"/>
                    </a:cubicBezTo>
                    <a:cubicBezTo>
                      <a:pt x="40" y="42"/>
                      <a:pt x="40" y="42"/>
                      <a:pt x="40" y="42"/>
                    </a:cubicBezTo>
                    <a:cubicBezTo>
                      <a:pt x="39" y="30"/>
                      <a:pt x="38" y="17"/>
                      <a:pt x="35"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Freeform 15"/>
              <p:cNvSpPr>
                <a:spLocks/>
              </p:cNvSpPr>
              <p:nvPr/>
            </p:nvSpPr>
            <p:spPr bwMode="auto">
              <a:xfrm>
                <a:off x="4878388" y="5078413"/>
                <a:ext cx="206375" cy="192088"/>
              </a:xfrm>
              <a:custGeom>
                <a:avLst/>
                <a:gdLst>
                  <a:gd name="T0" fmla="*/ 0 w 32"/>
                  <a:gd name="T1" fmla="*/ 30 h 30"/>
                  <a:gd name="T2" fmla="*/ 12 w 32"/>
                  <a:gd name="T3" fmla="*/ 28 h 30"/>
                  <a:gd name="T4" fmla="*/ 13 w 32"/>
                  <a:gd name="T5" fmla="*/ 28 h 30"/>
                  <a:gd name="T6" fmla="*/ 13 w 32"/>
                  <a:gd name="T7" fmla="*/ 28 h 30"/>
                  <a:gd name="T8" fmla="*/ 23 w 32"/>
                  <a:gd name="T9" fmla="*/ 25 h 30"/>
                  <a:gd name="T10" fmla="*/ 32 w 32"/>
                  <a:gd name="T11" fmla="*/ 0 h 30"/>
                  <a:gd name="T12" fmla="*/ 0 w 32"/>
                  <a:gd name="T13" fmla="*/ 3 h 30"/>
                  <a:gd name="T14" fmla="*/ 0 w 3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0">
                    <a:moveTo>
                      <a:pt x="0" y="30"/>
                    </a:moveTo>
                    <a:cubicBezTo>
                      <a:pt x="4" y="29"/>
                      <a:pt x="8" y="29"/>
                      <a:pt x="12" y="28"/>
                    </a:cubicBezTo>
                    <a:cubicBezTo>
                      <a:pt x="13" y="28"/>
                      <a:pt x="13" y="28"/>
                      <a:pt x="13" y="28"/>
                    </a:cubicBezTo>
                    <a:cubicBezTo>
                      <a:pt x="13" y="28"/>
                      <a:pt x="13" y="28"/>
                      <a:pt x="13" y="28"/>
                    </a:cubicBezTo>
                    <a:cubicBezTo>
                      <a:pt x="16" y="27"/>
                      <a:pt x="20" y="26"/>
                      <a:pt x="23" y="25"/>
                    </a:cubicBezTo>
                    <a:cubicBezTo>
                      <a:pt x="27" y="17"/>
                      <a:pt x="30" y="9"/>
                      <a:pt x="32" y="0"/>
                    </a:cubicBezTo>
                    <a:cubicBezTo>
                      <a:pt x="21" y="2"/>
                      <a:pt x="11" y="3"/>
                      <a:pt x="0" y="3"/>
                    </a:cubicBezTo>
                    <a:lnTo>
                      <a:pt x="0"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Freeform 16"/>
              <p:cNvSpPr>
                <a:spLocks/>
              </p:cNvSpPr>
              <p:nvPr/>
            </p:nvSpPr>
            <p:spPr bwMode="auto">
              <a:xfrm>
                <a:off x="4233863" y="4710113"/>
                <a:ext cx="166688" cy="219075"/>
              </a:xfrm>
              <a:custGeom>
                <a:avLst/>
                <a:gdLst>
                  <a:gd name="T0" fmla="*/ 23 w 26"/>
                  <a:gd name="T1" fmla="*/ 0 h 34"/>
                  <a:gd name="T2" fmla="*/ 0 w 26"/>
                  <a:gd name="T3" fmla="*/ 0 h 34"/>
                  <a:gd name="T4" fmla="*/ 2 w 26"/>
                  <a:gd name="T5" fmla="*/ 14 h 34"/>
                  <a:gd name="T6" fmla="*/ 2 w 26"/>
                  <a:gd name="T7" fmla="*/ 15 h 34"/>
                  <a:gd name="T8" fmla="*/ 2 w 26"/>
                  <a:gd name="T9" fmla="*/ 15 h 34"/>
                  <a:gd name="T10" fmla="*/ 6 w 26"/>
                  <a:gd name="T11" fmla="*/ 27 h 34"/>
                  <a:gd name="T12" fmla="*/ 26 w 26"/>
                  <a:gd name="T13" fmla="*/ 34 h 34"/>
                  <a:gd name="T14" fmla="*/ 23 w 2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4">
                    <a:moveTo>
                      <a:pt x="23" y="0"/>
                    </a:moveTo>
                    <a:cubicBezTo>
                      <a:pt x="0" y="0"/>
                      <a:pt x="0" y="0"/>
                      <a:pt x="0" y="0"/>
                    </a:cubicBezTo>
                    <a:cubicBezTo>
                      <a:pt x="0" y="5"/>
                      <a:pt x="1" y="10"/>
                      <a:pt x="2" y="14"/>
                    </a:cubicBezTo>
                    <a:cubicBezTo>
                      <a:pt x="2" y="15"/>
                      <a:pt x="2" y="15"/>
                      <a:pt x="2" y="15"/>
                    </a:cubicBezTo>
                    <a:cubicBezTo>
                      <a:pt x="2" y="15"/>
                      <a:pt x="2" y="15"/>
                      <a:pt x="2" y="15"/>
                    </a:cubicBezTo>
                    <a:cubicBezTo>
                      <a:pt x="3" y="19"/>
                      <a:pt x="4" y="23"/>
                      <a:pt x="6" y="27"/>
                    </a:cubicBezTo>
                    <a:cubicBezTo>
                      <a:pt x="13" y="30"/>
                      <a:pt x="19" y="32"/>
                      <a:pt x="26" y="34"/>
                    </a:cubicBezTo>
                    <a:cubicBezTo>
                      <a:pt x="24" y="23"/>
                      <a:pt x="23" y="12"/>
                      <a:pt x="2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Freeform 17"/>
              <p:cNvSpPr>
                <a:spLocks/>
              </p:cNvSpPr>
              <p:nvPr/>
            </p:nvSpPr>
            <p:spPr bwMode="auto">
              <a:xfrm>
                <a:off x="4343400" y="5019675"/>
                <a:ext cx="103188" cy="115888"/>
              </a:xfrm>
              <a:custGeom>
                <a:avLst/>
                <a:gdLst>
                  <a:gd name="T0" fmla="*/ 0 w 16"/>
                  <a:gd name="T1" fmla="*/ 0 h 18"/>
                  <a:gd name="T2" fmla="*/ 2 w 16"/>
                  <a:gd name="T3" fmla="*/ 3 h 18"/>
                  <a:gd name="T4" fmla="*/ 10 w 16"/>
                  <a:gd name="T5" fmla="*/ 12 h 18"/>
                  <a:gd name="T6" fmla="*/ 16 w 16"/>
                  <a:gd name="T7" fmla="*/ 18 h 18"/>
                  <a:gd name="T8" fmla="*/ 12 w 16"/>
                  <a:gd name="T9" fmla="*/ 3 h 18"/>
                  <a:gd name="T10" fmla="*/ 0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0" y="0"/>
                    </a:moveTo>
                    <a:cubicBezTo>
                      <a:pt x="0" y="1"/>
                      <a:pt x="1" y="2"/>
                      <a:pt x="2" y="3"/>
                    </a:cubicBezTo>
                    <a:cubicBezTo>
                      <a:pt x="5" y="6"/>
                      <a:pt x="7" y="9"/>
                      <a:pt x="10" y="12"/>
                    </a:cubicBezTo>
                    <a:cubicBezTo>
                      <a:pt x="12" y="14"/>
                      <a:pt x="14" y="16"/>
                      <a:pt x="16" y="18"/>
                    </a:cubicBezTo>
                    <a:cubicBezTo>
                      <a:pt x="15" y="13"/>
                      <a:pt x="13" y="8"/>
                      <a:pt x="12" y="3"/>
                    </a:cubicBezTo>
                    <a:cubicBezTo>
                      <a:pt x="8" y="2"/>
                      <a:pt x="4" y="1"/>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Freeform 18"/>
              <p:cNvSpPr>
                <a:spLocks/>
              </p:cNvSpPr>
              <p:nvPr/>
            </p:nvSpPr>
            <p:spPr bwMode="auto">
              <a:xfrm>
                <a:off x="4537075" y="5065713"/>
                <a:ext cx="238125" cy="204788"/>
              </a:xfrm>
              <a:custGeom>
                <a:avLst/>
                <a:gdLst>
                  <a:gd name="T0" fmla="*/ 9 w 37"/>
                  <a:gd name="T1" fmla="*/ 24 h 32"/>
                  <a:gd name="T2" fmla="*/ 21 w 37"/>
                  <a:gd name="T3" fmla="*/ 29 h 32"/>
                  <a:gd name="T4" fmla="*/ 34 w 37"/>
                  <a:gd name="T5" fmla="*/ 31 h 32"/>
                  <a:gd name="T6" fmla="*/ 34 w 37"/>
                  <a:gd name="T7" fmla="*/ 31 h 32"/>
                  <a:gd name="T8" fmla="*/ 37 w 37"/>
                  <a:gd name="T9" fmla="*/ 32 h 32"/>
                  <a:gd name="T10" fmla="*/ 37 w 37"/>
                  <a:gd name="T11" fmla="*/ 5 h 32"/>
                  <a:gd name="T12" fmla="*/ 0 w 37"/>
                  <a:gd name="T13" fmla="*/ 0 h 32"/>
                  <a:gd name="T14" fmla="*/ 9 w 37"/>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2">
                    <a:moveTo>
                      <a:pt x="9" y="24"/>
                    </a:moveTo>
                    <a:cubicBezTo>
                      <a:pt x="13" y="26"/>
                      <a:pt x="17" y="28"/>
                      <a:pt x="21" y="29"/>
                    </a:cubicBezTo>
                    <a:cubicBezTo>
                      <a:pt x="26" y="30"/>
                      <a:pt x="30" y="31"/>
                      <a:pt x="34" y="31"/>
                    </a:cubicBezTo>
                    <a:cubicBezTo>
                      <a:pt x="34" y="31"/>
                      <a:pt x="34" y="31"/>
                      <a:pt x="34" y="31"/>
                    </a:cubicBezTo>
                    <a:cubicBezTo>
                      <a:pt x="35" y="31"/>
                      <a:pt x="36" y="32"/>
                      <a:pt x="37" y="32"/>
                    </a:cubicBezTo>
                    <a:cubicBezTo>
                      <a:pt x="37" y="5"/>
                      <a:pt x="37" y="5"/>
                      <a:pt x="37" y="5"/>
                    </a:cubicBezTo>
                    <a:cubicBezTo>
                      <a:pt x="24" y="4"/>
                      <a:pt x="12" y="3"/>
                      <a:pt x="0" y="0"/>
                    </a:cubicBezTo>
                    <a:cubicBezTo>
                      <a:pt x="2" y="8"/>
                      <a:pt x="5" y="16"/>
                      <a:pt x="9"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Freeform 19"/>
              <p:cNvSpPr>
                <a:spLocks/>
              </p:cNvSpPr>
              <p:nvPr/>
            </p:nvSpPr>
            <p:spPr bwMode="auto">
              <a:xfrm>
                <a:off x="4484688" y="4710113"/>
                <a:ext cx="290513" cy="284163"/>
              </a:xfrm>
              <a:custGeom>
                <a:avLst/>
                <a:gdLst>
                  <a:gd name="T0" fmla="*/ 4 w 45"/>
                  <a:gd name="T1" fmla="*/ 38 h 44"/>
                  <a:gd name="T2" fmla="*/ 45 w 45"/>
                  <a:gd name="T3" fmla="*/ 44 h 44"/>
                  <a:gd name="T4" fmla="*/ 45 w 45"/>
                  <a:gd name="T5" fmla="*/ 0 h 44"/>
                  <a:gd name="T6" fmla="*/ 0 w 45"/>
                  <a:gd name="T7" fmla="*/ 0 h 44"/>
                  <a:gd name="T8" fmla="*/ 4 w 45"/>
                  <a:gd name="T9" fmla="*/ 38 h 44"/>
                </a:gdLst>
                <a:ahLst/>
                <a:cxnLst>
                  <a:cxn ang="0">
                    <a:pos x="T0" y="T1"/>
                  </a:cxn>
                  <a:cxn ang="0">
                    <a:pos x="T2" y="T3"/>
                  </a:cxn>
                  <a:cxn ang="0">
                    <a:pos x="T4" y="T5"/>
                  </a:cxn>
                  <a:cxn ang="0">
                    <a:pos x="T6" y="T7"/>
                  </a:cxn>
                  <a:cxn ang="0">
                    <a:pos x="T8" y="T9"/>
                  </a:cxn>
                </a:cxnLst>
                <a:rect l="0" t="0" r="r" b="b"/>
                <a:pathLst>
                  <a:path w="45" h="44">
                    <a:moveTo>
                      <a:pt x="4" y="38"/>
                    </a:moveTo>
                    <a:cubicBezTo>
                      <a:pt x="17" y="41"/>
                      <a:pt x="31" y="43"/>
                      <a:pt x="45" y="44"/>
                    </a:cubicBezTo>
                    <a:cubicBezTo>
                      <a:pt x="45" y="0"/>
                      <a:pt x="45" y="0"/>
                      <a:pt x="45" y="0"/>
                    </a:cubicBezTo>
                    <a:cubicBezTo>
                      <a:pt x="0" y="0"/>
                      <a:pt x="0" y="0"/>
                      <a:pt x="0" y="0"/>
                    </a:cubicBezTo>
                    <a:cubicBezTo>
                      <a:pt x="0" y="13"/>
                      <a:pt x="1" y="26"/>
                      <a:pt x="4"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Freeform 20"/>
              <p:cNvSpPr>
                <a:spLocks noEditPoints="1"/>
              </p:cNvSpPr>
              <p:nvPr/>
            </p:nvSpPr>
            <p:spPr bwMode="auto">
              <a:xfrm>
                <a:off x="3800475" y="3635375"/>
                <a:ext cx="2046288" cy="2047875"/>
              </a:xfrm>
              <a:custGeom>
                <a:avLst/>
                <a:gdLst>
                  <a:gd name="T0" fmla="*/ 158 w 317"/>
                  <a:gd name="T1" fmla="*/ 0 h 318"/>
                  <a:gd name="T2" fmla="*/ 0 w 317"/>
                  <a:gd name="T3" fmla="*/ 159 h 318"/>
                  <a:gd name="T4" fmla="*/ 158 w 317"/>
                  <a:gd name="T5" fmla="*/ 318 h 318"/>
                  <a:gd name="T6" fmla="*/ 317 w 317"/>
                  <a:gd name="T7" fmla="*/ 159 h 318"/>
                  <a:gd name="T8" fmla="*/ 158 w 317"/>
                  <a:gd name="T9" fmla="*/ 0 h 318"/>
                  <a:gd name="T10" fmla="*/ 116 w 317"/>
                  <a:gd name="T11" fmla="*/ 56 h 318"/>
                  <a:gd name="T12" fmla="*/ 120 w 317"/>
                  <a:gd name="T13" fmla="*/ 41 h 318"/>
                  <a:gd name="T14" fmla="*/ 168 w 317"/>
                  <a:gd name="T15" fmla="*/ 92 h 318"/>
                  <a:gd name="T16" fmla="*/ 102 w 317"/>
                  <a:gd name="T17" fmla="*/ 111 h 318"/>
                  <a:gd name="T18" fmla="*/ 106 w 317"/>
                  <a:gd name="T19" fmla="*/ 94 h 318"/>
                  <a:gd name="T20" fmla="*/ 30 w 317"/>
                  <a:gd name="T21" fmla="*/ 161 h 318"/>
                  <a:gd name="T22" fmla="*/ 116 w 317"/>
                  <a:gd name="T23" fmla="*/ 56 h 318"/>
                  <a:gd name="T24" fmla="*/ 274 w 317"/>
                  <a:gd name="T25" fmla="*/ 177 h 318"/>
                  <a:gd name="T26" fmla="*/ 274 w 317"/>
                  <a:gd name="T27" fmla="*/ 177 h 318"/>
                  <a:gd name="T28" fmla="*/ 263 w 317"/>
                  <a:gd name="T29" fmla="*/ 213 h 318"/>
                  <a:gd name="T30" fmla="*/ 262 w 317"/>
                  <a:gd name="T31" fmla="*/ 214 h 318"/>
                  <a:gd name="T32" fmla="*/ 262 w 317"/>
                  <a:gd name="T33" fmla="*/ 214 h 318"/>
                  <a:gd name="T34" fmla="*/ 230 w 317"/>
                  <a:gd name="T35" fmla="*/ 253 h 318"/>
                  <a:gd name="T36" fmla="*/ 184 w 317"/>
                  <a:gd name="T37" fmla="*/ 274 h 318"/>
                  <a:gd name="T38" fmla="*/ 183 w 317"/>
                  <a:gd name="T39" fmla="*/ 275 h 318"/>
                  <a:gd name="T40" fmla="*/ 183 w 317"/>
                  <a:gd name="T41" fmla="*/ 275 h 318"/>
                  <a:gd name="T42" fmla="*/ 183 w 317"/>
                  <a:gd name="T43" fmla="*/ 275 h 318"/>
                  <a:gd name="T44" fmla="*/ 183 w 317"/>
                  <a:gd name="T45" fmla="*/ 275 h 318"/>
                  <a:gd name="T46" fmla="*/ 145 w 317"/>
                  <a:gd name="T47" fmla="*/ 276 h 318"/>
                  <a:gd name="T48" fmla="*/ 144 w 317"/>
                  <a:gd name="T49" fmla="*/ 276 h 318"/>
                  <a:gd name="T50" fmla="*/ 144 w 317"/>
                  <a:gd name="T51" fmla="*/ 276 h 318"/>
                  <a:gd name="T52" fmla="*/ 108 w 317"/>
                  <a:gd name="T53" fmla="*/ 265 h 318"/>
                  <a:gd name="T54" fmla="*/ 107 w 317"/>
                  <a:gd name="T55" fmla="*/ 265 h 318"/>
                  <a:gd name="T56" fmla="*/ 107 w 317"/>
                  <a:gd name="T57" fmla="*/ 264 h 318"/>
                  <a:gd name="T58" fmla="*/ 68 w 317"/>
                  <a:gd name="T59" fmla="*/ 232 h 318"/>
                  <a:gd name="T60" fmla="*/ 47 w 317"/>
                  <a:gd name="T61" fmla="*/ 186 h 318"/>
                  <a:gd name="T62" fmla="*/ 47 w 317"/>
                  <a:gd name="T63" fmla="*/ 185 h 318"/>
                  <a:gd name="T64" fmla="*/ 46 w 317"/>
                  <a:gd name="T65" fmla="*/ 185 h 318"/>
                  <a:gd name="T66" fmla="*/ 45 w 317"/>
                  <a:gd name="T67" fmla="*/ 173 h 318"/>
                  <a:gd name="T68" fmla="*/ 46 w 317"/>
                  <a:gd name="T69" fmla="*/ 163 h 318"/>
                  <a:gd name="T70" fmla="*/ 53 w 317"/>
                  <a:gd name="T71" fmla="*/ 136 h 318"/>
                  <a:gd name="T72" fmla="*/ 89 w 317"/>
                  <a:gd name="T73" fmla="*/ 110 h 318"/>
                  <a:gd name="T74" fmla="*/ 86 w 317"/>
                  <a:gd name="T75" fmla="*/ 122 h 318"/>
                  <a:gd name="T76" fmla="*/ 74 w 317"/>
                  <a:gd name="T77" fmla="*/ 126 h 318"/>
                  <a:gd name="T78" fmla="*/ 70 w 317"/>
                  <a:gd name="T79" fmla="*/ 138 h 318"/>
                  <a:gd name="T80" fmla="*/ 68 w 317"/>
                  <a:gd name="T81" fmla="*/ 151 h 318"/>
                  <a:gd name="T82" fmla="*/ 68 w 317"/>
                  <a:gd name="T83" fmla="*/ 151 h 318"/>
                  <a:gd name="T84" fmla="*/ 68 w 317"/>
                  <a:gd name="T85" fmla="*/ 151 h 318"/>
                  <a:gd name="T86" fmla="*/ 90 w 317"/>
                  <a:gd name="T87" fmla="*/ 151 h 318"/>
                  <a:gd name="T88" fmla="*/ 93 w 317"/>
                  <a:gd name="T89" fmla="*/ 130 h 318"/>
                  <a:gd name="T90" fmla="*/ 110 w 317"/>
                  <a:gd name="T91" fmla="*/ 125 h 318"/>
                  <a:gd name="T92" fmla="*/ 106 w 317"/>
                  <a:gd name="T93" fmla="*/ 151 h 318"/>
                  <a:gd name="T94" fmla="*/ 151 w 317"/>
                  <a:gd name="T95" fmla="*/ 151 h 318"/>
                  <a:gd name="T96" fmla="*/ 151 w 317"/>
                  <a:gd name="T97" fmla="*/ 113 h 318"/>
                  <a:gd name="T98" fmla="*/ 198 w 317"/>
                  <a:gd name="T99" fmla="*/ 100 h 318"/>
                  <a:gd name="T100" fmla="*/ 194 w 317"/>
                  <a:gd name="T101" fmla="*/ 94 h 318"/>
                  <a:gd name="T102" fmla="*/ 150 w 317"/>
                  <a:gd name="T103" fmla="*/ 47 h 318"/>
                  <a:gd name="T104" fmla="*/ 174 w 317"/>
                  <a:gd name="T105" fmla="*/ 47 h 318"/>
                  <a:gd name="T106" fmla="*/ 175 w 317"/>
                  <a:gd name="T107" fmla="*/ 47 h 318"/>
                  <a:gd name="T108" fmla="*/ 175 w 317"/>
                  <a:gd name="T109" fmla="*/ 47 h 318"/>
                  <a:gd name="T110" fmla="*/ 241 w 317"/>
                  <a:gd name="T111" fmla="*/ 80 h 318"/>
                  <a:gd name="T112" fmla="*/ 272 w 317"/>
                  <a:gd name="T113" fmla="*/ 138 h 318"/>
                  <a:gd name="T114" fmla="*/ 273 w 317"/>
                  <a:gd name="T115" fmla="*/ 140 h 318"/>
                  <a:gd name="T116" fmla="*/ 274 w 317"/>
                  <a:gd name="T117" fmla="*/ 176 h 318"/>
                  <a:gd name="T118" fmla="*/ 274 w 317"/>
                  <a:gd name="T119" fmla="*/ 17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7" h="318">
                    <a:moveTo>
                      <a:pt x="158" y="0"/>
                    </a:moveTo>
                    <a:cubicBezTo>
                      <a:pt x="71" y="0"/>
                      <a:pt x="0" y="71"/>
                      <a:pt x="0" y="159"/>
                    </a:cubicBezTo>
                    <a:cubicBezTo>
                      <a:pt x="0" y="247"/>
                      <a:pt x="71" y="318"/>
                      <a:pt x="158" y="318"/>
                    </a:cubicBezTo>
                    <a:cubicBezTo>
                      <a:pt x="246" y="318"/>
                      <a:pt x="317" y="247"/>
                      <a:pt x="317" y="159"/>
                    </a:cubicBezTo>
                    <a:cubicBezTo>
                      <a:pt x="317" y="71"/>
                      <a:pt x="246" y="0"/>
                      <a:pt x="158" y="0"/>
                    </a:cubicBezTo>
                    <a:close/>
                    <a:moveTo>
                      <a:pt x="116" y="56"/>
                    </a:moveTo>
                    <a:cubicBezTo>
                      <a:pt x="120" y="41"/>
                      <a:pt x="120" y="41"/>
                      <a:pt x="120" y="41"/>
                    </a:cubicBezTo>
                    <a:cubicBezTo>
                      <a:pt x="168" y="92"/>
                      <a:pt x="168" y="92"/>
                      <a:pt x="168" y="92"/>
                    </a:cubicBezTo>
                    <a:cubicBezTo>
                      <a:pt x="102" y="111"/>
                      <a:pt x="102" y="111"/>
                      <a:pt x="102" y="111"/>
                    </a:cubicBezTo>
                    <a:cubicBezTo>
                      <a:pt x="106" y="94"/>
                      <a:pt x="106" y="94"/>
                      <a:pt x="106" y="94"/>
                    </a:cubicBezTo>
                    <a:cubicBezTo>
                      <a:pt x="68" y="93"/>
                      <a:pt x="35" y="114"/>
                      <a:pt x="30" y="161"/>
                    </a:cubicBezTo>
                    <a:cubicBezTo>
                      <a:pt x="32" y="102"/>
                      <a:pt x="62" y="57"/>
                      <a:pt x="116" y="56"/>
                    </a:cubicBezTo>
                    <a:close/>
                    <a:moveTo>
                      <a:pt x="274" y="177"/>
                    </a:moveTo>
                    <a:cubicBezTo>
                      <a:pt x="274" y="177"/>
                      <a:pt x="274" y="177"/>
                      <a:pt x="274" y="177"/>
                    </a:cubicBezTo>
                    <a:cubicBezTo>
                      <a:pt x="272" y="190"/>
                      <a:pt x="268" y="202"/>
                      <a:pt x="263" y="213"/>
                    </a:cubicBezTo>
                    <a:cubicBezTo>
                      <a:pt x="262" y="214"/>
                      <a:pt x="262" y="214"/>
                      <a:pt x="262" y="214"/>
                    </a:cubicBezTo>
                    <a:cubicBezTo>
                      <a:pt x="262" y="214"/>
                      <a:pt x="262" y="214"/>
                      <a:pt x="262" y="214"/>
                    </a:cubicBezTo>
                    <a:cubicBezTo>
                      <a:pt x="254" y="230"/>
                      <a:pt x="243" y="243"/>
                      <a:pt x="230" y="253"/>
                    </a:cubicBezTo>
                    <a:cubicBezTo>
                      <a:pt x="216" y="263"/>
                      <a:pt x="201" y="271"/>
                      <a:pt x="184" y="274"/>
                    </a:cubicBezTo>
                    <a:cubicBezTo>
                      <a:pt x="183" y="275"/>
                      <a:pt x="183" y="275"/>
                      <a:pt x="183" y="275"/>
                    </a:cubicBezTo>
                    <a:cubicBezTo>
                      <a:pt x="183" y="275"/>
                      <a:pt x="183" y="275"/>
                      <a:pt x="183" y="275"/>
                    </a:cubicBezTo>
                    <a:cubicBezTo>
                      <a:pt x="183" y="275"/>
                      <a:pt x="183" y="275"/>
                      <a:pt x="183" y="275"/>
                    </a:cubicBezTo>
                    <a:cubicBezTo>
                      <a:pt x="183" y="275"/>
                      <a:pt x="183" y="275"/>
                      <a:pt x="183" y="275"/>
                    </a:cubicBezTo>
                    <a:cubicBezTo>
                      <a:pt x="171" y="277"/>
                      <a:pt x="158" y="278"/>
                      <a:pt x="145" y="276"/>
                    </a:cubicBezTo>
                    <a:cubicBezTo>
                      <a:pt x="144" y="276"/>
                      <a:pt x="144" y="276"/>
                      <a:pt x="144" y="276"/>
                    </a:cubicBezTo>
                    <a:cubicBezTo>
                      <a:pt x="144" y="276"/>
                      <a:pt x="144" y="276"/>
                      <a:pt x="144" y="276"/>
                    </a:cubicBezTo>
                    <a:cubicBezTo>
                      <a:pt x="131" y="274"/>
                      <a:pt x="119" y="271"/>
                      <a:pt x="108" y="265"/>
                    </a:cubicBezTo>
                    <a:cubicBezTo>
                      <a:pt x="107" y="265"/>
                      <a:pt x="107" y="265"/>
                      <a:pt x="107" y="265"/>
                    </a:cubicBezTo>
                    <a:cubicBezTo>
                      <a:pt x="107" y="264"/>
                      <a:pt x="107" y="264"/>
                      <a:pt x="107" y="264"/>
                    </a:cubicBezTo>
                    <a:cubicBezTo>
                      <a:pt x="91" y="257"/>
                      <a:pt x="78" y="245"/>
                      <a:pt x="68" y="232"/>
                    </a:cubicBezTo>
                    <a:cubicBezTo>
                      <a:pt x="58" y="219"/>
                      <a:pt x="50" y="203"/>
                      <a:pt x="47" y="186"/>
                    </a:cubicBezTo>
                    <a:cubicBezTo>
                      <a:pt x="47" y="185"/>
                      <a:pt x="47" y="185"/>
                      <a:pt x="47" y="185"/>
                    </a:cubicBezTo>
                    <a:cubicBezTo>
                      <a:pt x="46" y="185"/>
                      <a:pt x="46" y="185"/>
                      <a:pt x="46" y="185"/>
                    </a:cubicBezTo>
                    <a:cubicBezTo>
                      <a:pt x="46" y="181"/>
                      <a:pt x="45" y="177"/>
                      <a:pt x="45" y="173"/>
                    </a:cubicBezTo>
                    <a:cubicBezTo>
                      <a:pt x="46" y="163"/>
                      <a:pt x="46" y="163"/>
                      <a:pt x="46" y="163"/>
                    </a:cubicBezTo>
                    <a:cubicBezTo>
                      <a:pt x="46" y="152"/>
                      <a:pt x="49" y="143"/>
                      <a:pt x="53" y="136"/>
                    </a:cubicBezTo>
                    <a:cubicBezTo>
                      <a:pt x="61" y="123"/>
                      <a:pt x="73" y="114"/>
                      <a:pt x="89" y="110"/>
                    </a:cubicBezTo>
                    <a:cubicBezTo>
                      <a:pt x="86" y="122"/>
                      <a:pt x="86" y="122"/>
                      <a:pt x="86" y="122"/>
                    </a:cubicBezTo>
                    <a:cubicBezTo>
                      <a:pt x="82" y="123"/>
                      <a:pt x="78" y="125"/>
                      <a:pt x="74" y="126"/>
                    </a:cubicBezTo>
                    <a:cubicBezTo>
                      <a:pt x="73" y="130"/>
                      <a:pt x="71" y="134"/>
                      <a:pt x="70" y="138"/>
                    </a:cubicBezTo>
                    <a:cubicBezTo>
                      <a:pt x="69" y="142"/>
                      <a:pt x="68" y="146"/>
                      <a:pt x="68" y="151"/>
                    </a:cubicBezTo>
                    <a:cubicBezTo>
                      <a:pt x="68" y="151"/>
                      <a:pt x="68" y="151"/>
                      <a:pt x="68" y="151"/>
                    </a:cubicBezTo>
                    <a:cubicBezTo>
                      <a:pt x="68" y="151"/>
                      <a:pt x="68" y="151"/>
                      <a:pt x="68" y="151"/>
                    </a:cubicBezTo>
                    <a:cubicBezTo>
                      <a:pt x="90" y="151"/>
                      <a:pt x="90" y="151"/>
                      <a:pt x="90" y="151"/>
                    </a:cubicBezTo>
                    <a:cubicBezTo>
                      <a:pt x="91" y="144"/>
                      <a:pt x="92" y="137"/>
                      <a:pt x="93" y="130"/>
                    </a:cubicBezTo>
                    <a:cubicBezTo>
                      <a:pt x="110" y="125"/>
                      <a:pt x="110" y="125"/>
                      <a:pt x="110" y="125"/>
                    </a:cubicBezTo>
                    <a:cubicBezTo>
                      <a:pt x="108" y="134"/>
                      <a:pt x="107" y="143"/>
                      <a:pt x="106" y="151"/>
                    </a:cubicBezTo>
                    <a:cubicBezTo>
                      <a:pt x="151" y="151"/>
                      <a:pt x="151" y="151"/>
                      <a:pt x="151" y="151"/>
                    </a:cubicBezTo>
                    <a:cubicBezTo>
                      <a:pt x="151" y="113"/>
                      <a:pt x="151" y="113"/>
                      <a:pt x="151" y="113"/>
                    </a:cubicBezTo>
                    <a:cubicBezTo>
                      <a:pt x="198" y="100"/>
                      <a:pt x="198" y="100"/>
                      <a:pt x="198" y="100"/>
                    </a:cubicBezTo>
                    <a:cubicBezTo>
                      <a:pt x="194" y="94"/>
                      <a:pt x="194" y="94"/>
                      <a:pt x="194" y="94"/>
                    </a:cubicBezTo>
                    <a:cubicBezTo>
                      <a:pt x="150" y="47"/>
                      <a:pt x="150" y="47"/>
                      <a:pt x="150" y="47"/>
                    </a:cubicBezTo>
                    <a:cubicBezTo>
                      <a:pt x="158" y="46"/>
                      <a:pt x="166" y="46"/>
                      <a:pt x="174" y="47"/>
                    </a:cubicBezTo>
                    <a:cubicBezTo>
                      <a:pt x="175" y="47"/>
                      <a:pt x="175" y="47"/>
                      <a:pt x="175" y="47"/>
                    </a:cubicBezTo>
                    <a:cubicBezTo>
                      <a:pt x="175" y="47"/>
                      <a:pt x="175" y="47"/>
                      <a:pt x="175" y="47"/>
                    </a:cubicBezTo>
                    <a:cubicBezTo>
                      <a:pt x="201" y="51"/>
                      <a:pt x="224" y="63"/>
                      <a:pt x="241" y="80"/>
                    </a:cubicBezTo>
                    <a:cubicBezTo>
                      <a:pt x="257" y="96"/>
                      <a:pt x="268" y="116"/>
                      <a:pt x="272" y="138"/>
                    </a:cubicBezTo>
                    <a:cubicBezTo>
                      <a:pt x="273" y="140"/>
                      <a:pt x="273" y="140"/>
                      <a:pt x="273" y="140"/>
                    </a:cubicBezTo>
                    <a:cubicBezTo>
                      <a:pt x="275" y="151"/>
                      <a:pt x="275" y="164"/>
                      <a:pt x="274" y="176"/>
                    </a:cubicBezTo>
                    <a:lnTo>
                      <a:pt x="274" y="17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2" name="Freeform 21"/>
              <p:cNvSpPr>
                <a:spLocks/>
              </p:cNvSpPr>
              <p:nvPr/>
            </p:nvSpPr>
            <p:spPr bwMode="auto">
              <a:xfrm>
                <a:off x="5227638" y="4710113"/>
                <a:ext cx="200025" cy="231775"/>
              </a:xfrm>
              <a:custGeom>
                <a:avLst/>
                <a:gdLst>
                  <a:gd name="T0" fmla="*/ 0 w 31"/>
                  <a:gd name="T1" fmla="*/ 36 h 36"/>
                  <a:gd name="T2" fmla="*/ 25 w 31"/>
                  <a:gd name="T3" fmla="*/ 26 h 36"/>
                  <a:gd name="T4" fmla="*/ 28 w 31"/>
                  <a:gd name="T5" fmla="*/ 18 h 36"/>
                  <a:gd name="T6" fmla="*/ 30 w 31"/>
                  <a:gd name="T7" fmla="*/ 7 h 36"/>
                  <a:gd name="T8" fmla="*/ 30 w 31"/>
                  <a:gd name="T9" fmla="*/ 6 h 36"/>
                  <a:gd name="T10" fmla="*/ 30 w 31"/>
                  <a:gd name="T11" fmla="*/ 3 h 36"/>
                  <a:gd name="T12" fmla="*/ 31 w 31"/>
                  <a:gd name="T13" fmla="*/ 2 h 36"/>
                  <a:gd name="T14" fmla="*/ 31 w 31"/>
                  <a:gd name="T15" fmla="*/ 0 h 36"/>
                  <a:gd name="T16" fmla="*/ 3 w 31"/>
                  <a:gd name="T17" fmla="*/ 0 h 36"/>
                  <a:gd name="T18" fmla="*/ 0 w 31"/>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6">
                    <a:moveTo>
                      <a:pt x="0" y="36"/>
                    </a:moveTo>
                    <a:cubicBezTo>
                      <a:pt x="8" y="33"/>
                      <a:pt x="17" y="30"/>
                      <a:pt x="25" y="26"/>
                    </a:cubicBezTo>
                    <a:cubicBezTo>
                      <a:pt x="26" y="24"/>
                      <a:pt x="27" y="21"/>
                      <a:pt x="28" y="18"/>
                    </a:cubicBezTo>
                    <a:cubicBezTo>
                      <a:pt x="29" y="15"/>
                      <a:pt x="29" y="11"/>
                      <a:pt x="30" y="7"/>
                    </a:cubicBezTo>
                    <a:cubicBezTo>
                      <a:pt x="30" y="6"/>
                      <a:pt x="30" y="6"/>
                      <a:pt x="30" y="6"/>
                    </a:cubicBezTo>
                    <a:cubicBezTo>
                      <a:pt x="30" y="5"/>
                      <a:pt x="30" y="4"/>
                      <a:pt x="30" y="3"/>
                    </a:cubicBezTo>
                    <a:cubicBezTo>
                      <a:pt x="31" y="2"/>
                      <a:pt x="31" y="2"/>
                      <a:pt x="31" y="2"/>
                    </a:cubicBezTo>
                    <a:cubicBezTo>
                      <a:pt x="31" y="2"/>
                      <a:pt x="31" y="1"/>
                      <a:pt x="31" y="0"/>
                    </a:cubicBezTo>
                    <a:cubicBezTo>
                      <a:pt x="3" y="0"/>
                      <a:pt x="3" y="0"/>
                      <a:pt x="3" y="0"/>
                    </a:cubicBezTo>
                    <a:cubicBezTo>
                      <a:pt x="3" y="12"/>
                      <a:pt x="2" y="24"/>
                      <a:pt x="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Freeform 22"/>
              <p:cNvSpPr>
                <a:spLocks/>
              </p:cNvSpPr>
              <p:nvPr/>
            </p:nvSpPr>
            <p:spPr bwMode="auto">
              <a:xfrm>
                <a:off x="5156200" y="4176713"/>
                <a:ext cx="149225" cy="134938"/>
              </a:xfrm>
              <a:custGeom>
                <a:avLst/>
                <a:gdLst>
                  <a:gd name="T0" fmla="*/ 23 w 23"/>
                  <a:gd name="T1" fmla="*/ 21 h 21"/>
                  <a:gd name="T2" fmla="*/ 15 w 23"/>
                  <a:gd name="T3" fmla="*/ 12 h 21"/>
                  <a:gd name="T4" fmla="*/ 0 w 23"/>
                  <a:gd name="T5" fmla="*/ 0 h 21"/>
                  <a:gd name="T6" fmla="*/ 5 w 23"/>
                  <a:gd name="T7" fmla="*/ 16 h 21"/>
                  <a:gd name="T8" fmla="*/ 23 w 23"/>
                  <a:gd name="T9" fmla="*/ 21 h 21"/>
                </a:gdLst>
                <a:ahLst/>
                <a:cxnLst>
                  <a:cxn ang="0">
                    <a:pos x="T0" y="T1"/>
                  </a:cxn>
                  <a:cxn ang="0">
                    <a:pos x="T2" y="T3"/>
                  </a:cxn>
                  <a:cxn ang="0">
                    <a:pos x="T4" y="T5"/>
                  </a:cxn>
                  <a:cxn ang="0">
                    <a:pos x="T6" y="T7"/>
                  </a:cxn>
                  <a:cxn ang="0">
                    <a:pos x="T8" y="T9"/>
                  </a:cxn>
                </a:cxnLst>
                <a:rect l="0" t="0" r="r" b="b"/>
                <a:pathLst>
                  <a:path w="23" h="21">
                    <a:moveTo>
                      <a:pt x="23" y="21"/>
                    </a:moveTo>
                    <a:cubicBezTo>
                      <a:pt x="20" y="18"/>
                      <a:pt x="18" y="15"/>
                      <a:pt x="15" y="12"/>
                    </a:cubicBezTo>
                    <a:cubicBezTo>
                      <a:pt x="10" y="8"/>
                      <a:pt x="6" y="4"/>
                      <a:pt x="0" y="0"/>
                    </a:cubicBezTo>
                    <a:cubicBezTo>
                      <a:pt x="2" y="5"/>
                      <a:pt x="3" y="11"/>
                      <a:pt x="5" y="16"/>
                    </a:cubicBezTo>
                    <a:cubicBezTo>
                      <a:pt x="11" y="17"/>
                      <a:pt x="17" y="19"/>
                      <a:pt x="23"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Freeform 23"/>
              <p:cNvSpPr>
                <a:spLocks/>
              </p:cNvSpPr>
              <p:nvPr/>
            </p:nvSpPr>
            <p:spPr bwMode="auto">
              <a:xfrm>
                <a:off x="4878388" y="4710113"/>
                <a:ext cx="265113" cy="284163"/>
              </a:xfrm>
              <a:custGeom>
                <a:avLst/>
                <a:gdLst>
                  <a:gd name="T0" fmla="*/ 0 w 41"/>
                  <a:gd name="T1" fmla="*/ 44 h 44"/>
                  <a:gd name="T2" fmla="*/ 37 w 41"/>
                  <a:gd name="T3" fmla="*/ 40 h 44"/>
                  <a:gd name="T4" fmla="*/ 41 w 41"/>
                  <a:gd name="T5" fmla="*/ 0 h 44"/>
                  <a:gd name="T6" fmla="*/ 0 w 41"/>
                  <a:gd name="T7" fmla="*/ 0 h 44"/>
                  <a:gd name="T8" fmla="*/ 0 w 41"/>
                  <a:gd name="T9" fmla="*/ 44 h 44"/>
                </a:gdLst>
                <a:ahLst/>
                <a:cxnLst>
                  <a:cxn ang="0">
                    <a:pos x="T0" y="T1"/>
                  </a:cxn>
                  <a:cxn ang="0">
                    <a:pos x="T2" y="T3"/>
                  </a:cxn>
                  <a:cxn ang="0">
                    <a:pos x="T4" y="T5"/>
                  </a:cxn>
                  <a:cxn ang="0">
                    <a:pos x="T6" y="T7"/>
                  </a:cxn>
                  <a:cxn ang="0">
                    <a:pos x="T8" y="T9"/>
                  </a:cxn>
                </a:cxnLst>
                <a:rect l="0" t="0" r="r" b="b"/>
                <a:pathLst>
                  <a:path w="41" h="44">
                    <a:moveTo>
                      <a:pt x="0" y="44"/>
                    </a:moveTo>
                    <a:cubicBezTo>
                      <a:pt x="12" y="44"/>
                      <a:pt x="24" y="43"/>
                      <a:pt x="37" y="40"/>
                    </a:cubicBezTo>
                    <a:cubicBezTo>
                      <a:pt x="39" y="27"/>
                      <a:pt x="41" y="14"/>
                      <a:pt x="41" y="0"/>
                    </a:cubicBezTo>
                    <a:cubicBezTo>
                      <a:pt x="0" y="0"/>
                      <a:pt x="0" y="0"/>
                      <a:pt x="0" y="0"/>
                    </a:cubicBezTo>
                    <a:lnTo>
                      <a:pt x="0" y="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Freeform 24"/>
              <p:cNvSpPr>
                <a:spLocks/>
              </p:cNvSpPr>
              <p:nvPr/>
            </p:nvSpPr>
            <p:spPr bwMode="auto">
              <a:xfrm>
                <a:off x="5168900" y="5019675"/>
                <a:ext cx="149225" cy="147638"/>
              </a:xfrm>
              <a:custGeom>
                <a:avLst/>
                <a:gdLst>
                  <a:gd name="T0" fmla="*/ 0 w 23"/>
                  <a:gd name="T1" fmla="*/ 23 h 23"/>
                  <a:gd name="T2" fmla="*/ 4 w 23"/>
                  <a:gd name="T3" fmla="*/ 20 h 23"/>
                  <a:gd name="T4" fmla="*/ 13 w 23"/>
                  <a:gd name="T5" fmla="*/ 12 h 23"/>
                  <a:gd name="T6" fmla="*/ 23 w 23"/>
                  <a:gd name="T7" fmla="*/ 0 h 23"/>
                  <a:gd name="T8" fmla="*/ 5 w 23"/>
                  <a:gd name="T9" fmla="*/ 6 h 23"/>
                  <a:gd name="T10" fmla="*/ 0 w 23"/>
                  <a:gd name="T11" fmla="*/ 23 h 23"/>
                </a:gdLst>
                <a:ahLst/>
                <a:cxnLst>
                  <a:cxn ang="0">
                    <a:pos x="T0" y="T1"/>
                  </a:cxn>
                  <a:cxn ang="0">
                    <a:pos x="T2" y="T3"/>
                  </a:cxn>
                  <a:cxn ang="0">
                    <a:pos x="T4" y="T5"/>
                  </a:cxn>
                  <a:cxn ang="0">
                    <a:pos x="T6" y="T7"/>
                  </a:cxn>
                  <a:cxn ang="0">
                    <a:pos x="T8" y="T9"/>
                  </a:cxn>
                  <a:cxn ang="0">
                    <a:pos x="T10" y="T11"/>
                  </a:cxn>
                </a:cxnLst>
                <a:rect l="0" t="0" r="r" b="b"/>
                <a:pathLst>
                  <a:path w="23" h="23">
                    <a:moveTo>
                      <a:pt x="0" y="23"/>
                    </a:moveTo>
                    <a:cubicBezTo>
                      <a:pt x="1" y="22"/>
                      <a:pt x="2" y="21"/>
                      <a:pt x="4" y="20"/>
                    </a:cubicBezTo>
                    <a:cubicBezTo>
                      <a:pt x="7" y="17"/>
                      <a:pt x="10" y="15"/>
                      <a:pt x="13" y="12"/>
                    </a:cubicBezTo>
                    <a:cubicBezTo>
                      <a:pt x="16" y="8"/>
                      <a:pt x="20" y="4"/>
                      <a:pt x="23" y="0"/>
                    </a:cubicBezTo>
                    <a:cubicBezTo>
                      <a:pt x="17" y="2"/>
                      <a:pt x="11" y="4"/>
                      <a:pt x="5" y="6"/>
                    </a:cubicBezTo>
                    <a:cubicBezTo>
                      <a:pt x="3" y="11"/>
                      <a:pt x="2" y="17"/>
                      <a:pt x="0"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0" name="CuadroTexto 59"/>
            <p:cNvSpPr txBox="1"/>
            <p:nvPr/>
          </p:nvSpPr>
          <p:spPr>
            <a:xfrm>
              <a:off x="4053518" y="6402022"/>
              <a:ext cx="185046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smtClean="0">
                  <a:ln>
                    <a:noFill/>
                  </a:ln>
                  <a:solidFill>
                    <a:prstClr val="black"/>
                  </a:solidFill>
                  <a:effectLst/>
                  <a:uLnTx/>
                  <a:uFillTx/>
                  <a:latin typeface="Arial"/>
                  <a:ea typeface="+mn-ea"/>
                  <a:cs typeface="Arial"/>
                </a:rPr>
                <a:t>ComisionReguladoraEnergia</a:t>
              </a:r>
              <a:endParaRPr kumimoji="0" lang="es-ES" sz="970" b="0" i="0" u="none" strike="noStrike" kern="1200" cap="none" spc="0" normalizeH="0" baseline="0" noProof="0" dirty="0">
                <a:ln>
                  <a:noFill/>
                </a:ln>
                <a:solidFill>
                  <a:prstClr val="black"/>
                </a:solidFill>
                <a:effectLst/>
                <a:uLnTx/>
                <a:uFillTx/>
                <a:latin typeface="Arial"/>
                <a:ea typeface="+mn-ea"/>
                <a:cs typeface="Arial"/>
              </a:endParaRPr>
            </a:p>
          </p:txBody>
        </p:sp>
        <p:sp>
          <p:nvSpPr>
            <p:cNvPr id="61" name="CuadroTexto 60"/>
            <p:cNvSpPr txBox="1"/>
            <p:nvPr/>
          </p:nvSpPr>
          <p:spPr>
            <a:xfrm>
              <a:off x="6145544" y="6402022"/>
              <a:ext cx="7344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smtClean="0">
                  <a:ln>
                    <a:noFill/>
                  </a:ln>
                  <a:solidFill>
                    <a:prstClr val="black"/>
                  </a:solidFill>
                  <a:effectLst/>
                  <a:uLnTx/>
                  <a:uFillTx/>
                  <a:latin typeface="Arial"/>
                  <a:ea typeface="+mn-ea"/>
                  <a:cs typeface="Arial"/>
                </a:rPr>
                <a:t>cregobmx</a:t>
              </a:r>
              <a:endParaRPr kumimoji="0" lang="es-ES" sz="970" b="0" i="0" u="none" strike="noStrike" kern="1200" cap="none" spc="0" normalizeH="0" baseline="0" noProof="0" dirty="0">
                <a:ln>
                  <a:noFill/>
                </a:ln>
                <a:solidFill>
                  <a:prstClr val="black"/>
                </a:solidFill>
                <a:effectLst/>
                <a:uLnTx/>
                <a:uFillTx/>
                <a:latin typeface="Arial"/>
                <a:ea typeface="+mn-ea"/>
                <a:cs typeface="Arial"/>
              </a:endParaRPr>
            </a:p>
          </p:txBody>
        </p:sp>
        <p:sp>
          <p:nvSpPr>
            <p:cNvPr id="62" name="CuadroTexto 61"/>
            <p:cNvSpPr txBox="1"/>
            <p:nvPr/>
          </p:nvSpPr>
          <p:spPr>
            <a:xfrm>
              <a:off x="2672527" y="6402022"/>
              <a:ext cx="1038084" cy="241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smtClean="0">
                  <a:ln>
                    <a:noFill/>
                  </a:ln>
                  <a:solidFill>
                    <a:prstClr val="black"/>
                  </a:solidFill>
                  <a:effectLst/>
                  <a:uLnTx/>
                  <a:uFillTx/>
                  <a:latin typeface="Arial"/>
                  <a:ea typeface="+mn-ea"/>
                  <a:cs typeface="Arial"/>
                </a:rPr>
                <a:t>@CRE_Mexico</a:t>
              </a:r>
              <a:endParaRPr kumimoji="0" lang="es-ES" sz="970" b="0" i="0" u="none" strike="noStrike" kern="1200" cap="none" spc="0" normalizeH="0" baseline="0" noProof="0" dirty="0">
                <a:ln>
                  <a:noFill/>
                </a:ln>
                <a:solidFill>
                  <a:prstClr val="black"/>
                </a:solidFill>
                <a:effectLst/>
                <a:uLnTx/>
                <a:uFillTx/>
                <a:latin typeface="Arial"/>
                <a:ea typeface="+mn-ea"/>
                <a:cs typeface="Arial"/>
              </a:endParaRPr>
            </a:p>
          </p:txBody>
        </p:sp>
        <p:sp>
          <p:nvSpPr>
            <p:cNvPr id="63" name="CuadroTexto 62"/>
            <p:cNvSpPr txBox="1"/>
            <p:nvPr/>
          </p:nvSpPr>
          <p:spPr>
            <a:xfrm>
              <a:off x="1274029" y="6402022"/>
              <a:ext cx="1086138" cy="3908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70" b="0" i="0" u="none" strike="noStrike" kern="1200" cap="none" spc="0" normalizeH="0" baseline="0" noProof="0" dirty="0">
                  <a:ln>
                    <a:noFill/>
                  </a:ln>
                  <a:solidFill>
                    <a:prstClr val="black"/>
                  </a:solidFill>
                  <a:effectLst/>
                  <a:uLnTx/>
                  <a:uFillTx/>
                  <a:latin typeface="Arial"/>
                  <a:ea typeface="+mn-ea"/>
                  <a:cs typeface="Arial"/>
                </a:rPr>
                <a:t>www.gob.mx/cre</a:t>
              </a:r>
            </a:p>
          </p:txBody>
        </p:sp>
      </p:grpSp>
      <p:sp>
        <p:nvSpPr>
          <p:cNvPr id="3" name="Rectángulo 2"/>
          <p:cNvSpPr/>
          <p:nvPr/>
        </p:nvSpPr>
        <p:spPr>
          <a:xfrm>
            <a:off x="2892534" y="5755275"/>
            <a:ext cx="2454519" cy="384721"/>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err="1" smtClean="0">
                <a:solidFill>
                  <a:prstClr val="black"/>
                </a:solidFill>
                <a:latin typeface="Arial" panose="020B0604020202020204" pitchFamily="34" charset="0"/>
                <a:cs typeface="Arial" panose="020B0604020202020204" pitchFamily="34" charset="0"/>
              </a:rPr>
              <a:t>Septiembre</a:t>
            </a:r>
            <a:r>
              <a:rPr lang="en-US" dirty="0" smtClean="0">
                <a:solidFill>
                  <a:prstClr val="black"/>
                </a:solidFill>
                <a:latin typeface="Arial" panose="020B0604020202020204" pitchFamily="34" charset="0"/>
                <a:cs typeface="Arial" panose="020B0604020202020204" pitchFamily="34" charset="0"/>
              </a:rPr>
              <a:t> </a:t>
            </a:r>
            <a:r>
              <a:rPr lang="en-US" noProof="0" dirty="0" smtClean="0">
                <a:solidFill>
                  <a:prstClr val="black"/>
                </a:solidFill>
                <a:latin typeface="Arial" panose="020B0604020202020204" pitchFamily="34" charset="0"/>
                <a:cs typeface="Arial" panose="020B0604020202020204" pitchFamily="34" charset="0"/>
              </a:rPr>
              <a:t>de 2018</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2" name="Imagen 81"/>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186287" y="6271448"/>
            <a:ext cx="404248" cy="404248"/>
          </a:xfrm>
          <a:prstGeom prst="rect">
            <a:avLst/>
          </a:prstGeom>
        </p:spPr>
      </p:pic>
      <p:sp>
        <p:nvSpPr>
          <p:cNvPr id="83" name="CuadroTexto 82"/>
          <p:cNvSpPr txBox="1"/>
          <p:nvPr/>
        </p:nvSpPr>
        <p:spPr>
          <a:xfrm>
            <a:off x="7493140" y="6375544"/>
            <a:ext cx="2081978" cy="2416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7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Comisión Reguladora de Energía</a:t>
            </a:r>
          </a:p>
        </p:txBody>
      </p:sp>
    </p:spTree>
    <p:extLst>
      <p:ext uri="{BB962C8B-B14F-4D97-AF65-F5344CB8AC3E}">
        <p14:creationId xmlns:p14="http://schemas.microsoft.com/office/powerpoint/2010/main" val="3402050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344" y="242215"/>
            <a:ext cx="9146232" cy="1098553"/>
          </a:xfrm>
          <a:prstGeom prst="rect">
            <a:avLst/>
          </a:prstGeom>
        </p:spPr>
        <p:txBody>
          <a:bodyPr lIns="91438" tIns="45719" rIns="91438" bIns="45719"/>
          <a:lstStyle/>
          <a:p>
            <a:pPr algn="just"/>
            <a:r>
              <a:rPr lang="es-MX" sz="2200" b="1" dirty="0" smtClean="0">
                <a:solidFill>
                  <a:schemeClr val="tx1">
                    <a:lumMod val="75000"/>
                    <a:lumOff val="25000"/>
                  </a:schemeClr>
                </a:solidFill>
                <a:latin typeface="Arial Narrow" panose="020B0606020202030204" pitchFamily="34" charset="0"/>
              </a:rPr>
              <a:t>La Tarifa de Transmisión se estimaron mediante la metodología de Ingreso Requerido con base en el análisis de los Estados Financieros Dictaminados de CFE.</a:t>
            </a:r>
            <a:endParaRPr lang="es-MX" sz="2200" b="1" dirty="0">
              <a:solidFill>
                <a:schemeClr val="tx1">
                  <a:lumMod val="75000"/>
                  <a:lumOff val="25000"/>
                </a:schemeClr>
              </a:solidFill>
              <a:latin typeface="Arial Narrow" panose="020B0606020202030204" pitchFamily="34" charset="0"/>
            </a:endParaRPr>
          </a:p>
        </p:txBody>
      </p:sp>
      <p:sp>
        <p:nvSpPr>
          <p:cNvPr id="67" name="Rectángulo 66"/>
          <p:cNvSpPr/>
          <p:nvPr/>
        </p:nvSpPr>
        <p:spPr>
          <a:xfrm>
            <a:off x="1018617" y="1833713"/>
            <a:ext cx="6794862" cy="923330"/>
          </a:xfrm>
          <a:prstGeom prst="rect">
            <a:avLst/>
          </a:prstGeom>
        </p:spPr>
        <p:txBody>
          <a:bodyPr wrap="square">
            <a:spAutoFit/>
          </a:bodyPr>
          <a:lstStyle/>
          <a:p>
            <a:pPr lvl="0"/>
            <a:r>
              <a:rPr lang="es-MX" sz="1800" dirty="0">
                <a:solidFill>
                  <a:prstClr val="black"/>
                </a:solidFill>
                <a:latin typeface="Arial Narrow" panose="020B0606020202030204" pitchFamily="34" charset="0"/>
                <a:cs typeface="Arial" panose="020B0604020202020204" pitchFamily="34" charset="0"/>
              </a:rPr>
              <a:t>El diseño de las tarifas de Transmisión se realizó por medio de la modalidad de "estampilla postal" determinada con base en las inyecciones o extracciones de energía de cada generador o consumidor de la Red Nacional de Transmisión:</a:t>
            </a: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32" name="object 35"/>
          <p:cNvSpPr/>
          <p:nvPr/>
        </p:nvSpPr>
        <p:spPr>
          <a:xfrm>
            <a:off x="284815" y="1830496"/>
            <a:ext cx="698960" cy="730985"/>
          </a:xfrm>
          <a:custGeom>
            <a:avLst/>
            <a:gdLst/>
            <a:ahLst/>
            <a:cxnLst/>
            <a:rect l="l" t="t" r="r" b="b"/>
            <a:pathLst>
              <a:path w="638301" h="675005">
                <a:moveTo>
                  <a:pt x="638301" y="613435"/>
                </a:moveTo>
                <a:lnTo>
                  <a:pt x="0" y="613435"/>
                </a:lnTo>
                <a:lnTo>
                  <a:pt x="0" y="675005"/>
                </a:lnTo>
                <a:lnTo>
                  <a:pt x="638301" y="675005"/>
                </a:lnTo>
                <a:lnTo>
                  <a:pt x="638301" y="613435"/>
                </a:lnTo>
                <a:close/>
              </a:path>
              <a:path w="638301" h="675005">
                <a:moveTo>
                  <a:pt x="255993" y="403098"/>
                </a:moveTo>
                <a:lnTo>
                  <a:pt x="211518" y="403098"/>
                </a:lnTo>
                <a:lnTo>
                  <a:pt x="169557" y="613435"/>
                </a:lnTo>
                <a:lnTo>
                  <a:pt x="473570" y="613435"/>
                </a:lnTo>
                <a:lnTo>
                  <a:pt x="473435" y="612762"/>
                </a:lnTo>
                <a:lnTo>
                  <a:pt x="214147" y="612762"/>
                </a:lnTo>
                <a:lnTo>
                  <a:pt x="217271" y="597115"/>
                </a:lnTo>
                <a:lnTo>
                  <a:pt x="470311" y="597115"/>
                </a:lnTo>
                <a:lnTo>
                  <a:pt x="465787" y="574459"/>
                </a:lnTo>
                <a:lnTo>
                  <a:pt x="234416" y="574459"/>
                </a:lnTo>
                <a:lnTo>
                  <a:pt x="257149" y="551726"/>
                </a:lnTo>
                <a:lnTo>
                  <a:pt x="226352" y="551726"/>
                </a:lnTo>
                <a:lnTo>
                  <a:pt x="255993" y="403098"/>
                </a:lnTo>
                <a:close/>
              </a:path>
              <a:path w="638301" h="675005">
                <a:moveTo>
                  <a:pt x="470311" y="597115"/>
                </a:moveTo>
                <a:lnTo>
                  <a:pt x="425805" y="597115"/>
                </a:lnTo>
                <a:lnTo>
                  <a:pt x="428942" y="612762"/>
                </a:lnTo>
                <a:lnTo>
                  <a:pt x="473435" y="612762"/>
                </a:lnTo>
                <a:lnTo>
                  <a:pt x="470311" y="597115"/>
                </a:lnTo>
                <a:close/>
              </a:path>
              <a:path w="638301" h="675005">
                <a:moveTo>
                  <a:pt x="434685" y="418693"/>
                </a:moveTo>
                <a:lnTo>
                  <a:pt x="390182" y="418693"/>
                </a:lnTo>
                <a:lnTo>
                  <a:pt x="421297" y="574459"/>
                </a:lnTo>
                <a:lnTo>
                  <a:pt x="465787" y="574459"/>
                </a:lnTo>
                <a:lnTo>
                  <a:pt x="434685" y="418693"/>
                </a:lnTo>
                <a:close/>
              </a:path>
              <a:path w="638301" h="675005">
                <a:moveTo>
                  <a:pt x="431571" y="403098"/>
                </a:moveTo>
                <a:lnTo>
                  <a:pt x="374967" y="403098"/>
                </a:lnTo>
                <a:lnTo>
                  <a:pt x="226352" y="551726"/>
                </a:lnTo>
                <a:lnTo>
                  <a:pt x="257149" y="551726"/>
                </a:lnTo>
                <a:lnTo>
                  <a:pt x="390182" y="418693"/>
                </a:lnTo>
                <a:lnTo>
                  <a:pt x="434685" y="418693"/>
                </a:lnTo>
                <a:lnTo>
                  <a:pt x="431571" y="403098"/>
                </a:lnTo>
                <a:close/>
              </a:path>
              <a:path w="638301" h="675005">
                <a:moveTo>
                  <a:pt x="117589" y="311391"/>
                </a:moveTo>
                <a:lnTo>
                  <a:pt x="85877" y="311391"/>
                </a:lnTo>
                <a:lnTo>
                  <a:pt x="85877" y="403098"/>
                </a:lnTo>
                <a:lnTo>
                  <a:pt x="564565" y="403098"/>
                </a:lnTo>
                <a:lnTo>
                  <a:pt x="564565" y="381292"/>
                </a:lnTo>
                <a:lnTo>
                  <a:pt x="107645" y="381292"/>
                </a:lnTo>
                <a:lnTo>
                  <a:pt x="107645" y="368960"/>
                </a:lnTo>
                <a:lnTo>
                  <a:pt x="180059" y="342087"/>
                </a:lnTo>
                <a:lnTo>
                  <a:pt x="117589" y="342087"/>
                </a:lnTo>
                <a:lnTo>
                  <a:pt x="117589" y="311391"/>
                </a:lnTo>
                <a:close/>
              </a:path>
              <a:path w="638301" h="675005">
                <a:moveTo>
                  <a:pt x="262547" y="327660"/>
                </a:moveTo>
                <a:lnTo>
                  <a:pt x="218935" y="327660"/>
                </a:lnTo>
                <a:lnTo>
                  <a:pt x="218935" y="365963"/>
                </a:lnTo>
                <a:lnTo>
                  <a:pt x="215887" y="381292"/>
                </a:lnTo>
                <a:lnTo>
                  <a:pt x="260324" y="381292"/>
                </a:lnTo>
                <a:lnTo>
                  <a:pt x="262547" y="370217"/>
                </a:lnTo>
                <a:lnTo>
                  <a:pt x="262547" y="327660"/>
                </a:lnTo>
                <a:close/>
              </a:path>
              <a:path w="638301" h="675005">
                <a:moveTo>
                  <a:pt x="482705" y="325170"/>
                </a:moveTo>
                <a:lnTo>
                  <a:pt x="380542" y="325170"/>
                </a:lnTo>
                <a:lnTo>
                  <a:pt x="380542" y="370217"/>
                </a:lnTo>
                <a:lnTo>
                  <a:pt x="382727" y="381292"/>
                </a:lnTo>
                <a:lnTo>
                  <a:pt x="427240" y="381292"/>
                </a:lnTo>
                <a:lnTo>
                  <a:pt x="424154" y="365963"/>
                </a:lnTo>
                <a:lnTo>
                  <a:pt x="424154" y="328447"/>
                </a:lnTo>
                <a:lnTo>
                  <a:pt x="492470" y="328447"/>
                </a:lnTo>
                <a:lnTo>
                  <a:pt x="482705" y="325170"/>
                </a:lnTo>
                <a:close/>
              </a:path>
              <a:path w="638301" h="675005">
                <a:moveTo>
                  <a:pt x="492470" y="328447"/>
                </a:moveTo>
                <a:lnTo>
                  <a:pt x="424154" y="328447"/>
                </a:lnTo>
                <a:lnTo>
                  <a:pt x="542785" y="368261"/>
                </a:lnTo>
                <a:lnTo>
                  <a:pt x="542785" y="381292"/>
                </a:lnTo>
                <a:lnTo>
                  <a:pt x="564565" y="381292"/>
                </a:lnTo>
                <a:lnTo>
                  <a:pt x="564565" y="341998"/>
                </a:lnTo>
                <a:lnTo>
                  <a:pt x="532853" y="341998"/>
                </a:lnTo>
                <a:lnTo>
                  <a:pt x="492470" y="328447"/>
                </a:lnTo>
                <a:close/>
              </a:path>
              <a:path w="638301" h="675005">
                <a:moveTo>
                  <a:pt x="262547" y="170611"/>
                </a:moveTo>
                <a:lnTo>
                  <a:pt x="218935" y="170611"/>
                </a:lnTo>
                <a:lnTo>
                  <a:pt x="218935" y="304457"/>
                </a:lnTo>
                <a:lnTo>
                  <a:pt x="117589" y="342087"/>
                </a:lnTo>
                <a:lnTo>
                  <a:pt x="180059" y="342087"/>
                </a:lnTo>
                <a:lnTo>
                  <a:pt x="218935" y="327660"/>
                </a:lnTo>
                <a:lnTo>
                  <a:pt x="262547" y="327660"/>
                </a:lnTo>
                <a:lnTo>
                  <a:pt x="262547" y="325170"/>
                </a:lnTo>
                <a:lnTo>
                  <a:pt x="482705" y="325170"/>
                </a:lnTo>
                <a:lnTo>
                  <a:pt x="424154" y="305523"/>
                </a:lnTo>
                <a:lnTo>
                  <a:pt x="424154" y="303364"/>
                </a:lnTo>
                <a:lnTo>
                  <a:pt x="271475" y="303364"/>
                </a:lnTo>
                <a:lnTo>
                  <a:pt x="293420" y="281419"/>
                </a:lnTo>
                <a:lnTo>
                  <a:pt x="262547" y="281419"/>
                </a:lnTo>
                <a:lnTo>
                  <a:pt x="262547" y="170611"/>
                </a:lnTo>
                <a:close/>
              </a:path>
              <a:path w="638301" h="675005">
                <a:moveTo>
                  <a:pt x="564565" y="311391"/>
                </a:moveTo>
                <a:lnTo>
                  <a:pt x="532853" y="311391"/>
                </a:lnTo>
                <a:lnTo>
                  <a:pt x="532853" y="341998"/>
                </a:lnTo>
                <a:lnTo>
                  <a:pt x="564565" y="341998"/>
                </a:lnTo>
                <a:lnTo>
                  <a:pt x="564565" y="311391"/>
                </a:lnTo>
                <a:close/>
              </a:path>
              <a:path w="638301" h="675005">
                <a:moveTo>
                  <a:pt x="424154" y="194297"/>
                </a:moveTo>
                <a:lnTo>
                  <a:pt x="380542" y="194297"/>
                </a:lnTo>
                <a:lnTo>
                  <a:pt x="380542" y="303364"/>
                </a:lnTo>
                <a:lnTo>
                  <a:pt x="424154" y="303364"/>
                </a:lnTo>
                <a:lnTo>
                  <a:pt x="424154" y="194297"/>
                </a:lnTo>
                <a:close/>
              </a:path>
              <a:path w="638301" h="675005">
                <a:moveTo>
                  <a:pt x="424154" y="170611"/>
                </a:moveTo>
                <a:lnTo>
                  <a:pt x="373354" y="170611"/>
                </a:lnTo>
                <a:lnTo>
                  <a:pt x="262547" y="281419"/>
                </a:lnTo>
                <a:lnTo>
                  <a:pt x="293420" y="281419"/>
                </a:lnTo>
                <a:lnTo>
                  <a:pt x="380542" y="194297"/>
                </a:lnTo>
                <a:lnTo>
                  <a:pt x="424154" y="194297"/>
                </a:lnTo>
                <a:lnTo>
                  <a:pt x="424154" y="170611"/>
                </a:lnTo>
                <a:close/>
              </a:path>
              <a:path w="638301" h="675005">
                <a:moveTo>
                  <a:pt x="114642" y="79883"/>
                </a:moveTo>
                <a:lnTo>
                  <a:pt x="82854" y="79883"/>
                </a:lnTo>
                <a:lnTo>
                  <a:pt x="82854" y="170611"/>
                </a:lnTo>
                <a:lnTo>
                  <a:pt x="572541" y="170611"/>
                </a:lnTo>
                <a:lnTo>
                  <a:pt x="572541" y="148805"/>
                </a:lnTo>
                <a:lnTo>
                  <a:pt x="104711" y="148805"/>
                </a:lnTo>
                <a:lnTo>
                  <a:pt x="104711" y="136474"/>
                </a:lnTo>
                <a:lnTo>
                  <a:pt x="177041" y="109613"/>
                </a:lnTo>
                <a:lnTo>
                  <a:pt x="114642" y="109613"/>
                </a:lnTo>
                <a:lnTo>
                  <a:pt x="114642" y="79883"/>
                </a:lnTo>
                <a:close/>
              </a:path>
              <a:path w="638301" h="675005">
                <a:moveTo>
                  <a:pt x="424154" y="94056"/>
                </a:moveTo>
                <a:lnTo>
                  <a:pt x="218935" y="94056"/>
                </a:lnTo>
                <a:lnTo>
                  <a:pt x="218935" y="148805"/>
                </a:lnTo>
                <a:lnTo>
                  <a:pt x="262547" y="148805"/>
                </a:lnTo>
                <a:lnTo>
                  <a:pt x="262547" y="114515"/>
                </a:lnTo>
                <a:lnTo>
                  <a:pt x="424154" y="114515"/>
                </a:lnTo>
                <a:lnTo>
                  <a:pt x="424154" y="94056"/>
                </a:lnTo>
                <a:close/>
              </a:path>
              <a:path w="638301" h="675005">
                <a:moveTo>
                  <a:pt x="424154" y="114515"/>
                </a:moveTo>
                <a:lnTo>
                  <a:pt x="380542" y="114515"/>
                </a:lnTo>
                <a:lnTo>
                  <a:pt x="380542" y="148805"/>
                </a:lnTo>
                <a:lnTo>
                  <a:pt x="424154" y="148805"/>
                </a:lnTo>
                <a:lnTo>
                  <a:pt x="424154" y="114515"/>
                </a:lnTo>
                <a:close/>
              </a:path>
              <a:path w="638301" h="675005">
                <a:moveTo>
                  <a:pt x="492511" y="93306"/>
                </a:moveTo>
                <a:lnTo>
                  <a:pt x="424154" y="93306"/>
                </a:lnTo>
                <a:lnTo>
                  <a:pt x="550697" y="135775"/>
                </a:lnTo>
                <a:lnTo>
                  <a:pt x="550697" y="148805"/>
                </a:lnTo>
                <a:lnTo>
                  <a:pt x="572541" y="148805"/>
                </a:lnTo>
                <a:lnTo>
                  <a:pt x="572541" y="109499"/>
                </a:lnTo>
                <a:lnTo>
                  <a:pt x="540753" y="109499"/>
                </a:lnTo>
                <a:lnTo>
                  <a:pt x="492511" y="93306"/>
                </a:lnTo>
                <a:close/>
              </a:path>
              <a:path w="638301" h="675005">
                <a:moveTo>
                  <a:pt x="425742" y="70878"/>
                </a:moveTo>
                <a:lnTo>
                  <a:pt x="218935" y="70878"/>
                </a:lnTo>
                <a:lnTo>
                  <a:pt x="114642" y="109613"/>
                </a:lnTo>
                <a:lnTo>
                  <a:pt x="177041" y="109613"/>
                </a:lnTo>
                <a:lnTo>
                  <a:pt x="218935" y="94056"/>
                </a:lnTo>
                <a:lnTo>
                  <a:pt x="424154" y="94056"/>
                </a:lnTo>
                <a:lnTo>
                  <a:pt x="424154" y="93306"/>
                </a:lnTo>
                <a:lnTo>
                  <a:pt x="492511" y="93306"/>
                </a:lnTo>
                <a:lnTo>
                  <a:pt x="425742" y="70878"/>
                </a:lnTo>
                <a:close/>
              </a:path>
              <a:path w="638301" h="675005">
                <a:moveTo>
                  <a:pt x="572541" y="79883"/>
                </a:moveTo>
                <a:lnTo>
                  <a:pt x="540753" y="79883"/>
                </a:lnTo>
                <a:lnTo>
                  <a:pt x="540753" y="109499"/>
                </a:lnTo>
                <a:lnTo>
                  <a:pt x="572541" y="109499"/>
                </a:lnTo>
                <a:lnTo>
                  <a:pt x="572541" y="79883"/>
                </a:lnTo>
                <a:close/>
              </a:path>
              <a:path w="638301" h="675005">
                <a:moveTo>
                  <a:pt x="379488" y="0"/>
                </a:moveTo>
                <a:lnTo>
                  <a:pt x="265379" y="0"/>
                </a:lnTo>
                <a:lnTo>
                  <a:pt x="219430" y="70878"/>
                </a:lnTo>
                <a:lnTo>
                  <a:pt x="425437" y="70878"/>
                </a:lnTo>
                <a:lnTo>
                  <a:pt x="423140" y="67335"/>
                </a:lnTo>
                <a:lnTo>
                  <a:pt x="260591" y="67335"/>
                </a:lnTo>
                <a:lnTo>
                  <a:pt x="282994" y="32727"/>
                </a:lnTo>
                <a:lnTo>
                  <a:pt x="400705" y="32727"/>
                </a:lnTo>
                <a:lnTo>
                  <a:pt x="379488" y="0"/>
                </a:lnTo>
                <a:close/>
              </a:path>
              <a:path w="638301" h="675005">
                <a:moveTo>
                  <a:pt x="400705" y="32727"/>
                </a:moveTo>
                <a:lnTo>
                  <a:pt x="361822" y="32727"/>
                </a:lnTo>
                <a:lnTo>
                  <a:pt x="384238" y="67335"/>
                </a:lnTo>
                <a:lnTo>
                  <a:pt x="423140" y="67335"/>
                </a:lnTo>
                <a:lnTo>
                  <a:pt x="400705" y="32727"/>
                </a:lnTo>
                <a:close/>
              </a:path>
            </a:pathLst>
          </a:custGeom>
          <a:solidFill>
            <a:schemeClr val="bg2">
              <a:lumMod val="50000"/>
            </a:schemeClr>
          </a:solidFill>
          <a:ln>
            <a:solidFill>
              <a:schemeClr val="bg1">
                <a:lumMod val="50000"/>
              </a:schemeClr>
            </a:solidFill>
          </a:ln>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6" name="Freeform 5"/>
          <p:cNvSpPr>
            <a:spLocks noEditPoints="1"/>
          </p:cNvSpPr>
          <p:nvPr/>
        </p:nvSpPr>
        <p:spPr bwMode="auto">
          <a:xfrm>
            <a:off x="4190548" y="3510533"/>
            <a:ext cx="780854" cy="611228"/>
          </a:xfrm>
          <a:custGeom>
            <a:avLst/>
            <a:gdLst>
              <a:gd name="T0" fmla="*/ 116 w 173"/>
              <a:gd name="T1" fmla="*/ 10 h 141"/>
              <a:gd name="T2" fmla="*/ 136 w 173"/>
              <a:gd name="T3" fmla="*/ 12 h 141"/>
              <a:gd name="T4" fmla="*/ 136 w 173"/>
              <a:gd name="T5" fmla="*/ 80 h 141"/>
              <a:gd name="T6" fmla="*/ 132 w 173"/>
              <a:gd name="T7" fmla="*/ 85 h 141"/>
              <a:gd name="T8" fmla="*/ 6 w 173"/>
              <a:gd name="T9" fmla="*/ 84 h 141"/>
              <a:gd name="T10" fmla="*/ 0 w 173"/>
              <a:gd name="T11" fmla="*/ 80 h 141"/>
              <a:gd name="T12" fmla="*/ 0 w 173"/>
              <a:gd name="T13" fmla="*/ 13 h 141"/>
              <a:gd name="T14" fmla="*/ 157 w 173"/>
              <a:gd name="T15" fmla="*/ 44 h 141"/>
              <a:gd name="T16" fmla="*/ 151 w 173"/>
              <a:gd name="T17" fmla="*/ 104 h 141"/>
              <a:gd name="T18" fmla="*/ 147 w 173"/>
              <a:gd name="T19" fmla="*/ 108 h 141"/>
              <a:gd name="T20" fmla="*/ 58 w 173"/>
              <a:gd name="T21" fmla="*/ 124 h 141"/>
              <a:gd name="T22" fmla="*/ 43 w 173"/>
              <a:gd name="T23" fmla="*/ 111 h 141"/>
              <a:gd name="T24" fmla="*/ 38 w 173"/>
              <a:gd name="T25" fmla="*/ 135 h 141"/>
              <a:gd name="T26" fmla="*/ 44 w 173"/>
              <a:gd name="T27" fmla="*/ 138 h 141"/>
              <a:gd name="T28" fmla="*/ 168 w 173"/>
              <a:gd name="T29" fmla="*/ 116 h 141"/>
              <a:gd name="T30" fmla="*/ 172 w 173"/>
              <a:gd name="T31" fmla="*/ 111 h 141"/>
              <a:gd name="T32" fmla="*/ 160 w 173"/>
              <a:gd name="T33" fmla="*/ 44 h 141"/>
              <a:gd name="T34" fmla="*/ 142 w 173"/>
              <a:gd name="T35" fmla="*/ 26 h 141"/>
              <a:gd name="T36" fmla="*/ 143 w 173"/>
              <a:gd name="T37" fmla="*/ 49 h 141"/>
              <a:gd name="T38" fmla="*/ 144 w 173"/>
              <a:gd name="T39" fmla="*/ 74 h 141"/>
              <a:gd name="T40" fmla="*/ 142 w 173"/>
              <a:gd name="T41" fmla="*/ 92 h 141"/>
              <a:gd name="T42" fmla="*/ 126 w 173"/>
              <a:gd name="T43" fmla="*/ 90 h 141"/>
              <a:gd name="T44" fmla="*/ 41 w 173"/>
              <a:gd name="T45" fmla="*/ 96 h 141"/>
              <a:gd name="T46" fmla="*/ 19 w 173"/>
              <a:gd name="T47" fmla="*/ 87 h 141"/>
              <a:gd name="T48" fmla="*/ 21 w 173"/>
              <a:gd name="T49" fmla="*/ 112 h 141"/>
              <a:gd name="T50" fmla="*/ 145 w 173"/>
              <a:gd name="T51" fmla="*/ 99 h 141"/>
              <a:gd name="T52" fmla="*/ 156 w 173"/>
              <a:gd name="T53" fmla="*/ 99 h 141"/>
              <a:gd name="T54" fmla="*/ 150 w 173"/>
              <a:gd name="T55" fmla="*/ 30 h 141"/>
              <a:gd name="T56" fmla="*/ 146 w 173"/>
              <a:gd name="T57" fmla="*/ 26 h 141"/>
              <a:gd name="T58" fmla="*/ 81 w 173"/>
              <a:gd name="T59" fmla="*/ 14 h 141"/>
              <a:gd name="T60" fmla="*/ 81 w 173"/>
              <a:gd name="T61" fmla="*/ 71 h 141"/>
              <a:gd name="T62" fmla="*/ 112 w 173"/>
              <a:gd name="T63" fmla="*/ 73 h 141"/>
              <a:gd name="T64" fmla="*/ 128 w 173"/>
              <a:gd name="T65" fmla="*/ 59 h 141"/>
              <a:gd name="T66" fmla="*/ 113 w 173"/>
              <a:gd name="T67" fmla="*/ 20 h 141"/>
              <a:gd name="T68" fmla="*/ 81 w 173"/>
              <a:gd name="T69" fmla="*/ 14 h 141"/>
              <a:gd name="T70" fmla="*/ 42 w 173"/>
              <a:gd name="T71" fmla="*/ 42 h 141"/>
              <a:gd name="T72" fmla="*/ 20 w 173"/>
              <a:gd name="T73" fmla="*/ 16 h 141"/>
              <a:gd name="T74" fmla="*/ 9 w 173"/>
              <a:gd name="T75" fmla="*/ 32 h 141"/>
              <a:gd name="T76" fmla="*/ 22 w 173"/>
              <a:gd name="T77" fmla="*/ 72 h 141"/>
              <a:gd name="T78" fmla="*/ 54 w 173"/>
              <a:gd name="T79" fmla="*/ 70 h 141"/>
              <a:gd name="T80" fmla="*/ 77 w 173"/>
              <a:gd name="T81" fmla="*/ 34 h 141"/>
              <a:gd name="T82" fmla="*/ 70 w 173"/>
              <a:gd name="T83" fmla="*/ 25 h 141"/>
              <a:gd name="T84" fmla="*/ 66 w 173"/>
              <a:gd name="T85" fmla="*/ 23 h 141"/>
              <a:gd name="T86" fmla="*/ 60 w 173"/>
              <a:gd name="T87" fmla="*/ 28 h 141"/>
              <a:gd name="T88" fmla="*/ 59 w 173"/>
              <a:gd name="T89" fmla="*/ 38 h 141"/>
              <a:gd name="T90" fmla="*/ 66 w 173"/>
              <a:gd name="T91" fmla="*/ 45 h 141"/>
              <a:gd name="T92" fmla="*/ 69 w 173"/>
              <a:gd name="T93" fmla="*/ 51 h 141"/>
              <a:gd name="T94" fmla="*/ 68 w 173"/>
              <a:gd name="T95" fmla="*/ 53 h 141"/>
              <a:gd name="T96" fmla="*/ 66 w 173"/>
              <a:gd name="T97" fmla="*/ 48 h 141"/>
              <a:gd name="T98" fmla="*/ 58 w 173"/>
              <a:gd name="T99" fmla="*/ 46 h 141"/>
              <a:gd name="T100" fmla="*/ 60 w 173"/>
              <a:gd name="T101" fmla="*/ 56 h 141"/>
              <a:gd name="T102" fmla="*/ 66 w 173"/>
              <a:gd name="T103" fmla="*/ 61 h 141"/>
              <a:gd name="T104" fmla="*/ 70 w 173"/>
              <a:gd name="T105" fmla="*/ 58 h 141"/>
              <a:gd name="T106" fmla="*/ 78 w 173"/>
              <a:gd name="T107" fmla="*/ 48 h 141"/>
              <a:gd name="T108" fmla="*/ 75 w 173"/>
              <a:gd name="T109" fmla="*/ 41 h 141"/>
              <a:gd name="T110" fmla="*/ 67 w 173"/>
              <a:gd name="T111" fmla="*/ 35 h 141"/>
              <a:gd name="T112" fmla="*/ 67 w 173"/>
              <a:gd name="T113" fmla="*/ 31 h 141"/>
              <a:gd name="T114" fmla="*/ 69 w 173"/>
              <a:gd name="T115" fmla="*/ 31 h 141"/>
              <a:gd name="T116" fmla="*/ 69 w 173"/>
              <a:gd name="T117" fmla="*/ 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41">
                <a:moveTo>
                  <a:pt x="3" y="12"/>
                </a:moveTo>
                <a:cubicBezTo>
                  <a:pt x="41" y="0"/>
                  <a:pt x="78" y="5"/>
                  <a:pt x="116" y="10"/>
                </a:cubicBezTo>
                <a:cubicBezTo>
                  <a:pt x="121" y="11"/>
                  <a:pt x="126" y="11"/>
                  <a:pt x="133" y="12"/>
                </a:cubicBezTo>
                <a:cubicBezTo>
                  <a:pt x="136" y="12"/>
                  <a:pt x="136" y="12"/>
                  <a:pt x="136" y="12"/>
                </a:cubicBezTo>
                <a:cubicBezTo>
                  <a:pt x="136" y="16"/>
                  <a:pt x="136" y="16"/>
                  <a:pt x="136" y="16"/>
                </a:cubicBezTo>
                <a:cubicBezTo>
                  <a:pt x="136" y="80"/>
                  <a:pt x="136" y="80"/>
                  <a:pt x="136" y="80"/>
                </a:cubicBezTo>
                <a:cubicBezTo>
                  <a:pt x="136" y="85"/>
                  <a:pt x="136" y="85"/>
                  <a:pt x="136" y="85"/>
                </a:cubicBezTo>
                <a:cubicBezTo>
                  <a:pt x="132" y="85"/>
                  <a:pt x="132" y="85"/>
                  <a:pt x="132" y="85"/>
                </a:cubicBezTo>
                <a:cubicBezTo>
                  <a:pt x="129" y="84"/>
                  <a:pt x="127" y="84"/>
                  <a:pt x="125" y="84"/>
                </a:cubicBezTo>
                <a:cubicBezTo>
                  <a:pt x="85" y="79"/>
                  <a:pt x="46" y="74"/>
                  <a:pt x="6" y="84"/>
                </a:cubicBezTo>
                <a:cubicBezTo>
                  <a:pt x="0" y="86"/>
                  <a:pt x="0" y="86"/>
                  <a:pt x="0" y="86"/>
                </a:cubicBezTo>
                <a:cubicBezTo>
                  <a:pt x="0" y="80"/>
                  <a:pt x="0" y="80"/>
                  <a:pt x="0" y="80"/>
                </a:cubicBezTo>
                <a:cubicBezTo>
                  <a:pt x="0" y="16"/>
                  <a:pt x="0" y="16"/>
                  <a:pt x="0" y="16"/>
                </a:cubicBezTo>
                <a:cubicBezTo>
                  <a:pt x="0" y="13"/>
                  <a:pt x="0" y="13"/>
                  <a:pt x="0" y="13"/>
                </a:cubicBezTo>
                <a:cubicBezTo>
                  <a:pt x="3" y="12"/>
                  <a:pt x="3" y="12"/>
                  <a:pt x="3" y="12"/>
                </a:cubicBezTo>
                <a:close/>
                <a:moveTo>
                  <a:pt x="157" y="44"/>
                </a:moveTo>
                <a:cubicBezTo>
                  <a:pt x="163" y="105"/>
                  <a:pt x="163" y="105"/>
                  <a:pt x="163" y="105"/>
                </a:cubicBezTo>
                <a:cubicBezTo>
                  <a:pt x="151" y="104"/>
                  <a:pt x="151" y="104"/>
                  <a:pt x="151" y="104"/>
                </a:cubicBezTo>
                <a:cubicBezTo>
                  <a:pt x="150" y="104"/>
                  <a:pt x="148" y="104"/>
                  <a:pt x="147" y="104"/>
                </a:cubicBezTo>
                <a:cubicBezTo>
                  <a:pt x="146" y="106"/>
                  <a:pt x="146" y="107"/>
                  <a:pt x="147" y="108"/>
                </a:cubicBezTo>
                <a:cubicBezTo>
                  <a:pt x="147" y="108"/>
                  <a:pt x="147" y="109"/>
                  <a:pt x="147" y="109"/>
                </a:cubicBezTo>
                <a:cubicBezTo>
                  <a:pt x="117" y="111"/>
                  <a:pt x="87" y="113"/>
                  <a:pt x="58" y="124"/>
                </a:cubicBezTo>
                <a:cubicBezTo>
                  <a:pt x="58" y="123"/>
                  <a:pt x="58" y="123"/>
                  <a:pt x="58" y="123"/>
                </a:cubicBezTo>
                <a:cubicBezTo>
                  <a:pt x="56" y="116"/>
                  <a:pt x="50" y="111"/>
                  <a:pt x="43" y="111"/>
                </a:cubicBezTo>
                <a:cubicBezTo>
                  <a:pt x="40" y="112"/>
                  <a:pt x="37" y="113"/>
                  <a:pt x="34" y="114"/>
                </a:cubicBezTo>
                <a:cubicBezTo>
                  <a:pt x="38" y="135"/>
                  <a:pt x="38" y="135"/>
                  <a:pt x="38" y="135"/>
                </a:cubicBezTo>
                <a:cubicBezTo>
                  <a:pt x="39" y="141"/>
                  <a:pt x="39" y="141"/>
                  <a:pt x="39" y="141"/>
                </a:cubicBezTo>
                <a:cubicBezTo>
                  <a:pt x="44" y="138"/>
                  <a:pt x="44" y="138"/>
                  <a:pt x="44" y="138"/>
                </a:cubicBezTo>
                <a:cubicBezTo>
                  <a:pt x="82" y="121"/>
                  <a:pt x="121" y="119"/>
                  <a:pt x="161" y="116"/>
                </a:cubicBezTo>
                <a:cubicBezTo>
                  <a:pt x="163" y="116"/>
                  <a:pt x="166" y="116"/>
                  <a:pt x="168" y="116"/>
                </a:cubicBezTo>
                <a:cubicBezTo>
                  <a:pt x="173" y="116"/>
                  <a:pt x="173" y="116"/>
                  <a:pt x="173" y="116"/>
                </a:cubicBezTo>
                <a:cubicBezTo>
                  <a:pt x="172" y="111"/>
                  <a:pt x="172" y="111"/>
                  <a:pt x="172" y="111"/>
                </a:cubicBezTo>
                <a:cubicBezTo>
                  <a:pt x="160" y="48"/>
                  <a:pt x="160" y="48"/>
                  <a:pt x="160" y="48"/>
                </a:cubicBezTo>
                <a:cubicBezTo>
                  <a:pt x="160" y="44"/>
                  <a:pt x="160" y="44"/>
                  <a:pt x="160" y="44"/>
                </a:cubicBezTo>
                <a:cubicBezTo>
                  <a:pt x="157" y="44"/>
                  <a:pt x="157" y="44"/>
                  <a:pt x="157" y="44"/>
                </a:cubicBezTo>
                <a:close/>
                <a:moveTo>
                  <a:pt x="142" y="26"/>
                </a:moveTo>
                <a:cubicBezTo>
                  <a:pt x="142" y="49"/>
                  <a:pt x="142" y="49"/>
                  <a:pt x="142" y="49"/>
                </a:cubicBezTo>
                <a:cubicBezTo>
                  <a:pt x="142" y="49"/>
                  <a:pt x="143" y="49"/>
                  <a:pt x="143" y="49"/>
                </a:cubicBezTo>
                <a:cubicBezTo>
                  <a:pt x="145" y="73"/>
                  <a:pt x="145" y="73"/>
                  <a:pt x="145" y="73"/>
                </a:cubicBezTo>
                <a:cubicBezTo>
                  <a:pt x="145" y="74"/>
                  <a:pt x="145" y="74"/>
                  <a:pt x="144" y="74"/>
                </a:cubicBezTo>
                <a:cubicBezTo>
                  <a:pt x="144" y="74"/>
                  <a:pt x="143" y="74"/>
                  <a:pt x="142" y="74"/>
                </a:cubicBezTo>
                <a:cubicBezTo>
                  <a:pt x="142" y="92"/>
                  <a:pt x="142" y="92"/>
                  <a:pt x="142" y="92"/>
                </a:cubicBezTo>
                <a:cubicBezTo>
                  <a:pt x="131" y="90"/>
                  <a:pt x="131" y="90"/>
                  <a:pt x="131" y="90"/>
                </a:cubicBezTo>
                <a:cubicBezTo>
                  <a:pt x="129" y="90"/>
                  <a:pt x="128" y="90"/>
                  <a:pt x="126" y="90"/>
                </a:cubicBezTo>
                <a:cubicBezTo>
                  <a:pt x="98" y="89"/>
                  <a:pt x="70" y="90"/>
                  <a:pt x="41" y="97"/>
                </a:cubicBezTo>
                <a:cubicBezTo>
                  <a:pt x="41" y="97"/>
                  <a:pt x="41" y="97"/>
                  <a:pt x="41" y="96"/>
                </a:cubicBezTo>
                <a:cubicBezTo>
                  <a:pt x="41" y="92"/>
                  <a:pt x="38" y="87"/>
                  <a:pt x="34" y="85"/>
                </a:cubicBezTo>
                <a:cubicBezTo>
                  <a:pt x="29" y="86"/>
                  <a:pt x="24" y="86"/>
                  <a:pt x="19" y="87"/>
                </a:cubicBezTo>
                <a:cubicBezTo>
                  <a:pt x="20" y="107"/>
                  <a:pt x="20" y="107"/>
                  <a:pt x="20" y="107"/>
                </a:cubicBezTo>
                <a:cubicBezTo>
                  <a:pt x="21" y="112"/>
                  <a:pt x="21" y="112"/>
                  <a:pt x="21" y="112"/>
                </a:cubicBezTo>
                <a:cubicBezTo>
                  <a:pt x="26" y="111"/>
                  <a:pt x="26" y="111"/>
                  <a:pt x="26" y="111"/>
                </a:cubicBezTo>
                <a:cubicBezTo>
                  <a:pt x="65" y="96"/>
                  <a:pt x="105" y="97"/>
                  <a:pt x="145" y="99"/>
                </a:cubicBezTo>
                <a:cubicBezTo>
                  <a:pt x="147" y="99"/>
                  <a:pt x="149" y="99"/>
                  <a:pt x="152" y="99"/>
                </a:cubicBezTo>
                <a:cubicBezTo>
                  <a:pt x="156" y="99"/>
                  <a:pt x="156" y="99"/>
                  <a:pt x="156" y="99"/>
                </a:cubicBezTo>
                <a:cubicBezTo>
                  <a:pt x="156" y="94"/>
                  <a:pt x="156" y="94"/>
                  <a:pt x="156" y="94"/>
                </a:cubicBezTo>
                <a:cubicBezTo>
                  <a:pt x="150" y="30"/>
                  <a:pt x="150" y="30"/>
                  <a:pt x="150" y="30"/>
                </a:cubicBezTo>
                <a:cubicBezTo>
                  <a:pt x="149" y="26"/>
                  <a:pt x="149" y="26"/>
                  <a:pt x="149" y="26"/>
                </a:cubicBezTo>
                <a:cubicBezTo>
                  <a:pt x="146" y="26"/>
                  <a:pt x="146" y="26"/>
                  <a:pt x="146" y="26"/>
                </a:cubicBezTo>
                <a:cubicBezTo>
                  <a:pt x="144" y="26"/>
                  <a:pt x="143" y="26"/>
                  <a:pt x="142" y="26"/>
                </a:cubicBezTo>
                <a:close/>
                <a:moveTo>
                  <a:pt x="81" y="14"/>
                </a:moveTo>
                <a:cubicBezTo>
                  <a:pt x="88" y="20"/>
                  <a:pt x="93" y="31"/>
                  <a:pt x="93" y="42"/>
                </a:cubicBezTo>
                <a:cubicBezTo>
                  <a:pt x="93" y="54"/>
                  <a:pt x="88" y="65"/>
                  <a:pt x="81" y="71"/>
                </a:cubicBezTo>
                <a:cubicBezTo>
                  <a:pt x="91" y="71"/>
                  <a:pt x="102" y="73"/>
                  <a:pt x="112" y="74"/>
                </a:cubicBezTo>
                <a:cubicBezTo>
                  <a:pt x="112" y="74"/>
                  <a:pt x="112" y="73"/>
                  <a:pt x="112" y="73"/>
                </a:cubicBezTo>
                <a:cubicBezTo>
                  <a:pt x="112" y="65"/>
                  <a:pt x="119" y="59"/>
                  <a:pt x="127" y="59"/>
                </a:cubicBezTo>
                <a:cubicBezTo>
                  <a:pt x="127" y="59"/>
                  <a:pt x="127" y="59"/>
                  <a:pt x="128" y="59"/>
                </a:cubicBezTo>
                <a:cubicBezTo>
                  <a:pt x="128" y="34"/>
                  <a:pt x="128" y="34"/>
                  <a:pt x="128" y="34"/>
                </a:cubicBezTo>
                <a:cubicBezTo>
                  <a:pt x="120" y="34"/>
                  <a:pt x="113" y="28"/>
                  <a:pt x="113" y="20"/>
                </a:cubicBezTo>
                <a:cubicBezTo>
                  <a:pt x="113" y="19"/>
                  <a:pt x="113" y="19"/>
                  <a:pt x="113" y="18"/>
                </a:cubicBezTo>
                <a:cubicBezTo>
                  <a:pt x="103" y="17"/>
                  <a:pt x="92" y="15"/>
                  <a:pt x="81" y="14"/>
                </a:cubicBezTo>
                <a:close/>
                <a:moveTo>
                  <a:pt x="54" y="70"/>
                </a:moveTo>
                <a:cubicBezTo>
                  <a:pt x="47" y="64"/>
                  <a:pt x="42" y="54"/>
                  <a:pt x="42" y="42"/>
                </a:cubicBezTo>
                <a:cubicBezTo>
                  <a:pt x="42" y="30"/>
                  <a:pt x="48" y="19"/>
                  <a:pt x="56" y="13"/>
                </a:cubicBezTo>
                <a:cubicBezTo>
                  <a:pt x="44" y="13"/>
                  <a:pt x="32" y="14"/>
                  <a:pt x="20" y="16"/>
                </a:cubicBezTo>
                <a:cubicBezTo>
                  <a:pt x="20" y="17"/>
                  <a:pt x="21" y="18"/>
                  <a:pt x="21" y="18"/>
                </a:cubicBezTo>
                <a:cubicBezTo>
                  <a:pt x="21" y="25"/>
                  <a:pt x="15" y="31"/>
                  <a:pt x="9" y="32"/>
                </a:cubicBezTo>
                <a:cubicBezTo>
                  <a:pt x="9" y="58"/>
                  <a:pt x="9" y="58"/>
                  <a:pt x="9" y="58"/>
                </a:cubicBezTo>
                <a:cubicBezTo>
                  <a:pt x="16" y="58"/>
                  <a:pt x="22" y="64"/>
                  <a:pt x="22" y="72"/>
                </a:cubicBezTo>
                <a:cubicBezTo>
                  <a:pt x="22" y="72"/>
                  <a:pt x="22" y="72"/>
                  <a:pt x="22" y="73"/>
                </a:cubicBezTo>
                <a:cubicBezTo>
                  <a:pt x="33" y="71"/>
                  <a:pt x="43" y="70"/>
                  <a:pt x="54" y="70"/>
                </a:cubicBezTo>
                <a:close/>
                <a:moveTo>
                  <a:pt x="77" y="35"/>
                </a:moveTo>
                <a:cubicBezTo>
                  <a:pt x="77" y="34"/>
                  <a:pt x="77" y="34"/>
                  <a:pt x="77" y="34"/>
                </a:cubicBezTo>
                <a:cubicBezTo>
                  <a:pt x="77" y="31"/>
                  <a:pt x="77" y="29"/>
                  <a:pt x="75" y="28"/>
                </a:cubicBezTo>
                <a:cubicBezTo>
                  <a:pt x="74" y="27"/>
                  <a:pt x="72" y="26"/>
                  <a:pt x="70" y="25"/>
                </a:cubicBezTo>
                <a:cubicBezTo>
                  <a:pt x="70" y="23"/>
                  <a:pt x="70" y="23"/>
                  <a:pt x="70" y="23"/>
                </a:cubicBezTo>
                <a:cubicBezTo>
                  <a:pt x="66" y="23"/>
                  <a:pt x="66" y="23"/>
                  <a:pt x="66" y="23"/>
                </a:cubicBezTo>
                <a:cubicBezTo>
                  <a:pt x="66" y="25"/>
                  <a:pt x="66" y="25"/>
                  <a:pt x="66" y="25"/>
                </a:cubicBezTo>
                <a:cubicBezTo>
                  <a:pt x="63" y="26"/>
                  <a:pt x="61" y="27"/>
                  <a:pt x="60" y="28"/>
                </a:cubicBezTo>
                <a:cubicBezTo>
                  <a:pt x="59" y="29"/>
                  <a:pt x="58" y="31"/>
                  <a:pt x="58" y="34"/>
                </a:cubicBezTo>
                <a:cubicBezTo>
                  <a:pt x="58" y="35"/>
                  <a:pt x="58" y="37"/>
                  <a:pt x="59" y="38"/>
                </a:cubicBezTo>
                <a:cubicBezTo>
                  <a:pt x="59" y="39"/>
                  <a:pt x="60" y="40"/>
                  <a:pt x="61" y="41"/>
                </a:cubicBezTo>
                <a:cubicBezTo>
                  <a:pt x="62" y="42"/>
                  <a:pt x="64" y="43"/>
                  <a:pt x="66" y="45"/>
                </a:cubicBezTo>
                <a:cubicBezTo>
                  <a:pt x="68" y="46"/>
                  <a:pt x="69" y="46"/>
                  <a:pt x="69" y="47"/>
                </a:cubicBezTo>
                <a:cubicBezTo>
                  <a:pt x="69" y="48"/>
                  <a:pt x="69" y="49"/>
                  <a:pt x="69" y="51"/>
                </a:cubicBezTo>
                <a:cubicBezTo>
                  <a:pt x="69" y="52"/>
                  <a:pt x="69" y="52"/>
                  <a:pt x="69" y="53"/>
                </a:cubicBezTo>
                <a:cubicBezTo>
                  <a:pt x="68" y="53"/>
                  <a:pt x="68" y="53"/>
                  <a:pt x="68" y="53"/>
                </a:cubicBezTo>
                <a:cubicBezTo>
                  <a:pt x="67" y="53"/>
                  <a:pt x="66" y="53"/>
                  <a:pt x="66" y="52"/>
                </a:cubicBezTo>
                <a:cubicBezTo>
                  <a:pt x="66" y="52"/>
                  <a:pt x="66" y="51"/>
                  <a:pt x="66" y="48"/>
                </a:cubicBezTo>
                <a:cubicBezTo>
                  <a:pt x="66" y="46"/>
                  <a:pt x="66" y="46"/>
                  <a:pt x="66" y="46"/>
                </a:cubicBezTo>
                <a:cubicBezTo>
                  <a:pt x="58" y="46"/>
                  <a:pt x="58" y="46"/>
                  <a:pt x="58" y="46"/>
                </a:cubicBezTo>
                <a:cubicBezTo>
                  <a:pt x="58" y="48"/>
                  <a:pt x="58" y="48"/>
                  <a:pt x="58" y="48"/>
                </a:cubicBezTo>
                <a:cubicBezTo>
                  <a:pt x="58" y="52"/>
                  <a:pt x="59" y="54"/>
                  <a:pt x="60" y="56"/>
                </a:cubicBezTo>
                <a:cubicBezTo>
                  <a:pt x="62" y="57"/>
                  <a:pt x="64" y="58"/>
                  <a:pt x="66" y="58"/>
                </a:cubicBezTo>
                <a:cubicBezTo>
                  <a:pt x="66" y="61"/>
                  <a:pt x="66" y="61"/>
                  <a:pt x="66" y="61"/>
                </a:cubicBezTo>
                <a:cubicBezTo>
                  <a:pt x="70" y="61"/>
                  <a:pt x="70" y="61"/>
                  <a:pt x="70" y="61"/>
                </a:cubicBezTo>
                <a:cubicBezTo>
                  <a:pt x="70" y="58"/>
                  <a:pt x="70" y="58"/>
                  <a:pt x="70" y="58"/>
                </a:cubicBezTo>
                <a:cubicBezTo>
                  <a:pt x="73" y="58"/>
                  <a:pt x="75" y="57"/>
                  <a:pt x="76" y="55"/>
                </a:cubicBezTo>
                <a:cubicBezTo>
                  <a:pt x="77" y="53"/>
                  <a:pt x="78" y="51"/>
                  <a:pt x="78" y="48"/>
                </a:cubicBezTo>
                <a:cubicBezTo>
                  <a:pt x="78" y="47"/>
                  <a:pt x="78" y="45"/>
                  <a:pt x="77" y="44"/>
                </a:cubicBezTo>
                <a:cubicBezTo>
                  <a:pt x="77" y="43"/>
                  <a:pt x="76" y="42"/>
                  <a:pt x="75" y="41"/>
                </a:cubicBezTo>
                <a:cubicBezTo>
                  <a:pt x="75" y="40"/>
                  <a:pt x="73" y="39"/>
                  <a:pt x="71" y="38"/>
                </a:cubicBezTo>
                <a:cubicBezTo>
                  <a:pt x="69" y="37"/>
                  <a:pt x="67" y="36"/>
                  <a:pt x="67" y="35"/>
                </a:cubicBezTo>
                <a:cubicBezTo>
                  <a:pt x="66" y="35"/>
                  <a:pt x="66" y="34"/>
                  <a:pt x="66" y="33"/>
                </a:cubicBezTo>
                <a:cubicBezTo>
                  <a:pt x="66" y="32"/>
                  <a:pt x="66" y="31"/>
                  <a:pt x="67" y="31"/>
                </a:cubicBezTo>
                <a:cubicBezTo>
                  <a:pt x="67" y="30"/>
                  <a:pt x="67" y="30"/>
                  <a:pt x="68" y="30"/>
                </a:cubicBezTo>
                <a:cubicBezTo>
                  <a:pt x="68" y="30"/>
                  <a:pt x="69" y="30"/>
                  <a:pt x="69" y="31"/>
                </a:cubicBezTo>
                <a:cubicBezTo>
                  <a:pt x="69" y="31"/>
                  <a:pt x="69" y="32"/>
                  <a:pt x="69" y="34"/>
                </a:cubicBezTo>
                <a:cubicBezTo>
                  <a:pt x="69" y="35"/>
                  <a:pt x="69" y="35"/>
                  <a:pt x="69" y="35"/>
                </a:cubicBezTo>
                <a:lnTo>
                  <a:pt x="77" y="35"/>
                </a:ln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cxnSp>
        <p:nvCxnSpPr>
          <p:cNvPr id="12" name="Conector recto 11"/>
          <p:cNvCxnSpPr/>
          <p:nvPr/>
        </p:nvCxnSpPr>
        <p:spPr>
          <a:xfrm>
            <a:off x="4269978" y="4266908"/>
            <a:ext cx="2658882" cy="621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5109068" y="3598851"/>
            <a:ext cx="2130973" cy="584775"/>
          </a:xfrm>
          <a:prstGeom prst="rect">
            <a:avLst/>
          </a:prstGeom>
          <a:noFill/>
        </p:spPr>
        <p:txBody>
          <a:bodyPr wrap="square" rtlCol="0">
            <a:spAutoFit/>
          </a:bodyPr>
          <a:lstStyle>
            <a:defPPr>
              <a:defRPr lang="es-MX"/>
            </a:defPPr>
            <a:lvl1pPr algn="ctr">
              <a:defRPr sz="1100"/>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Proporción Requerimiento de Ingresos </a:t>
            </a:r>
            <a:r>
              <a:rPr kumimoji="0" lang="es-MX" sz="1600" b="1" i="0" u="none" strike="noStrike" kern="1200" cap="none" spc="0" normalizeH="0" baseline="30000" noProof="0" dirty="0" smtClean="0">
                <a:ln>
                  <a:noFill/>
                </a:ln>
                <a:solidFill>
                  <a:prstClr val="black"/>
                </a:solidFill>
                <a:effectLst/>
                <a:uLnTx/>
                <a:uFillTx/>
                <a:latin typeface="Arial Narrow" panose="020B0606020202030204" pitchFamily="34" charset="0"/>
                <a:ea typeface="+mn-ea"/>
                <a:cs typeface="+mn-cs"/>
              </a:rPr>
              <a:t>/2</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42" name="CuadroTexto 41"/>
          <p:cNvSpPr txBox="1"/>
          <p:nvPr/>
        </p:nvSpPr>
        <p:spPr>
          <a:xfrm>
            <a:off x="4844422" y="4363513"/>
            <a:ext cx="2618473" cy="83099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Energía Inyectada o Consumida proporcional al nivel de tensión y uso de la red</a:t>
            </a:r>
          </a:p>
        </p:txBody>
      </p:sp>
      <p:sp>
        <p:nvSpPr>
          <p:cNvPr id="21" name="CuadroTexto 20"/>
          <p:cNvSpPr txBox="1"/>
          <p:nvPr/>
        </p:nvSpPr>
        <p:spPr>
          <a:xfrm>
            <a:off x="295807" y="3831239"/>
            <a:ext cx="2925339" cy="67710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9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Tarifa Aplicable al Consumidor  - Generador </a:t>
            </a:r>
            <a:r>
              <a:rPr kumimoji="0" lang="es-MX" sz="1900" b="1" i="0" u="none" strike="noStrike" kern="1200" cap="none" spc="0" normalizeH="0" baseline="30000" noProof="0" dirty="0" smtClean="0">
                <a:ln>
                  <a:noFill/>
                </a:ln>
                <a:solidFill>
                  <a:prstClr val="black"/>
                </a:solidFill>
                <a:effectLst/>
                <a:uLnTx/>
                <a:uFillTx/>
                <a:latin typeface="Arial Narrow" panose="020B0606020202030204" pitchFamily="34" charset="0"/>
                <a:ea typeface="+mn-ea"/>
                <a:cs typeface="+mn-cs"/>
              </a:rPr>
              <a:t>/1</a:t>
            </a:r>
            <a:endParaRPr kumimoji="0" lang="es-MX" sz="19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46" name="Igual que 45"/>
          <p:cNvSpPr/>
          <p:nvPr/>
        </p:nvSpPr>
        <p:spPr>
          <a:xfrm>
            <a:off x="3558832" y="4105347"/>
            <a:ext cx="373460" cy="352054"/>
          </a:xfrm>
          <a:prstGeom prst="mathEqual">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47" name="CuadroTexto 46"/>
          <p:cNvSpPr txBox="1"/>
          <p:nvPr/>
        </p:nvSpPr>
        <p:spPr>
          <a:xfrm>
            <a:off x="295807" y="6252195"/>
            <a:ext cx="8765275" cy="52322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30000" noProof="0" dirty="0" smtClean="0">
                <a:ln>
                  <a:noFill/>
                </a:ln>
                <a:solidFill>
                  <a:prstClr val="black"/>
                </a:solidFill>
                <a:effectLst/>
                <a:uLnTx/>
                <a:uFillTx/>
                <a:latin typeface="Arial Narrow" panose="020B0606020202030204" pitchFamily="34" charset="0"/>
                <a:ea typeface="+mn-ea"/>
                <a:cs typeface="+mn-cs"/>
              </a:rPr>
              <a:t>/1 </a:t>
            </a: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El generador es aquel inyecta energía a la red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30000" noProof="0" dirty="0" smtClean="0">
                <a:ln>
                  <a:noFill/>
                </a:ln>
                <a:solidFill>
                  <a:prstClr val="black"/>
                </a:solidFill>
                <a:effectLst/>
                <a:uLnTx/>
                <a:uFillTx/>
                <a:latin typeface="Arial Narrow" panose="020B0606020202030204" pitchFamily="34" charset="0"/>
                <a:ea typeface="+mn-ea"/>
                <a:cs typeface="+mn-cs"/>
              </a:rPr>
              <a:t>/2</a:t>
            </a: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La proporción aplicable a consumidores es 70% y de 30% para generadores</a:t>
            </a:r>
            <a:endParaRPr kumimoji="0" lang="es-MX" sz="1400" b="0" i="0" u="none" strike="noStrike" kern="1200" cap="none" spc="0" normalizeH="0" baseline="30000" noProof="0" dirty="0">
              <a:ln>
                <a:noFill/>
              </a:ln>
              <a:solidFill>
                <a:prstClr val="black"/>
              </a:solidFill>
              <a:effectLst/>
              <a:uLnTx/>
              <a:uFillTx/>
              <a:latin typeface="Arial Narrow" panose="020B0606020202030204" pitchFamily="34" charset="0"/>
              <a:ea typeface="+mn-ea"/>
              <a:cs typeface="+mn-cs"/>
            </a:endParaRPr>
          </a:p>
        </p:txBody>
      </p:sp>
      <p:sp>
        <p:nvSpPr>
          <p:cNvPr id="38" name="Freeform 34"/>
          <p:cNvSpPr>
            <a:spLocks/>
          </p:cNvSpPr>
          <p:nvPr/>
        </p:nvSpPr>
        <p:spPr bwMode="auto">
          <a:xfrm>
            <a:off x="4209222" y="4413986"/>
            <a:ext cx="414644" cy="638154"/>
          </a:xfrm>
          <a:custGeom>
            <a:avLst/>
            <a:gdLst>
              <a:gd name="T0" fmla="*/ 121 w 121"/>
              <a:gd name="T1" fmla="*/ 55 h 168"/>
              <a:gd name="T2" fmla="*/ 68 w 121"/>
              <a:gd name="T3" fmla="*/ 55 h 168"/>
              <a:gd name="T4" fmla="*/ 90 w 121"/>
              <a:gd name="T5" fmla="*/ 0 h 168"/>
              <a:gd name="T6" fmla="*/ 29 w 121"/>
              <a:gd name="T7" fmla="*/ 0 h 168"/>
              <a:gd name="T8" fmla="*/ 0 w 121"/>
              <a:gd name="T9" fmla="*/ 89 h 168"/>
              <a:gd name="T10" fmla="*/ 60 w 121"/>
              <a:gd name="T11" fmla="*/ 89 h 168"/>
              <a:gd name="T12" fmla="*/ 46 w 121"/>
              <a:gd name="T13" fmla="*/ 168 h 168"/>
              <a:gd name="T14" fmla="*/ 121 w 121"/>
              <a:gd name="T15" fmla="*/ 55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68">
                <a:moveTo>
                  <a:pt x="121" y="55"/>
                </a:moveTo>
                <a:lnTo>
                  <a:pt x="68" y="55"/>
                </a:lnTo>
                <a:lnTo>
                  <a:pt x="90" y="0"/>
                </a:lnTo>
                <a:lnTo>
                  <a:pt x="29" y="0"/>
                </a:lnTo>
                <a:lnTo>
                  <a:pt x="0" y="89"/>
                </a:lnTo>
                <a:lnTo>
                  <a:pt x="60" y="89"/>
                </a:lnTo>
                <a:lnTo>
                  <a:pt x="46" y="168"/>
                </a:lnTo>
                <a:lnTo>
                  <a:pt x="121" y="55"/>
                </a:ln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 name="Rectángulo redondeado 9"/>
          <p:cNvSpPr/>
          <p:nvPr/>
        </p:nvSpPr>
        <p:spPr>
          <a:xfrm>
            <a:off x="8151165" y="2016989"/>
            <a:ext cx="3794581" cy="3245670"/>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La metodología de estampilla postal se utiliza para que </a:t>
            </a:r>
            <a:r>
              <a:rPr kumimoji="0" lang="es-MX" sz="2000" b="1" i="0" u="none" strike="noStrike" kern="1200" cap="none" spc="0" normalizeH="0" baseline="0" noProof="0" dirty="0" smtClean="0">
                <a:ln>
                  <a:noFill/>
                </a:ln>
                <a:solidFill>
                  <a:srgbClr val="ED7D31">
                    <a:lumMod val="60000"/>
                    <a:lumOff val="40000"/>
                  </a:srgbClr>
                </a:solidFill>
                <a:effectLst/>
                <a:uLnTx/>
                <a:uFillTx/>
                <a:latin typeface="Arial Narrow" panose="020B0606020202030204" pitchFamily="34" charset="0"/>
                <a:ea typeface="+mn-ea"/>
                <a:cs typeface="+mn-cs"/>
              </a:rPr>
              <a:t>los usuarios paguen la infraestructura que realmente utilicen </a:t>
            </a:r>
            <a:r>
              <a:rPr kumimoji="0" lang="es-MX" sz="20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dependiendo del nivel de tensión al que estén conectados. </a:t>
            </a:r>
            <a:endParaRPr kumimoji="0" lang="es-MX" sz="19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312680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767408" y="3410672"/>
            <a:ext cx="1368152" cy="1296144"/>
            <a:chOff x="802278" y="1446819"/>
            <a:chExt cx="786919" cy="777067"/>
          </a:xfrm>
        </p:grpSpPr>
        <p:sp>
          <p:nvSpPr>
            <p:cNvPr id="5" name="8 Rectángulo redondeado"/>
            <p:cNvSpPr/>
            <p:nvPr/>
          </p:nvSpPr>
          <p:spPr>
            <a:xfrm>
              <a:off x="802278" y="1935854"/>
              <a:ext cx="786919" cy="288032"/>
            </a:xfrm>
            <a:prstGeom prst="roundRect">
              <a:avLst/>
            </a:prstGeom>
            <a:solidFill>
              <a:srgbClr val="44B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Narrow" panose="020B0606020202030204" pitchFamily="34" charset="0"/>
                  <a:ea typeface="Tahoma" panose="020B0604030504040204" pitchFamily="34" charset="0"/>
                  <a:cs typeface="Tahoma" panose="020B0604030504040204" pitchFamily="34" charset="0"/>
                </a:rPr>
                <a:t>Transmisión</a:t>
              </a:r>
            </a:p>
          </p:txBody>
        </p:sp>
        <p:sp>
          <p:nvSpPr>
            <p:cNvPr id="24" name="object 35"/>
            <p:cNvSpPr/>
            <p:nvPr/>
          </p:nvSpPr>
          <p:spPr>
            <a:xfrm>
              <a:off x="972041" y="1446819"/>
              <a:ext cx="435968" cy="447478"/>
            </a:xfrm>
            <a:custGeom>
              <a:avLst/>
              <a:gdLst/>
              <a:ahLst/>
              <a:cxnLst/>
              <a:rect l="l" t="t" r="r" b="b"/>
              <a:pathLst>
                <a:path w="638301" h="675005">
                  <a:moveTo>
                    <a:pt x="638301" y="613435"/>
                  </a:moveTo>
                  <a:lnTo>
                    <a:pt x="0" y="613435"/>
                  </a:lnTo>
                  <a:lnTo>
                    <a:pt x="0" y="675005"/>
                  </a:lnTo>
                  <a:lnTo>
                    <a:pt x="638301" y="675005"/>
                  </a:lnTo>
                  <a:lnTo>
                    <a:pt x="638301" y="613435"/>
                  </a:lnTo>
                  <a:close/>
                </a:path>
                <a:path w="638301" h="675005">
                  <a:moveTo>
                    <a:pt x="255993" y="403098"/>
                  </a:moveTo>
                  <a:lnTo>
                    <a:pt x="211518" y="403098"/>
                  </a:lnTo>
                  <a:lnTo>
                    <a:pt x="169557" y="613435"/>
                  </a:lnTo>
                  <a:lnTo>
                    <a:pt x="473570" y="613435"/>
                  </a:lnTo>
                  <a:lnTo>
                    <a:pt x="473435" y="612762"/>
                  </a:lnTo>
                  <a:lnTo>
                    <a:pt x="214147" y="612762"/>
                  </a:lnTo>
                  <a:lnTo>
                    <a:pt x="217271" y="597115"/>
                  </a:lnTo>
                  <a:lnTo>
                    <a:pt x="470311" y="597115"/>
                  </a:lnTo>
                  <a:lnTo>
                    <a:pt x="465787" y="574459"/>
                  </a:lnTo>
                  <a:lnTo>
                    <a:pt x="234416" y="574459"/>
                  </a:lnTo>
                  <a:lnTo>
                    <a:pt x="257149" y="551726"/>
                  </a:lnTo>
                  <a:lnTo>
                    <a:pt x="226352" y="551726"/>
                  </a:lnTo>
                  <a:lnTo>
                    <a:pt x="255993" y="403098"/>
                  </a:lnTo>
                  <a:close/>
                </a:path>
                <a:path w="638301" h="675005">
                  <a:moveTo>
                    <a:pt x="470311" y="597115"/>
                  </a:moveTo>
                  <a:lnTo>
                    <a:pt x="425805" y="597115"/>
                  </a:lnTo>
                  <a:lnTo>
                    <a:pt x="428942" y="612762"/>
                  </a:lnTo>
                  <a:lnTo>
                    <a:pt x="473435" y="612762"/>
                  </a:lnTo>
                  <a:lnTo>
                    <a:pt x="470311" y="597115"/>
                  </a:lnTo>
                  <a:close/>
                </a:path>
                <a:path w="638301" h="675005">
                  <a:moveTo>
                    <a:pt x="434685" y="418693"/>
                  </a:moveTo>
                  <a:lnTo>
                    <a:pt x="390182" y="418693"/>
                  </a:lnTo>
                  <a:lnTo>
                    <a:pt x="421297" y="574459"/>
                  </a:lnTo>
                  <a:lnTo>
                    <a:pt x="465787" y="574459"/>
                  </a:lnTo>
                  <a:lnTo>
                    <a:pt x="434685" y="418693"/>
                  </a:lnTo>
                  <a:close/>
                </a:path>
                <a:path w="638301" h="675005">
                  <a:moveTo>
                    <a:pt x="431571" y="403098"/>
                  </a:moveTo>
                  <a:lnTo>
                    <a:pt x="374967" y="403098"/>
                  </a:lnTo>
                  <a:lnTo>
                    <a:pt x="226352" y="551726"/>
                  </a:lnTo>
                  <a:lnTo>
                    <a:pt x="257149" y="551726"/>
                  </a:lnTo>
                  <a:lnTo>
                    <a:pt x="390182" y="418693"/>
                  </a:lnTo>
                  <a:lnTo>
                    <a:pt x="434685" y="418693"/>
                  </a:lnTo>
                  <a:lnTo>
                    <a:pt x="431571" y="403098"/>
                  </a:lnTo>
                  <a:close/>
                </a:path>
                <a:path w="638301" h="675005">
                  <a:moveTo>
                    <a:pt x="117589" y="311391"/>
                  </a:moveTo>
                  <a:lnTo>
                    <a:pt x="85877" y="311391"/>
                  </a:lnTo>
                  <a:lnTo>
                    <a:pt x="85877" y="403098"/>
                  </a:lnTo>
                  <a:lnTo>
                    <a:pt x="564565" y="403098"/>
                  </a:lnTo>
                  <a:lnTo>
                    <a:pt x="564565" y="381292"/>
                  </a:lnTo>
                  <a:lnTo>
                    <a:pt x="107645" y="381292"/>
                  </a:lnTo>
                  <a:lnTo>
                    <a:pt x="107645" y="368960"/>
                  </a:lnTo>
                  <a:lnTo>
                    <a:pt x="180059" y="342087"/>
                  </a:lnTo>
                  <a:lnTo>
                    <a:pt x="117589" y="342087"/>
                  </a:lnTo>
                  <a:lnTo>
                    <a:pt x="117589" y="311391"/>
                  </a:lnTo>
                  <a:close/>
                </a:path>
                <a:path w="638301" h="675005">
                  <a:moveTo>
                    <a:pt x="262547" y="327660"/>
                  </a:moveTo>
                  <a:lnTo>
                    <a:pt x="218935" y="327660"/>
                  </a:lnTo>
                  <a:lnTo>
                    <a:pt x="218935" y="365963"/>
                  </a:lnTo>
                  <a:lnTo>
                    <a:pt x="215887" y="381292"/>
                  </a:lnTo>
                  <a:lnTo>
                    <a:pt x="260324" y="381292"/>
                  </a:lnTo>
                  <a:lnTo>
                    <a:pt x="262547" y="370217"/>
                  </a:lnTo>
                  <a:lnTo>
                    <a:pt x="262547" y="327660"/>
                  </a:lnTo>
                  <a:close/>
                </a:path>
                <a:path w="638301" h="675005">
                  <a:moveTo>
                    <a:pt x="482705" y="325170"/>
                  </a:moveTo>
                  <a:lnTo>
                    <a:pt x="380542" y="325170"/>
                  </a:lnTo>
                  <a:lnTo>
                    <a:pt x="380542" y="370217"/>
                  </a:lnTo>
                  <a:lnTo>
                    <a:pt x="382727" y="381292"/>
                  </a:lnTo>
                  <a:lnTo>
                    <a:pt x="427240" y="381292"/>
                  </a:lnTo>
                  <a:lnTo>
                    <a:pt x="424154" y="365963"/>
                  </a:lnTo>
                  <a:lnTo>
                    <a:pt x="424154" y="328447"/>
                  </a:lnTo>
                  <a:lnTo>
                    <a:pt x="492470" y="328447"/>
                  </a:lnTo>
                  <a:lnTo>
                    <a:pt x="482705" y="325170"/>
                  </a:lnTo>
                  <a:close/>
                </a:path>
                <a:path w="638301" h="675005">
                  <a:moveTo>
                    <a:pt x="492470" y="328447"/>
                  </a:moveTo>
                  <a:lnTo>
                    <a:pt x="424154" y="328447"/>
                  </a:lnTo>
                  <a:lnTo>
                    <a:pt x="542785" y="368261"/>
                  </a:lnTo>
                  <a:lnTo>
                    <a:pt x="542785" y="381292"/>
                  </a:lnTo>
                  <a:lnTo>
                    <a:pt x="564565" y="381292"/>
                  </a:lnTo>
                  <a:lnTo>
                    <a:pt x="564565" y="341998"/>
                  </a:lnTo>
                  <a:lnTo>
                    <a:pt x="532853" y="341998"/>
                  </a:lnTo>
                  <a:lnTo>
                    <a:pt x="492470" y="328447"/>
                  </a:lnTo>
                  <a:close/>
                </a:path>
                <a:path w="638301" h="675005">
                  <a:moveTo>
                    <a:pt x="262547" y="170611"/>
                  </a:moveTo>
                  <a:lnTo>
                    <a:pt x="218935" y="170611"/>
                  </a:lnTo>
                  <a:lnTo>
                    <a:pt x="218935" y="304457"/>
                  </a:lnTo>
                  <a:lnTo>
                    <a:pt x="117589" y="342087"/>
                  </a:lnTo>
                  <a:lnTo>
                    <a:pt x="180059" y="342087"/>
                  </a:lnTo>
                  <a:lnTo>
                    <a:pt x="218935" y="327660"/>
                  </a:lnTo>
                  <a:lnTo>
                    <a:pt x="262547" y="327660"/>
                  </a:lnTo>
                  <a:lnTo>
                    <a:pt x="262547" y="325170"/>
                  </a:lnTo>
                  <a:lnTo>
                    <a:pt x="482705" y="325170"/>
                  </a:lnTo>
                  <a:lnTo>
                    <a:pt x="424154" y="305523"/>
                  </a:lnTo>
                  <a:lnTo>
                    <a:pt x="424154" y="303364"/>
                  </a:lnTo>
                  <a:lnTo>
                    <a:pt x="271475" y="303364"/>
                  </a:lnTo>
                  <a:lnTo>
                    <a:pt x="293420" y="281419"/>
                  </a:lnTo>
                  <a:lnTo>
                    <a:pt x="262547" y="281419"/>
                  </a:lnTo>
                  <a:lnTo>
                    <a:pt x="262547" y="170611"/>
                  </a:lnTo>
                  <a:close/>
                </a:path>
                <a:path w="638301" h="675005">
                  <a:moveTo>
                    <a:pt x="564565" y="311391"/>
                  </a:moveTo>
                  <a:lnTo>
                    <a:pt x="532853" y="311391"/>
                  </a:lnTo>
                  <a:lnTo>
                    <a:pt x="532853" y="341998"/>
                  </a:lnTo>
                  <a:lnTo>
                    <a:pt x="564565" y="341998"/>
                  </a:lnTo>
                  <a:lnTo>
                    <a:pt x="564565" y="311391"/>
                  </a:lnTo>
                  <a:close/>
                </a:path>
                <a:path w="638301" h="675005">
                  <a:moveTo>
                    <a:pt x="424154" y="194297"/>
                  </a:moveTo>
                  <a:lnTo>
                    <a:pt x="380542" y="194297"/>
                  </a:lnTo>
                  <a:lnTo>
                    <a:pt x="380542" y="303364"/>
                  </a:lnTo>
                  <a:lnTo>
                    <a:pt x="424154" y="303364"/>
                  </a:lnTo>
                  <a:lnTo>
                    <a:pt x="424154" y="194297"/>
                  </a:lnTo>
                  <a:close/>
                </a:path>
                <a:path w="638301" h="675005">
                  <a:moveTo>
                    <a:pt x="424154" y="170611"/>
                  </a:moveTo>
                  <a:lnTo>
                    <a:pt x="373354" y="170611"/>
                  </a:lnTo>
                  <a:lnTo>
                    <a:pt x="262547" y="281419"/>
                  </a:lnTo>
                  <a:lnTo>
                    <a:pt x="293420" y="281419"/>
                  </a:lnTo>
                  <a:lnTo>
                    <a:pt x="380542" y="194297"/>
                  </a:lnTo>
                  <a:lnTo>
                    <a:pt x="424154" y="194297"/>
                  </a:lnTo>
                  <a:lnTo>
                    <a:pt x="424154" y="170611"/>
                  </a:lnTo>
                  <a:close/>
                </a:path>
                <a:path w="638301" h="675005">
                  <a:moveTo>
                    <a:pt x="114642" y="79883"/>
                  </a:moveTo>
                  <a:lnTo>
                    <a:pt x="82854" y="79883"/>
                  </a:lnTo>
                  <a:lnTo>
                    <a:pt x="82854" y="170611"/>
                  </a:lnTo>
                  <a:lnTo>
                    <a:pt x="572541" y="170611"/>
                  </a:lnTo>
                  <a:lnTo>
                    <a:pt x="572541" y="148805"/>
                  </a:lnTo>
                  <a:lnTo>
                    <a:pt x="104711" y="148805"/>
                  </a:lnTo>
                  <a:lnTo>
                    <a:pt x="104711" y="136474"/>
                  </a:lnTo>
                  <a:lnTo>
                    <a:pt x="177041" y="109613"/>
                  </a:lnTo>
                  <a:lnTo>
                    <a:pt x="114642" y="109613"/>
                  </a:lnTo>
                  <a:lnTo>
                    <a:pt x="114642" y="79883"/>
                  </a:lnTo>
                  <a:close/>
                </a:path>
                <a:path w="638301" h="675005">
                  <a:moveTo>
                    <a:pt x="424154" y="94056"/>
                  </a:moveTo>
                  <a:lnTo>
                    <a:pt x="218935" y="94056"/>
                  </a:lnTo>
                  <a:lnTo>
                    <a:pt x="218935" y="148805"/>
                  </a:lnTo>
                  <a:lnTo>
                    <a:pt x="262547" y="148805"/>
                  </a:lnTo>
                  <a:lnTo>
                    <a:pt x="262547" y="114515"/>
                  </a:lnTo>
                  <a:lnTo>
                    <a:pt x="424154" y="114515"/>
                  </a:lnTo>
                  <a:lnTo>
                    <a:pt x="424154" y="94056"/>
                  </a:lnTo>
                  <a:close/>
                </a:path>
                <a:path w="638301" h="675005">
                  <a:moveTo>
                    <a:pt x="424154" y="114515"/>
                  </a:moveTo>
                  <a:lnTo>
                    <a:pt x="380542" y="114515"/>
                  </a:lnTo>
                  <a:lnTo>
                    <a:pt x="380542" y="148805"/>
                  </a:lnTo>
                  <a:lnTo>
                    <a:pt x="424154" y="148805"/>
                  </a:lnTo>
                  <a:lnTo>
                    <a:pt x="424154" y="114515"/>
                  </a:lnTo>
                  <a:close/>
                </a:path>
                <a:path w="638301" h="675005">
                  <a:moveTo>
                    <a:pt x="492511" y="93306"/>
                  </a:moveTo>
                  <a:lnTo>
                    <a:pt x="424154" y="93306"/>
                  </a:lnTo>
                  <a:lnTo>
                    <a:pt x="550697" y="135775"/>
                  </a:lnTo>
                  <a:lnTo>
                    <a:pt x="550697" y="148805"/>
                  </a:lnTo>
                  <a:lnTo>
                    <a:pt x="572541" y="148805"/>
                  </a:lnTo>
                  <a:lnTo>
                    <a:pt x="572541" y="109499"/>
                  </a:lnTo>
                  <a:lnTo>
                    <a:pt x="540753" y="109499"/>
                  </a:lnTo>
                  <a:lnTo>
                    <a:pt x="492511" y="93306"/>
                  </a:lnTo>
                  <a:close/>
                </a:path>
                <a:path w="638301" h="675005">
                  <a:moveTo>
                    <a:pt x="425742" y="70878"/>
                  </a:moveTo>
                  <a:lnTo>
                    <a:pt x="218935" y="70878"/>
                  </a:lnTo>
                  <a:lnTo>
                    <a:pt x="114642" y="109613"/>
                  </a:lnTo>
                  <a:lnTo>
                    <a:pt x="177041" y="109613"/>
                  </a:lnTo>
                  <a:lnTo>
                    <a:pt x="218935" y="94056"/>
                  </a:lnTo>
                  <a:lnTo>
                    <a:pt x="424154" y="94056"/>
                  </a:lnTo>
                  <a:lnTo>
                    <a:pt x="424154" y="93306"/>
                  </a:lnTo>
                  <a:lnTo>
                    <a:pt x="492511" y="93306"/>
                  </a:lnTo>
                  <a:lnTo>
                    <a:pt x="425742" y="70878"/>
                  </a:lnTo>
                  <a:close/>
                </a:path>
                <a:path w="638301" h="675005">
                  <a:moveTo>
                    <a:pt x="572541" y="79883"/>
                  </a:moveTo>
                  <a:lnTo>
                    <a:pt x="540753" y="79883"/>
                  </a:lnTo>
                  <a:lnTo>
                    <a:pt x="540753" y="109499"/>
                  </a:lnTo>
                  <a:lnTo>
                    <a:pt x="572541" y="109499"/>
                  </a:lnTo>
                  <a:lnTo>
                    <a:pt x="572541" y="79883"/>
                  </a:lnTo>
                  <a:close/>
                </a:path>
                <a:path w="638301" h="675005">
                  <a:moveTo>
                    <a:pt x="379488" y="0"/>
                  </a:moveTo>
                  <a:lnTo>
                    <a:pt x="265379" y="0"/>
                  </a:lnTo>
                  <a:lnTo>
                    <a:pt x="219430" y="70878"/>
                  </a:lnTo>
                  <a:lnTo>
                    <a:pt x="425437" y="70878"/>
                  </a:lnTo>
                  <a:lnTo>
                    <a:pt x="423140" y="67335"/>
                  </a:lnTo>
                  <a:lnTo>
                    <a:pt x="260591" y="67335"/>
                  </a:lnTo>
                  <a:lnTo>
                    <a:pt x="282994" y="32727"/>
                  </a:lnTo>
                  <a:lnTo>
                    <a:pt x="400705" y="32727"/>
                  </a:lnTo>
                  <a:lnTo>
                    <a:pt x="379488" y="0"/>
                  </a:lnTo>
                  <a:close/>
                </a:path>
                <a:path w="638301" h="675005">
                  <a:moveTo>
                    <a:pt x="400705" y="32727"/>
                  </a:moveTo>
                  <a:lnTo>
                    <a:pt x="361822" y="32727"/>
                  </a:lnTo>
                  <a:lnTo>
                    <a:pt x="384238" y="67335"/>
                  </a:lnTo>
                  <a:lnTo>
                    <a:pt x="423140" y="67335"/>
                  </a:lnTo>
                  <a:lnTo>
                    <a:pt x="400705" y="32727"/>
                  </a:lnTo>
                  <a:close/>
                </a:path>
              </a:pathLst>
            </a:custGeom>
            <a:solidFill>
              <a:srgbClr val="7F8184"/>
            </a:solid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grpSp>
      <p:sp>
        <p:nvSpPr>
          <p:cNvPr id="6" name="Título 5"/>
          <p:cNvSpPr>
            <a:spLocks noGrp="1"/>
          </p:cNvSpPr>
          <p:nvPr>
            <p:ph type="title" idx="4294967295"/>
          </p:nvPr>
        </p:nvSpPr>
        <p:spPr>
          <a:xfrm>
            <a:off x="263352" y="82794"/>
            <a:ext cx="9289032" cy="1041950"/>
          </a:xfrm>
          <a:prstGeom prst="rect">
            <a:avLst/>
          </a:prstGeom>
        </p:spPr>
        <p:txBody>
          <a:bodyPr lIns="91438" tIns="45719" rIns="91438" bIns="45719" anchor="ctr"/>
          <a:lstStyle/>
          <a:p>
            <a:r>
              <a:rPr lang="es-MX" sz="2400" b="1" dirty="0" smtClean="0">
                <a:solidFill>
                  <a:schemeClr val="tx1">
                    <a:lumMod val="75000"/>
                    <a:lumOff val="25000"/>
                  </a:schemeClr>
                </a:solidFill>
                <a:latin typeface="Arial Narrow" panose="020B0606020202030204" pitchFamily="34" charset="0"/>
              </a:rPr>
              <a:t>La Tarifa </a:t>
            </a:r>
            <a:r>
              <a:rPr lang="es-MX" sz="2400" b="1" dirty="0">
                <a:solidFill>
                  <a:schemeClr val="tx1">
                    <a:lumMod val="75000"/>
                    <a:lumOff val="25000"/>
                  </a:schemeClr>
                </a:solidFill>
                <a:latin typeface="Arial Narrow" panose="020B0606020202030204" pitchFamily="34" charset="0"/>
              </a:rPr>
              <a:t>de </a:t>
            </a:r>
            <a:r>
              <a:rPr lang="es-MX" sz="2400" b="1" dirty="0" smtClean="0">
                <a:solidFill>
                  <a:schemeClr val="tx1">
                    <a:lumMod val="75000"/>
                    <a:lumOff val="25000"/>
                  </a:schemeClr>
                </a:solidFill>
                <a:latin typeface="Arial Narrow" panose="020B0606020202030204" pitchFamily="34" charset="0"/>
              </a:rPr>
              <a:t>Transmisión se contempla en el Acuerdo </a:t>
            </a:r>
            <a:r>
              <a:rPr lang="es-MX" sz="2400" b="1" dirty="0">
                <a:solidFill>
                  <a:schemeClr val="tx1">
                    <a:lumMod val="75000"/>
                    <a:lumOff val="25000"/>
                  </a:schemeClr>
                </a:solidFill>
                <a:latin typeface="Arial Narrow" panose="020B0606020202030204" pitchFamily="34" charset="0"/>
              </a:rPr>
              <a:t>No. </a:t>
            </a:r>
            <a:r>
              <a:rPr lang="es-MX" sz="2400" b="1" dirty="0" smtClean="0">
                <a:solidFill>
                  <a:schemeClr val="tx1">
                    <a:lumMod val="75000"/>
                    <a:lumOff val="25000"/>
                  </a:schemeClr>
                </a:solidFill>
                <a:latin typeface="Arial Narrow" panose="020B0606020202030204" pitchFamily="34" charset="0"/>
              </a:rPr>
              <a:t>A/045/2015:</a:t>
            </a:r>
            <a:endParaRPr lang="es-MX" sz="2400" b="1" dirty="0">
              <a:solidFill>
                <a:schemeClr val="tx1">
                  <a:lumMod val="75000"/>
                  <a:lumOff val="25000"/>
                </a:schemeClr>
              </a:solidFill>
              <a:latin typeface="Arial Narrow" panose="020B0606020202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394374125"/>
              </p:ext>
            </p:extLst>
          </p:nvPr>
        </p:nvGraphicFramePr>
        <p:xfrm>
          <a:off x="2855640" y="2761736"/>
          <a:ext cx="8460000" cy="2048241"/>
        </p:xfrm>
        <a:graphic>
          <a:graphicData uri="http://schemas.openxmlformats.org/drawingml/2006/table">
            <a:tbl>
              <a:tblPr>
                <a:tableStyleId>{3B4B98B0-60AC-42C2-AFA5-B58CD77FA1E5}</a:tableStyleId>
              </a:tblPr>
              <a:tblGrid>
                <a:gridCol w="2489131">
                  <a:extLst>
                    <a:ext uri="{9D8B030D-6E8A-4147-A177-3AD203B41FA5}">
                      <a16:colId xmlns:a16="http://schemas.microsoft.com/office/drawing/2014/main" val="20000"/>
                    </a:ext>
                  </a:extLst>
                </a:gridCol>
                <a:gridCol w="3267934">
                  <a:extLst>
                    <a:ext uri="{9D8B030D-6E8A-4147-A177-3AD203B41FA5}">
                      <a16:colId xmlns:a16="http://schemas.microsoft.com/office/drawing/2014/main" val="20001"/>
                    </a:ext>
                  </a:extLst>
                </a:gridCol>
                <a:gridCol w="2702935">
                  <a:extLst>
                    <a:ext uri="{9D8B030D-6E8A-4147-A177-3AD203B41FA5}">
                      <a16:colId xmlns:a16="http://schemas.microsoft.com/office/drawing/2014/main" val="20002"/>
                    </a:ext>
                  </a:extLst>
                </a:gridCol>
              </a:tblGrid>
              <a:tr h="514349">
                <a:tc gridSpan="3">
                  <a:txBody>
                    <a:bodyPr/>
                    <a:lstStyle/>
                    <a:p>
                      <a:pPr algn="ctr" fontAlgn="b"/>
                      <a:r>
                        <a:rPr lang="es-MX" sz="1600" b="1" u="none" strike="noStrike" dirty="0" smtClean="0">
                          <a:solidFill>
                            <a:schemeClr val="bg1"/>
                          </a:solidFill>
                          <a:effectLst/>
                          <a:latin typeface="Arial Narrow" panose="020B0606020202030204" pitchFamily="34" charset="0"/>
                        </a:rPr>
                        <a:t>Tarifa de Transmisión de energía eléctrica 2018</a:t>
                      </a:r>
                    </a:p>
                    <a:p>
                      <a:pPr algn="ctr" fontAlgn="b"/>
                      <a:r>
                        <a:rPr lang="es-MX" sz="1600" b="1" u="none" strike="noStrike" dirty="0" smtClean="0">
                          <a:solidFill>
                            <a:schemeClr val="bg1"/>
                          </a:solidFill>
                          <a:effectLst/>
                          <a:latin typeface="Arial Narrow" panose="020B0606020202030204" pitchFamily="34" charset="0"/>
                        </a:rPr>
                        <a:t> (pesos/kWh)</a:t>
                      </a:r>
                      <a:endParaRPr lang="es-MX" sz="1600" b="1" u="none" strike="noStrike" dirty="0" smtClean="0">
                        <a:solidFill>
                          <a:schemeClr val="bg1"/>
                        </a:solidFill>
                        <a:effectLst/>
                        <a:latin typeface="Arial Narrow" panose="020B0606020202030204" pitchFamily="34" charset="0"/>
                        <a:ea typeface="Tahoma" panose="020B0604030504040204" pitchFamily="34" charset="0"/>
                        <a:cs typeface="Tahoma" panose="020B0604030504040204" pitchFamily="34" charset="0"/>
                      </a:endParaRPr>
                    </a:p>
                  </a:txBody>
                  <a:tcPr marL="9525" marR="9525" marT="9525" marB="0" anchor="ctr">
                    <a:solidFill>
                      <a:schemeClr val="tx2"/>
                    </a:solidFill>
                  </a:tcPr>
                </a:tc>
                <a:tc hMerge="1">
                  <a:txBody>
                    <a:bodyPr/>
                    <a:lstStyle/>
                    <a:p>
                      <a:pPr algn="r" fontAlgn="b"/>
                      <a:endParaRPr lang="es-MX" sz="1100" b="1" i="0" u="none" strike="noStrike" dirty="0">
                        <a:solidFill>
                          <a:srgbClr val="7F7F7F"/>
                        </a:solidFill>
                        <a:effectLst/>
                        <a:latin typeface="+mn-lt"/>
                      </a:endParaRPr>
                    </a:p>
                  </a:txBody>
                  <a:tcPr marL="9525" marR="9525" marT="9525"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hMerge="1">
                  <a:txBody>
                    <a:bodyPr/>
                    <a:lstStyle/>
                    <a:p>
                      <a:pPr algn="l" fontAlgn="b"/>
                      <a:endParaRPr lang="es-MX" sz="1100" b="1" i="0" u="none" strike="noStrike" dirty="0">
                        <a:solidFill>
                          <a:srgbClr val="7F7F7F"/>
                        </a:solidFill>
                        <a:effectLst/>
                        <a:latin typeface="+mn-lt"/>
                      </a:endParaRPr>
                    </a:p>
                  </a:txBody>
                  <a:tcPr marL="9525" marR="9525" marT="9525" marB="0" anchor="b">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04743">
                <a:tc>
                  <a:txBody>
                    <a:bodyPr/>
                    <a:lstStyle/>
                    <a:p>
                      <a:pPr algn="ctr" fontAlgn="b"/>
                      <a:r>
                        <a:rPr lang="es-MX" sz="1600" b="0" u="none" strike="noStrike" dirty="0">
                          <a:solidFill>
                            <a:schemeClr val="tx1"/>
                          </a:solidFill>
                          <a:effectLst/>
                          <a:latin typeface="Arial Narrow" panose="020B0606020202030204" pitchFamily="34" charset="0"/>
                        </a:rPr>
                        <a:t> </a:t>
                      </a:r>
                      <a:r>
                        <a:rPr lang="es-MX" sz="1600" b="0" u="none" strike="noStrike" dirty="0" smtClean="0">
                          <a:solidFill>
                            <a:schemeClr val="tx1"/>
                          </a:solidFill>
                          <a:effectLst/>
                          <a:latin typeface="Arial Narrow" panose="020B0606020202030204" pitchFamily="34" charset="0"/>
                        </a:rPr>
                        <a:t>Nivel</a:t>
                      </a:r>
                      <a:r>
                        <a:rPr lang="es-MX" sz="1600" b="0" u="none" strike="noStrike" baseline="0" dirty="0" smtClean="0">
                          <a:solidFill>
                            <a:schemeClr val="tx1"/>
                          </a:solidFill>
                          <a:effectLst/>
                          <a:latin typeface="Arial Narrow" panose="020B0606020202030204" pitchFamily="34" charset="0"/>
                        </a:rPr>
                        <a:t> de tensión</a:t>
                      </a:r>
                      <a:endParaRPr lang="es-MX" sz="1600" b="0" i="0" u="none" strike="noStrike" dirty="0">
                        <a:solidFill>
                          <a:schemeClr val="tx1"/>
                        </a:solidFill>
                        <a:effectLst/>
                        <a:latin typeface="Arial Narrow" panose="020B0606020202030204" pitchFamily="34" charset="0"/>
                        <a:ea typeface="Tahoma" panose="020B0604030504040204" pitchFamily="34" charset="0"/>
                        <a:cs typeface="Tahoma" panose="020B0604030504040204" pitchFamily="34" charset="0"/>
                      </a:endParaRPr>
                    </a:p>
                  </a:txBody>
                  <a:tcPr marL="9525" marR="9525" marT="9525" marB="0" anchor="ctr">
                    <a:solidFill>
                      <a:schemeClr val="tx2">
                        <a:lumMod val="20000"/>
                        <a:lumOff val="80000"/>
                      </a:schemeClr>
                    </a:solidFill>
                  </a:tcPr>
                </a:tc>
                <a:tc>
                  <a:txBody>
                    <a:bodyPr/>
                    <a:lstStyle/>
                    <a:p>
                      <a:pPr algn="ctr" fontAlgn="b"/>
                      <a:r>
                        <a:rPr lang="es-MX" sz="1600" b="0" u="none" strike="noStrike" dirty="0" smtClean="0">
                          <a:solidFill>
                            <a:schemeClr val="tx1"/>
                          </a:solidFill>
                          <a:effectLst/>
                          <a:latin typeface="Arial Narrow" panose="020B0606020202030204" pitchFamily="34" charset="0"/>
                        </a:rPr>
                        <a:t>Generadores</a:t>
                      </a:r>
                      <a:endParaRPr lang="es-MX" sz="1600" b="0" i="0" u="none" strike="noStrike" baseline="0" dirty="0" smtClean="0">
                        <a:solidFill>
                          <a:schemeClr val="tx1"/>
                        </a:solidFill>
                        <a:effectLst/>
                        <a:latin typeface="Arial Narrow" panose="020B0606020202030204" pitchFamily="34" charset="0"/>
                        <a:ea typeface="Tahoma" panose="020B0604030504040204" pitchFamily="34" charset="0"/>
                        <a:cs typeface="Tahoma" panose="020B0604030504040204" pitchFamily="34" charset="0"/>
                      </a:endParaRPr>
                    </a:p>
                  </a:txBody>
                  <a:tcPr marL="9525" marR="9525" marT="9525" marB="0" anchor="ctr">
                    <a:solidFill>
                      <a:schemeClr val="tx2">
                        <a:lumMod val="20000"/>
                        <a:lumOff val="80000"/>
                      </a:schemeClr>
                    </a:solidFill>
                  </a:tcPr>
                </a:tc>
                <a:tc>
                  <a:txBody>
                    <a:bodyPr/>
                    <a:lstStyle/>
                    <a:p>
                      <a:pPr algn="ctr" fontAlgn="b"/>
                      <a:r>
                        <a:rPr lang="es-MX" sz="1600" b="0" u="none" strike="noStrike" dirty="0" smtClean="0">
                          <a:solidFill>
                            <a:schemeClr val="tx1"/>
                          </a:solidFill>
                          <a:effectLst/>
                          <a:latin typeface="Arial Narrow" panose="020B0606020202030204" pitchFamily="34" charset="0"/>
                        </a:rPr>
                        <a:t>Consumidores</a:t>
                      </a:r>
                      <a:endParaRPr lang="es-MX" sz="1600" b="0" i="0" u="none" strike="noStrike" dirty="0" smtClean="0">
                        <a:solidFill>
                          <a:schemeClr val="tx1"/>
                        </a:solidFill>
                        <a:effectLst/>
                        <a:latin typeface="Arial Narrow" panose="020B0606020202030204" pitchFamily="34" charset="0"/>
                        <a:ea typeface="Tahoma" panose="020B0604030504040204" pitchFamily="34" charset="0"/>
                        <a:cs typeface="Tahoma" panose="020B060403050404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479223">
                <a:tc>
                  <a:txBody>
                    <a:bodyPr/>
                    <a:lstStyle/>
                    <a:p>
                      <a:pPr algn="ctr" fontAlgn="b"/>
                      <a:r>
                        <a:rPr lang="es-MX" sz="1600" u="none" strike="noStrike" dirty="0" smtClean="0">
                          <a:effectLst/>
                          <a:latin typeface="Arial Narrow" panose="020B0606020202030204" pitchFamily="34" charset="0"/>
                        </a:rPr>
                        <a:t>Tensión </a:t>
                      </a:r>
                      <a:r>
                        <a:rPr lang="es-MX" sz="1800" u="none" strike="noStrike" dirty="0" smtClean="0">
                          <a:effectLst/>
                          <a:latin typeface="Arial Narrow" panose="020B0606020202030204" pitchFamily="34" charset="0"/>
                        </a:rPr>
                        <a:t>≥</a:t>
                      </a:r>
                      <a:r>
                        <a:rPr lang="es-MX" sz="1800" u="none" strike="noStrike" baseline="0" dirty="0" smtClean="0">
                          <a:effectLst/>
                          <a:latin typeface="Arial Narrow" panose="020B0606020202030204" pitchFamily="34" charset="0"/>
                        </a:rPr>
                        <a:t> </a:t>
                      </a:r>
                      <a:r>
                        <a:rPr lang="es-MX" sz="1600" u="none" strike="noStrike" baseline="0" dirty="0" smtClean="0">
                          <a:effectLst/>
                          <a:latin typeface="Arial Narrow" panose="020B0606020202030204" pitchFamily="34" charset="0"/>
                        </a:rPr>
                        <a:t>220 kV</a:t>
                      </a:r>
                      <a:endParaRPr lang="es-MX" sz="1600" b="0" i="0" u="none" strike="noStrike" dirty="0">
                        <a:solidFill>
                          <a:schemeClr val="bg1">
                            <a:lumMod val="50000"/>
                          </a:schemeClr>
                        </a:solidFill>
                        <a:effectLst/>
                        <a:latin typeface="Arial Narrow" panose="020B060602020203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a:lnSpc>
                          <a:spcPct val="115000"/>
                        </a:lnSpc>
                        <a:spcAft>
                          <a:spcPts val="0"/>
                        </a:spcAft>
                      </a:pPr>
                      <a:r>
                        <a:rPr lang="es-MX" sz="1600" u="none" strike="noStrike" kern="1200" dirty="0" smtClean="0">
                          <a:effectLst/>
                          <a:latin typeface="Arial Narrow" panose="020B0606020202030204" pitchFamily="34" charset="0"/>
                        </a:rPr>
                        <a:t>0.0553</a:t>
                      </a:r>
                      <a:endParaRPr lang="es-MX" sz="1600" u="none" strike="noStrike" kern="1200" dirty="0">
                        <a:solidFill>
                          <a:schemeClr val="bg1">
                            <a:lumMod val="50000"/>
                          </a:schemeClr>
                        </a:solidFill>
                        <a:effectLst/>
                        <a:latin typeface="Arial Narrow" panose="020B0606020202030204" pitchFamily="34" charset="0"/>
                        <a:ea typeface="Tahoma" panose="020B0604030504040204" pitchFamily="34" charset="0"/>
                        <a:cs typeface="Tahoma" panose="020B0604030504040204" pitchFamily="34" charset="0"/>
                      </a:endParaRPr>
                    </a:p>
                  </a:txBody>
                  <a:tcPr marL="7144" marR="7144" marT="7144" marB="0" anchor="ctr">
                    <a:noFill/>
                  </a:tcPr>
                </a:tc>
                <a:tc>
                  <a:txBody>
                    <a:bodyPr/>
                    <a:lstStyle/>
                    <a:p>
                      <a:pPr algn="ctr">
                        <a:lnSpc>
                          <a:spcPct val="115000"/>
                        </a:lnSpc>
                        <a:spcAft>
                          <a:spcPts val="0"/>
                        </a:spcAft>
                      </a:pPr>
                      <a:r>
                        <a:rPr lang="es-MX" sz="1600" u="none" strike="noStrike" kern="1200" dirty="0" smtClean="0">
                          <a:effectLst/>
                          <a:latin typeface="Arial Narrow" panose="020B0606020202030204" pitchFamily="34" charset="0"/>
                        </a:rPr>
                        <a:t>0.0696</a:t>
                      </a:r>
                      <a:endParaRPr lang="es-MX" sz="1600" u="none" strike="noStrike" kern="1200" dirty="0">
                        <a:solidFill>
                          <a:schemeClr val="bg1">
                            <a:lumMod val="50000"/>
                          </a:schemeClr>
                        </a:solidFill>
                        <a:effectLst/>
                        <a:latin typeface="Arial Narrow" panose="020B0606020202030204" pitchFamily="34" charset="0"/>
                        <a:ea typeface="Tahoma" panose="020B0604030504040204" pitchFamily="34" charset="0"/>
                        <a:cs typeface="Tahoma" panose="020B0604030504040204" pitchFamily="34" charset="0"/>
                      </a:endParaRPr>
                    </a:p>
                  </a:txBody>
                  <a:tcPr marL="7144" marR="7144" marT="7144" marB="0" anchor="ctr">
                    <a:noFill/>
                  </a:tcPr>
                </a:tc>
                <a:extLst>
                  <a:ext uri="{0D108BD9-81ED-4DB2-BD59-A6C34878D82A}">
                    <a16:rowId xmlns:a16="http://schemas.microsoft.com/office/drawing/2014/main" val="10002"/>
                  </a:ext>
                </a:extLst>
              </a:tr>
              <a:tr h="549926">
                <a:tc>
                  <a:txBody>
                    <a:bodyPr/>
                    <a:lstStyle/>
                    <a:p>
                      <a:pPr algn="ctr" fontAlgn="b"/>
                      <a:r>
                        <a:rPr lang="es-MX" sz="1600" u="none" strike="noStrike" dirty="0" smtClean="0">
                          <a:effectLst/>
                          <a:latin typeface="Arial Narrow" panose="020B0606020202030204" pitchFamily="34" charset="0"/>
                        </a:rPr>
                        <a:t>Tensión </a:t>
                      </a:r>
                      <a:r>
                        <a:rPr lang="es-MX" sz="1800" u="none" strike="noStrike" dirty="0" smtClean="0">
                          <a:effectLst/>
                          <a:latin typeface="Arial Narrow" panose="020B0606020202030204" pitchFamily="34" charset="0"/>
                        </a:rPr>
                        <a:t>&lt;</a:t>
                      </a:r>
                      <a:r>
                        <a:rPr lang="es-MX" sz="1600" u="none" strike="noStrike" baseline="0" dirty="0" smtClean="0">
                          <a:effectLst/>
                          <a:latin typeface="Arial Narrow" panose="020B0606020202030204" pitchFamily="34" charset="0"/>
                        </a:rPr>
                        <a:t> 220 kV</a:t>
                      </a:r>
                      <a:endParaRPr lang="es-MX" sz="1600" b="0" i="0" u="none" strike="noStrike" dirty="0">
                        <a:solidFill>
                          <a:schemeClr val="bg1">
                            <a:lumMod val="50000"/>
                          </a:schemeClr>
                        </a:solidFill>
                        <a:effectLst/>
                        <a:latin typeface="Arial Narrow" panose="020B060602020203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a:lnSpc>
                          <a:spcPct val="115000"/>
                        </a:lnSpc>
                        <a:spcAft>
                          <a:spcPts val="0"/>
                        </a:spcAft>
                      </a:pPr>
                      <a:r>
                        <a:rPr lang="es-MX" sz="1600" u="none" strike="noStrike" kern="1200" dirty="0" smtClean="0">
                          <a:effectLst/>
                          <a:latin typeface="Arial Narrow" panose="020B0606020202030204" pitchFamily="34" charset="0"/>
                        </a:rPr>
                        <a:t>0.1002</a:t>
                      </a:r>
                      <a:endParaRPr lang="es-MX" sz="1600" u="none" strike="noStrike" kern="1200" dirty="0">
                        <a:solidFill>
                          <a:schemeClr val="bg1">
                            <a:lumMod val="50000"/>
                          </a:schemeClr>
                        </a:solidFill>
                        <a:effectLst/>
                        <a:latin typeface="Arial Narrow" panose="020B0606020202030204" pitchFamily="34" charset="0"/>
                        <a:ea typeface="Tahoma" panose="020B0604030504040204" pitchFamily="34" charset="0"/>
                        <a:cs typeface="Tahoma" panose="020B0604030504040204" pitchFamily="34" charset="0"/>
                      </a:endParaRPr>
                    </a:p>
                  </a:txBody>
                  <a:tcPr marL="7144" marR="7144" marT="7144" marB="0" anchor="ctr">
                    <a:noFill/>
                  </a:tcPr>
                </a:tc>
                <a:tc>
                  <a:txBody>
                    <a:bodyPr/>
                    <a:lstStyle/>
                    <a:p>
                      <a:pPr algn="ctr">
                        <a:lnSpc>
                          <a:spcPct val="115000"/>
                        </a:lnSpc>
                        <a:spcAft>
                          <a:spcPts val="0"/>
                        </a:spcAft>
                      </a:pPr>
                      <a:r>
                        <a:rPr lang="es-MX" sz="1600" u="none" strike="noStrike" kern="1200" dirty="0" smtClean="0">
                          <a:effectLst/>
                          <a:latin typeface="Arial Narrow" panose="020B0606020202030204" pitchFamily="34" charset="0"/>
                        </a:rPr>
                        <a:t>0.1585</a:t>
                      </a:r>
                      <a:endParaRPr lang="es-MX" sz="1600" u="none" strike="noStrike" kern="1200" dirty="0">
                        <a:solidFill>
                          <a:schemeClr val="bg1">
                            <a:lumMod val="50000"/>
                          </a:schemeClr>
                        </a:solidFill>
                        <a:effectLst/>
                        <a:latin typeface="Arial Narrow" panose="020B0606020202030204" pitchFamily="34" charset="0"/>
                        <a:ea typeface="Tahoma" panose="020B0604030504040204" pitchFamily="34" charset="0"/>
                        <a:cs typeface="Tahoma" panose="020B0604030504040204" pitchFamily="34" charset="0"/>
                      </a:endParaRPr>
                    </a:p>
                  </a:txBody>
                  <a:tcPr marL="7144" marR="7144" marT="7144" marB="0" anchor="ctr">
                    <a:noFill/>
                  </a:tcPr>
                </a:tc>
                <a:extLst>
                  <a:ext uri="{0D108BD9-81ED-4DB2-BD59-A6C34878D82A}">
                    <a16:rowId xmlns:a16="http://schemas.microsoft.com/office/drawing/2014/main" val="10003"/>
                  </a:ext>
                </a:extLst>
              </a:tr>
            </a:tbl>
          </a:graphicData>
        </a:graphic>
      </p:graphicFrame>
      <p:sp>
        <p:nvSpPr>
          <p:cNvPr id="9" name="CuadroTexto 8"/>
          <p:cNvSpPr txBox="1"/>
          <p:nvPr/>
        </p:nvSpPr>
        <p:spPr>
          <a:xfrm>
            <a:off x="2855640" y="4869160"/>
            <a:ext cx="8460000" cy="1077218"/>
          </a:xfrm>
          <a:prstGeom prst="rect">
            <a:avLst/>
          </a:prstGeom>
          <a:noFill/>
        </p:spPr>
        <p:txBody>
          <a:bodyPr wrap="square" rtlCol="0">
            <a:spAutoFit/>
          </a:bodyPr>
          <a:lstStyle/>
          <a:p>
            <a:pPr marR="0" lvl="0" algn="just" defTabSz="914377" rtl="0" eaLnBrk="1" fontAlgn="auto" latinLnBrk="0" hangingPunct="1">
              <a:lnSpc>
                <a:spcPct val="100000"/>
              </a:lnSpc>
              <a:spcBef>
                <a:spcPts val="0"/>
              </a:spcBef>
              <a:spcAft>
                <a:spcPts val="0"/>
              </a:spcAft>
              <a:buClrTx/>
              <a:buSzTx/>
              <a:tabLst/>
              <a:defRPr/>
            </a:pPr>
            <a:endParaRPr kumimoji="0" lang="es-MX" sz="16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Tahoma" panose="020B0604030504040204" pitchFamily="34" charset="0"/>
              <a:cs typeface="Tahoma" panose="020B0604030504040204" pitchFamily="34" charset="0"/>
            </a:endParaRPr>
          </a:p>
          <a:p>
            <a:pPr marL="285750" marR="0" lvl="0" indent="-285750" algn="just"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Tahoma" panose="020B0604030504040204" pitchFamily="34" charset="0"/>
                <a:cs typeface="Tahoma" panose="020B0604030504040204" pitchFamily="34" charset="0"/>
              </a:rPr>
              <a:t>Tarifas en diferentes tensiones reflejan los costos de desarrollar y operar infraestructura hasta esos puntos, con lo cual los cargos en </a:t>
            </a:r>
            <a:r>
              <a:rPr kumimoji="0" lang="es-MX" sz="1600" b="0" i="0" u="none" strike="noStrike" kern="1200" cap="none" spc="0" normalizeH="0" baseline="0" noProof="0" dirty="0" smtClean="0">
                <a:ln>
                  <a:noFill/>
                </a:ln>
                <a:solidFill>
                  <a:srgbClr val="E7E6E6">
                    <a:lumMod val="25000"/>
                  </a:srgbClr>
                </a:solidFill>
                <a:effectLst/>
                <a:uLnTx/>
                <a:uFillTx/>
                <a:latin typeface="Arial Narrow" panose="020B0606020202030204" pitchFamily="34" charset="0"/>
                <a:ea typeface="Tahoma" panose="020B0604030504040204" pitchFamily="34" charset="0"/>
                <a:cs typeface="Tahoma" panose="020B0604030504040204" pitchFamily="34" charset="0"/>
              </a:rPr>
              <a:t>tensiones menores a 220 </a:t>
            </a:r>
            <a:r>
              <a:rPr kumimoji="0" lang="es-MX" sz="1600" b="0" i="0" u="none" strike="noStrike" kern="1200" cap="none" spc="0" normalizeH="0" baseline="0" noProof="0" dirty="0" err="1" smtClean="0">
                <a:ln>
                  <a:noFill/>
                </a:ln>
                <a:solidFill>
                  <a:srgbClr val="E7E6E6">
                    <a:lumMod val="25000"/>
                  </a:srgbClr>
                </a:solidFill>
                <a:effectLst/>
                <a:uLnTx/>
                <a:uFillTx/>
                <a:latin typeface="Arial Narrow" panose="020B0606020202030204" pitchFamily="34" charset="0"/>
                <a:ea typeface="Tahoma" panose="020B0604030504040204" pitchFamily="34" charset="0"/>
                <a:cs typeface="Tahoma" panose="020B0604030504040204" pitchFamily="34" charset="0"/>
              </a:rPr>
              <a:t>kV</a:t>
            </a:r>
            <a:r>
              <a:rPr kumimoji="0" lang="es-MX" sz="1600" b="0" i="0" u="none" strike="noStrike" kern="1200" cap="none" spc="0" normalizeH="0" baseline="0" noProof="0" dirty="0" smtClean="0">
                <a:ln>
                  <a:noFill/>
                </a:ln>
                <a:solidFill>
                  <a:srgbClr val="E7E6E6">
                    <a:lumMod val="25000"/>
                  </a:srgbClr>
                </a:solidFill>
                <a:effectLst/>
                <a:uLnTx/>
                <a:uFillTx/>
                <a:latin typeface="Arial Narrow" panose="020B0606020202030204" pitchFamily="34" charset="0"/>
                <a:ea typeface="Tahoma" panose="020B0604030504040204" pitchFamily="34" charset="0"/>
                <a:cs typeface="Tahoma" panose="020B0604030504040204" pitchFamily="34" charset="0"/>
              </a:rPr>
              <a:t> son más elevados </a:t>
            </a:r>
            <a:r>
              <a:rPr kumimoji="0" lang="es-MX" sz="16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Tahoma" panose="020B0604030504040204" pitchFamily="34" charset="0"/>
                <a:cs typeface="Tahoma" panose="020B0604030504040204" pitchFamily="34" charset="0"/>
              </a:rPr>
              <a:t>que en alta tensión.</a:t>
            </a: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srgbClr val="E7E6E6">
                  <a:lumMod val="25000"/>
                </a:srgbClr>
              </a:solidFill>
              <a:effectLst/>
              <a:uLnTx/>
              <a:uFillTx/>
              <a:latin typeface="Arial Narrow" panose="020B0606020202030204" pitchFamily="34" charset="0"/>
              <a:ea typeface="Tahoma" panose="020B0604030504040204" pitchFamily="34" charset="0"/>
              <a:cs typeface="Tahoma" panose="020B0604030504040204" pitchFamily="34" charset="0"/>
            </a:endParaRPr>
          </a:p>
        </p:txBody>
      </p:sp>
      <p:sp>
        <p:nvSpPr>
          <p:cNvPr id="10" name="Título 1"/>
          <p:cNvSpPr txBox="1">
            <a:spLocks/>
          </p:cNvSpPr>
          <p:nvPr/>
        </p:nvSpPr>
        <p:spPr>
          <a:xfrm>
            <a:off x="263352" y="1037581"/>
            <a:ext cx="11665296" cy="1649134"/>
          </a:xfrm>
          <a:prstGeom prst="rect">
            <a:avLst/>
          </a:prstGeom>
        </p:spPr>
        <p:txBody>
          <a:bodyPr vert="horz" lIns="91438" tIns="45719" rIns="91438" bIns="4571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j-ea"/>
                <a:cs typeface="+mj-cs"/>
              </a:rPr>
              <a:t>Para la </a:t>
            </a:r>
            <a:r>
              <a:rPr kumimoji="0" lang="es-MX" sz="1800" b="1" i="0" u="none" strike="noStrike" kern="1200" cap="none" spc="0" normalizeH="0" baseline="0" noProof="0" dirty="0" smtClean="0">
                <a:ln>
                  <a:noFill/>
                </a:ln>
                <a:solidFill>
                  <a:srgbClr val="002060"/>
                </a:solidFill>
                <a:effectLst/>
                <a:uLnTx/>
                <a:uFillTx/>
                <a:latin typeface="Arial Narrow" panose="020B0606020202030204" pitchFamily="34" charset="0"/>
                <a:ea typeface="+mj-ea"/>
                <a:cs typeface="+mj-cs"/>
              </a:rPr>
              <a:t>actualización de la tarifa </a:t>
            </a: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j-ea"/>
                <a:cs typeface="+mj-cs"/>
              </a:rPr>
              <a:t>se consideran tres elementos:</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j-ea"/>
                <a:cs typeface="+mj-cs"/>
              </a:rPr>
              <a:t> </a:t>
            </a:r>
          </a:p>
          <a:p>
            <a:pPr marL="342900" marR="0" lvl="0" indent="-342900" algn="just" defTabSz="914400" rtl="0" eaLnBrk="1" fontAlgn="auto" latinLnBrk="0" hangingPunct="1">
              <a:lnSpc>
                <a:spcPct val="90000"/>
              </a:lnSpc>
              <a:spcBef>
                <a:spcPct val="0"/>
              </a:spcBef>
              <a:spcAft>
                <a:spcPts val="0"/>
              </a:spcAft>
              <a:buClrTx/>
              <a:buSzTx/>
              <a:buFont typeface="+mj-lt"/>
              <a:buAutoNum type="arabicPeriod"/>
              <a:tabLst/>
              <a:defRPr/>
            </a:pP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j-ea"/>
                <a:cs typeface="+mj-cs"/>
              </a:rPr>
              <a:t>Factor de ajuste por inflación </a:t>
            </a:r>
          </a:p>
          <a:p>
            <a:pPr marL="342900" marR="0" lvl="0" indent="-342900" algn="just" defTabSz="914400" rtl="0" eaLnBrk="1" fontAlgn="auto" latinLnBrk="0" hangingPunct="1">
              <a:lnSpc>
                <a:spcPct val="90000"/>
              </a:lnSpc>
              <a:spcBef>
                <a:spcPct val="0"/>
              </a:spcBef>
              <a:spcAft>
                <a:spcPts val="0"/>
              </a:spcAft>
              <a:buClrTx/>
              <a:buSzTx/>
              <a:buFont typeface="+mj-lt"/>
              <a:buAutoNum type="arabicPeriod"/>
              <a:tabLst/>
              <a:defRPr/>
            </a:pP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j-ea"/>
                <a:cs typeface="+mj-cs"/>
              </a:rPr>
              <a:t>Ajuste por tipo de cambio </a:t>
            </a:r>
          </a:p>
          <a:p>
            <a:pPr marL="342900" marR="0" lvl="0" indent="-342900" algn="just" defTabSz="914400" rtl="0" eaLnBrk="1" fontAlgn="auto" latinLnBrk="0" hangingPunct="1">
              <a:lnSpc>
                <a:spcPct val="90000"/>
              </a:lnSpc>
              <a:spcBef>
                <a:spcPct val="0"/>
              </a:spcBef>
              <a:spcAft>
                <a:spcPts val="0"/>
              </a:spcAft>
              <a:buClrTx/>
              <a:buSzTx/>
              <a:buFont typeface="+mj-lt"/>
              <a:buAutoNum type="arabicPeriod"/>
              <a:tabLst/>
              <a:defRPr/>
            </a:pP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j-ea"/>
                <a:cs typeface="+mj-cs"/>
              </a:rPr>
              <a:t>Inversiones adicionales incluidas en el Programa de Desarrollo del Sistema Eléctrico Nacional (PRODESEN) </a:t>
            </a: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378634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344" y="109400"/>
            <a:ext cx="9146232" cy="1098553"/>
          </a:xfrm>
          <a:prstGeom prst="rect">
            <a:avLst/>
          </a:prstGeom>
        </p:spPr>
        <p:txBody>
          <a:bodyPr lIns="91438" tIns="45719" rIns="91438" bIns="45719"/>
          <a:lstStyle/>
          <a:p>
            <a:r>
              <a:rPr lang="es-MX" sz="2400" b="1" dirty="0" smtClean="0">
                <a:solidFill>
                  <a:schemeClr val="tx1">
                    <a:lumMod val="75000"/>
                    <a:lumOff val="25000"/>
                  </a:schemeClr>
                </a:solidFill>
                <a:latin typeface="Arial Narrow" panose="020B0606020202030204" pitchFamily="34" charset="0"/>
              </a:rPr>
              <a:t>La Tarifa de Distribución contempla </a:t>
            </a:r>
            <a:r>
              <a:rPr lang="es-MX" sz="2400" b="1" dirty="0">
                <a:solidFill>
                  <a:schemeClr val="tx1">
                    <a:lumMod val="75000"/>
                    <a:lumOff val="25000"/>
                  </a:schemeClr>
                </a:solidFill>
                <a:latin typeface="Arial Narrow" panose="020B0606020202030204" pitchFamily="34" charset="0"/>
              </a:rPr>
              <a:t>un </a:t>
            </a:r>
            <a:r>
              <a:rPr lang="es-MX" sz="2400" b="1" dirty="0" smtClean="0">
                <a:solidFill>
                  <a:schemeClr val="tx1">
                    <a:lumMod val="75000"/>
                    <a:lumOff val="25000"/>
                  </a:schemeClr>
                </a:solidFill>
                <a:latin typeface="Arial Narrow" panose="020B0606020202030204" pitchFamily="34" charset="0"/>
              </a:rPr>
              <a:t>Ingreso Requerido determinado con base en Estados Financieros Dictaminados de CFE, </a:t>
            </a:r>
            <a:r>
              <a:rPr lang="es-MX" sz="2400" b="1" dirty="0">
                <a:solidFill>
                  <a:schemeClr val="tx1">
                    <a:lumMod val="75000"/>
                    <a:lumOff val="25000"/>
                  </a:schemeClr>
                </a:solidFill>
                <a:latin typeface="Arial Narrow" panose="020B0606020202030204" pitchFamily="34" charset="0"/>
              </a:rPr>
              <a:t>incorporando un sendero de eficiencia y un ajuste por inflación</a:t>
            </a:r>
          </a:p>
        </p:txBody>
      </p:sp>
      <p:sp>
        <p:nvSpPr>
          <p:cNvPr id="26" name="Freeform 5"/>
          <p:cNvSpPr>
            <a:spLocks/>
          </p:cNvSpPr>
          <p:nvPr/>
        </p:nvSpPr>
        <p:spPr bwMode="auto">
          <a:xfrm>
            <a:off x="437702" y="4154008"/>
            <a:ext cx="7870475" cy="1935879"/>
          </a:xfrm>
          <a:custGeom>
            <a:avLst/>
            <a:gdLst>
              <a:gd name="T0" fmla="*/ 272 w 288"/>
              <a:gd name="T1" fmla="*/ 427 h 427"/>
              <a:gd name="T2" fmla="*/ 17 w 288"/>
              <a:gd name="T3" fmla="*/ 427 h 427"/>
              <a:gd name="T4" fmla="*/ 0 w 288"/>
              <a:gd name="T5" fmla="*/ 411 h 427"/>
              <a:gd name="T6" fmla="*/ 0 w 288"/>
              <a:gd name="T7" fmla="*/ 16 h 427"/>
              <a:gd name="T8" fmla="*/ 17 w 288"/>
              <a:gd name="T9" fmla="*/ 0 h 427"/>
              <a:gd name="T10" fmla="*/ 272 w 288"/>
              <a:gd name="T11" fmla="*/ 0 h 427"/>
              <a:gd name="T12" fmla="*/ 288 w 288"/>
              <a:gd name="T13" fmla="*/ 16 h 427"/>
              <a:gd name="T14" fmla="*/ 288 w 288"/>
              <a:gd name="T15" fmla="*/ 411 h 427"/>
              <a:gd name="T16" fmla="*/ 272 w 288"/>
              <a:gd name="T1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427">
                <a:moveTo>
                  <a:pt x="272" y="427"/>
                </a:moveTo>
                <a:cubicBezTo>
                  <a:pt x="17" y="427"/>
                  <a:pt x="17" y="427"/>
                  <a:pt x="17" y="427"/>
                </a:cubicBezTo>
                <a:cubicBezTo>
                  <a:pt x="8" y="427"/>
                  <a:pt x="0" y="420"/>
                  <a:pt x="0" y="411"/>
                </a:cubicBezTo>
                <a:cubicBezTo>
                  <a:pt x="0" y="16"/>
                  <a:pt x="0" y="16"/>
                  <a:pt x="0" y="16"/>
                </a:cubicBezTo>
                <a:cubicBezTo>
                  <a:pt x="0" y="8"/>
                  <a:pt x="8" y="0"/>
                  <a:pt x="17" y="0"/>
                </a:cubicBezTo>
                <a:cubicBezTo>
                  <a:pt x="272" y="0"/>
                  <a:pt x="272" y="0"/>
                  <a:pt x="272" y="0"/>
                </a:cubicBezTo>
                <a:cubicBezTo>
                  <a:pt x="281" y="0"/>
                  <a:pt x="288" y="8"/>
                  <a:pt x="288" y="16"/>
                </a:cubicBezTo>
                <a:cubicBezTo>
                  <a:pt x="288" y="411"/>
                  <a:pt x="288" y="411"/>
                  <a:pt x="288" y="411"/>
                </a:cubicBezTo>
                <a:cubicBezTo>
                  <a:pt x="288" y="420"/>
                  <a:pt x="281" y="427"/>
                  <a:pt x="272" y="427"/>
                </a:cubicBez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9525" marR="0" lvl="0" indent="0" algn="just" defTabSz="914400" rtl="0" eaLnBrk="1" fontAlgn="auto" latinLnBrk="0" hangingPunct="1">
              <a:lnSpc>
                <a:spcPct val="100000"/>
              </a:lnSpc>
              <a:spcBef>
                <a:spcPct val="20000"/>
              </a:spcBef>
              <a:spcAft>
                <a:spcPts val="0"/>
              </a:spcAft>
              <a:buClr>
                <a:srgbClr val="ED7D31"/>
              </a:buClr>
              <a:buSzTx/>
              <a:buFontTx/>
              <a:buNone/>
              <a:tabLst/>
              <a:defRPr/>
            </a:pPr>
            <a:r>
              <a:rPr kumimoji="0" lang="es-MX" sz="18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El </a:t>
            </a:r>
            <a:r>
              <a:rPr kumimoji="0" lang="es-MX" sz="1800" b="1" i="0" u="none" strike="noStrike" kern="0" cap="none" spc="0" normalizeH="0" baseline="0" noProof="0" dirty="0" smtClean="0">
                <a:ln>
                  <a:noFill/>
                </a:ln>
                <a:solidFill>
                  <a:srgbClr val="00B050"/>
                </a:solidFill>
                <a:effectLst/>
                <a:uLnTx/>
                <a:uFillTx/>
                <a:latin typeface="Arial Narrow" panose="020B0606020202030204" pitchFamily="34" charset="0"/>
                <a:ea typeface="+mn-ea"/>
                <a:cs typeface="Arial" panose="020B0604020202020204" pitchFamily="34" charset="0"/>
              </a:rPr>
              <a:t>Requerimiento de Ingresos </a:t>
            </a:r>
            <a:r>
              <a:rPr kumimoji="0" lang="es-MX" sz="18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para la actividad de Distribución fue </a:t>
            </a:r>
            <a:r>
              <a:rPr kumimoji="0" lang="es-MX" sz="1800" b="1" i="0" u="none" strike="noStrike" kern="0" cap="none" spc="0" normalizeH="0" baseline="0" noProof="0" dirty="0">
                <a:ln>
                  <a:noFill/>
                </a:ln>
                <a:solidFill>
                  <a:srgbClr val="00B050"/>
                </a:solidFill>
                <a:effectLst/>
                <a:uLnTx/>
                <a:uFillTx/>
                <a:latin typeface="Arial Narrow" panose="020B0606020202030204" pitchFamily="34" charset="0"/>
                <a:ea typeface="+mn-ea"/>
                <a:cs typeface="Arial" panose="020B0604020202020204" pitchFamily="34" charset="0"/>
              </a:rPr>
              <a:t>asignado</a:t>
            </a:r>
            <a:r>
              <a:rPr kumimoji="0" lang="es-MX" sz="18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r>
              <a:rPr kumimoji="0" lang="es-MX" sz="18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a cada división de distribución </a:t>
            </a:r>
            <a:r>
              <a:rPr kumimoji="0" lang="es-MX" sz="1800" b="1" i="0" u="none" strike="noStrike" kern="0" cap="none" spc="0" normalizeH="0" baseline="0" noProof="0" dirty="0" smtClean="0">
                <a:ln>
                  <a:noFill/>
                </a:ln>
                <a:solidFill>
                  <a:srgbClr val="00B050"/>
                </a:solidFill>
                <a:effectLst/>
                <a:uLnTx/>
                <a:uFillTx/>
                <a:latin typeface="Arial Narrow" panose="020B0606020202030204" pitchFamily="34" charset="0"/>
                <a:ea typeface="+mn-ea"/>
                <a:cs typeface="Arial" panose="020B0604020202020204" pitchFamily="34" charset="0"/>
              </a:rPr>
              <a:t>proporcionalmente a su máxima demanda</a:t>
            </a:r>
            <a:r>
              <a:rPr kumimoji="0" lang="es-MX" sz="18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a:t>
            </a:r>
            <a:r>
              <a:rPr kumimoji="0" lang="es-MX" sz="1800" b="1" i="0" u="none" strike="noStrike" kern="1200" cap="none" spc="0" normalizeH="0" baseline="30000" noProof="0" dirty="0">
                <a:ln>
                  <a:noFill/>
                </a:ln>
                <a:solidFill>
                  <a:prstClr val="black"/>
                </a:solidFill>
                <a:effectLst/>
                <a:uLnTx/>
                <a:uFillTx/>
                <a:latin typeface="Arial Narrow" panose="020B0606020202030204" pitchFamily="34" charset="0"/>
                <a:ea typeface="+mn-ea"/>
                <a:cs typeface="+mn-cs"/>
              </a:rPr>
              <a:t> /</a:t>
            </a:r>
            <a:r>
              <a:rPr kumimoji="0" lang="es-MX" sz="1800" b="1" i="0" u="none" strike="noStrike" kern="1200" cap="none" spc="0" normalizeH="0" baseline="30000" noProof="0" dirty="0" smtClean="0">
                <a:ln>
                  <a:noFill/>
                </a:ln>
                <a:solidFill>
                  <a:prstClr val="black"/>
                </a:solidFill>
                <a:effectLst/>
                <a:uLnTx/>
                <a:uFillTx/>
                <a:latin typeface="Arial Narrow" panose="020B0606020202030204" pitchFamily="34" charset="0"/>
                <a:ea typeface="+mn-ea"/>
                <a:cs typeface="+mn-cs"/>
              </a:rPr>
              <a:t>1</a:t>
            </a:r>
          </a:p>
          <a:p>
            <a:pPr marL="9525" marR="0" lvl="0" indent="0" algn="just" defTabSz="914400" rtl="0" eaLnBrk="1" fontAlgn="auto" latinLnBrk="0" hangingPunct="1">
              <a:lnSpc>
                <a:spcPct val="100000"/>
              </a:lnSpc>
              <a:spcBef>
                <a:spcPct val="20000"/>
              </a:spcBef>
              <a:spcAft>
                <a:spcPts val="0"/>
              </a:spcAft>
              <a:buClr>
                <a:srgbClr val="ED7D31"/>
              </a:buClr>
              <a:buSzTx/>
              <a:buFontTx/>
              <a:buNone/>
              <a:tabLst/>
              <a:defRPr/>
            </a:pPr>
            <a:endParaRPr kumimoji="0" lang="es-MX" sz="1800" b="1" i="0" u="none" strike="noStrike" kern="0" cap="none" spc="0" normalizeH="0" baseline="3000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Para la </a:t>
            </a:r>
            <a:r>
              <a:rPr kumimoji="0" lang="es-MX" sz="1800" b="1" i="0" u="none" strike="noStrike" kern="0" cap="none" spc="0" normalizeH="0" baseline="0" noProof="0" dirty="0">
                <a:ln>
                  <a:noFill/>
                </a:ln>
                <a:solidFill>
                  <a:srgbClr val="00B050"/>
                </a:solidFill>
                <a:effectLst/>
                <a:uLnTx/>
                <a:uFillTx/>
                <a:latin typeface="Arial Narrow" panose="020B0606020202030204" pitchFamily="34" charset="0"/>
                <a:ea typeface="+mn-ea"/>
                <a:cs typeface="Arial" panose="020B0604020202020204" pitchFamily="34" charset="0"/>
              </a:rPr>
              <a:t>actualización de la tarifa </a:t>
            </a:r>
            <a:r>
              <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se </a:t>
            </a: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consideran dos </a:t>
            </a:r>
            <a:r>
              <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elementos: </a:t>
            </a: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342900" algn="just" defTabSz="914377" rtl="0" eaLnBrk="1" fontAlgn="auto" latinLnBrk="0" hangingPunct="1">
              <a:lnSpc>
                <a:spcPct val="100000"/>
              </a:lnSpc>
              <a:spcBef>
                <a:spcPts val="0"/>
              </a:spcBef>
              <a:spcAft>
                <a:spcPts val="0"/>
              </a:spcAft>
              <a:buClrTx/>
              <a:buSzTx/>
              <a:buFont typeface="+mj-lt"/>
              <a:buAutoNum type="arabicPeriod"/>
              <a:tabLst/>
              <a:defRPr/>
            </a:pPr>
            <a:r>
              <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Factor de ajuste por inflación. </a:t>
            </a:r>
          </a:p>
          <a:p>
            <a:pPr marL="342900" marR="0" lvl="0" indent="-342900" algn="just" defTabSz="914377" rtl="0" eaLnBrk="1" fontAlgn="auto" latinLnBrk="0" hangingPunct="1">
              <a:lnSpc>
                <a:spcPct val="100000"/>
              </a:lnSpc>
              <a:spcBef>
                <a:spcPts val="0"/>
              </a:spcBef>
              <a:spcAft>
                <a:spcPts val="0"/>
              </a:spcAft>
              <a:buClrTx/>
              <a:buSzTx/>
              <a:buFont typeface="+mj-lt"/>
              <a:buAutoNum type="arabicPeriod"/>
              <a:tabLst/>
              <a:defRPr/>
            </a:pPr>
            <a:r>
              <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Factores de eficiencia en costos de explotación y de economías de escala.</a:t>
            </a:r>
          </a:p>
          <a:p>
            <a:pPr marL="9525" marR="0" lvl="0" indent="0" algn="just" defTabSz="914400" rtl="0" eaLnBrk="1" fontAlgn="auto" latinLnBrk="0" hangingPunct="1">
              <a:lnSpc>
                <a:spcPct val="100000"/>
              </a:lnSpc>
              <a:spcBef>
                <a:spcPct val="20000"/>
              </a:spcBef>
              <a:spcAft>
                <a:spcPts val="0"/>
              </a:spcAft>
              <a:buClr>
                <a:srgbClr val="ED7D31"/>
              </a:buClr>
              <a:buSzTx/>
              <a:buFontTx/>
              <a:buNone/>
              <a:tabLst/>
              <a:defRPr/>
            </a:pPr>
            <a:endParaRPr kumimoji="0" lang="es-MX" sz="18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11" name="Rectángulo 10"/>
          <p:cNvSpPr/>
          <p:nvPr/>
        </p:nvSpPr>
        <p:spPr>
          <a:xfrm>
            <a:off x="1561455" y="1396204"/>
            <a:ext cx="6261783" cy="369332"/>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Las tarifas se calculan por cada una de las 16 divisiones de distribución:</a:t>
            </a: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13" name="Freeform 5"/>
          <p:cNvSpPr>
            <a:spLocks noEditPoints="1"/>
          </p:cNvSpPr>
          <p:nvPr/>
        </p:nvSpPr>
        <p:spPr bwMode="auto">
          <a:xfrm>
            <a:off x="5075151" y="2332472"/>
            <a:ext cx="780854" cy="611228"/>
          </a:xfrm>
          <a:custGeom>
            <a:avLst/>
            <a:gdLst>
              <a:gd name="T0" fmla="*/ 116 w 173"/>
              <a:gd name="T1" fmla="*/ 10 h 141"/>
              <a:gd name="T2" fmla="*/ 136 w 173"/>
              <a:gd name="T3" fmla="*/ 12 h 141"/>
              <a:gd name="T4" fmla="*/ 136 w 173"/>
              <a:gd name="T5" fmla="*/ 80 h 141"/>
              <a:gd name="T6" fmla="*/ 132 w 173"/>
              <a:gd name="T7" fmla="*/ 85 h 141"/>
              <a:gd name="T8" fmla="*/ 6 w 173"/>
              <a:gd name="T9" fmla="*/ 84 h 141"/>
              <a:gd name="T10" fmla="*/ 0 w 173"/>
              <a:gd name="T11" fmla="*/ 80 h 141"/>
              <a:gd name="T12" fmla="*/ 0 w 173"/>
              <a:gd name="T13" fmla="*/ 13 h 141"/>
              <a:gd name="T14" fmla="*/ 157 w 173"/>
              <a:gd name="T15" fmla="*/ 44 h 141"/>
              <a:gd name="T16" fmla="*/ 151 w 173"/>
              <a:gd name="T17" fmla="*/ 104 h 141"/>
              <a:gd name="T18" fmla="*/ 147 w 173"/>
              <a:gd name="T19" fmla="*/ 108 h 141"/>
              <a:gd name="T20" fmla="*/ 58 w 173"/>
              <a:gd name="T21" fmla="*/ 124 h 141"/>
              <a:gd name="T22" fmla="*/ 43 w 173"/>
              <a:gd name="T23" fmla="*/ 111 h 141"/>
              <a:gd name="T24" fmla="*/ 38 w 173"/>
              <a:gd name="T25" fmla="*/ 135 h 141"/>
              <a:gd name="T26" fmla="*/ 44 w 173"/>
              <a:gd name="T27" fmla="*/ 138 h 141"/>
              <a:gd name="T28" fmla="*/ 168 w 173"/>
              <a:gd name="T29" fmla="*/ 116 h 141"/>
              <a:gd name="T30" fmla="*/ 172 w 173"/>
              <a:gd name="T31" fmla="*/ 111 h 141"/>
              <a:gd name="T32" fmla="*/ 160 w 173"/>
              <a:gd name="T33" fmla="*/ 44 h 141"/>
              <a:gd name="T34" fmla="*/ 142 w 173"/>
              <a:gd name="T35" fmla="*/ 26 h 141"/>
              <a:gd name="T36" fmla="*/ 143 w 173"/>
              <a:gd name="T37" fmla="*/ 49 h 141"/>
              <a:gd name="T38" fmla="*/ 144 w 173"/>
              <a:gd name="T39" fmla="*/ 74 h 141"/>
              <a:gd name="T40" fmla="*/ 142 w 173"/>
              <a:gd name="T41" fmla="*/ 92 h 141"/>
              <a:gd name="T42" fmla="*/ 126 w 173"/>
              <a:gd name="T43" fmla="*/ 90 h 141"/>
              <a:gd name="T44" fmla="*/ 41 w 173"/>
              <a:gd name="T45" fmla="*/ 96 h 141"/>
              <a:gd name="T46" fmla="*/ 19 w 173"/>
              <a:gd name="T47" fmla="*/ 87 h 141"/>
              <a:gd name="T48" fmla="*/ 21 w 173"/>
              <a:gd name="T49" fmla="*/ 112 h 141"/>
              <a:gd name="T50" fmla="*/ 145 w 173"/>
              <a:gd name="T51" fmla="*/ 99 h 141"/>
              <a:gd name="T52" fmla="*/ 156 w 173"/>
              <a:gd name="T53" fmla="*/ 99 h 141"/>
              <a:gd name="T54" fmla="*/ 150 w 173"/>
              <a:gd name="T55" fmla="*/ 30 h 141"/>
              <a:gd name="T56" fmla="*/ 146 w 173"/>
              <a:gd name="T57" fmla="*/ 26 h 141"/>
              <a:gd name="T58" fmla="*/ 81 w 173"/>
              <a:gd name="T59" fmla="*/ 14 h 141"/>
              <a:gd name="T60" fmla="*/ 81 w 173"/>
              <a:gd name="T61" fmla="*/ 71 h 141"/>
              <a:gd name="T62" fmla="*/ 112 w 173"/>
              <a:gd name="T63" fmla="*/ 73 h 141"/>
              <a:gd name="T64" fmla="*/ 128 w 173"/>
              <a:gd name="T65" fmla="*/ 59 h 141"/>
              <a:gd name="T66" fmla="*/ 113 w 173"/>
              <a:gd name="T67" fmla="*/ 20 h 141"/>
              <a:gd name="T68" fmla="*/ 81 w 173"/>
              <a:gd name="T69" fmla="*/ 14 h 141"/>
              <a:gd name="T70" fmla="*/ 42 w 173"/>
              <a:gd name="T71" fmla="*/ 42 h 141"/>
              <a:gd name="T72" fmla="*/ 20 w 173"/>
              <a:gd name="T73" fmla="*/ 16 h 141"/>
              <a:gd name="T74" fmla="*/ 9 w 173"/>
              <a:gd name="T75" fmla="*/ 32 h 141"/>
              <a:gd name="T76" fmla="*/ 22 w 173"/>
              <a:gd name="T77" fmla="*/ 72 h 141"/>
              <a:gd name="T78" fmla="*/ 54 w 173"/>
              <a:gd name="T79" fmla="*/ 70 h 141"/>
              <a:gd name="T80" fmla="*/ 77 w 173"/>
              <a:gd name="T81" fmla="*/ 34 h 141"/>
              <a:gd name="T82" fmla="*/ 70 w 173"/>
              <a:gd name="T83" fmla="*/ 25 h 141"/>
              <a:gd name="T84" fmla="*/ 66 w 173"/>
              <a:gd name="T85" fmla="*/ 23 h 141"/>
              <a:gd name="T86" fmla="*/ 60 w 173"/>
              <a:gd name="T87" fmla="*/ 28 h 141"/>
              <a:gd name="T88" fmla="*/ 59 w 173"/>
              <a:gd name="T89" fmla="*/ 38 h 141"/>
              <a:gd name="T90" fmla="*/ 66 w 173"/>
              <a:gd name="T91" fmla="*/ 45 h 141"/>
              <a:gd name="T92" fmla="*/ 69 w 173"/>
              <a:gd name="T93" fmla="*/ 51 h 141"/>
              <a:gd name="T94" fmla="*/ 68 w 173"/>
              <a:gd name="T95" fmla="*/ 53 h 141"/>
              <a:gd name="T96" fmla="*/ 66 w 173"/>
              <a:gd name="T97" fmla="*/ 48 h 141"/>
              <a:gd name="T98" fmla="*/ 58 w 173"/>
              <a:gd name="T99" fmla="*/ 46 h 141"/>
              <a:gd name="T100" fmla="*/ 60 w 173"/>
              <a:gd name="T101" fmla="*/ 56 h 141"/>
              <a:gd name="T102" fmla="*/ 66 w 173"/>
              <a:gd name="T103" fmla="*/ 61 h 141"/>
              <a:gd name="T104" fmla="*/ 70 w 173"/>
              <a:gd name="T105" fmla="*/ 58 h 141"/>
              <a:gd name="T106" fmla="*/ 78 w 173"/>
              <a:gd name="T107" fmla="*/ 48 h 141"/>
              <a:gd name="T108" fmla="*/ 75 w 173"/>
              <a:gd name="T109" fmla="*/ 41 h 141"/>
              <a:gd name="T110" fmla="*/ 67 w 173"/>
              <a:gd name="T111" fmla="*/ 35 h 141"/>
              <a:gd name="T112" fmla="*/ 67 w 173"/>
              <a:gd name="T113" fmla="*/ 31 h 141"/>
              <a:gd name="T114" fmla="*/ 69 w 173"/>
              <a:gd name="T115" fmla="*/ 31 h 141"/>
              <a:gd name="T116" fmla="*/ 69 w 173"/>
              <a:gd name="T117" fmla="*/ 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41">
                <a:moveTo>
                  <a:pt x="3" y="12"/>
                </a:moveTo>
                <a:cubicBezTo>
                  <a:pt x="41" y="0"/>
                  <a:pt x="78" y="5"/>
                  <a:pt x="116" y="10"/>
                </a:cubicBezTo>
                <a:cubicBezTo>
                  <a:pt x="121" y="11"/>
                  <a:pt x="126" y="11"/>
                  <a:pt x="133" y="12"/>
                </a:cubicBezTo>
                <a:cubicBezTo>
                  <a:pt x="136" y="12"/>
                  <a:pt x="136" y="12"/>
                  <a:pt x="136" y="12"/>
                </a:cubicBezTo>
                <a:cubicBezTo>
                  <a:pt x="136" y="16"/>
                  <a:pt x="136" y="16"/>
                  <a:pt x="136" y="16"/>
                </a:cubicBezTo>
                <a:cubicBezTo>
                  <a:pt x="136" y="80"/>
                  <a:pt x="136" y="80"/>
                  <a:pt x="136" y="80"/>
                </a:cubicBezTo>
                <a:cubicBezTo>
                  <a:pt x="136" y="85"/>
                  <a:pt x="136" y="85"/>
                  <a:pt x="136" y="85"/>
                </a:cubicBezTo>
                <a:cubicBezTo>
                  <a:pt x="132" y="85"/>
                  <a:pt x="132" y="85"/>
                  <a:pt x="132" y="85"/>
                </a:cubicBezTo>
                <a:cubicBezTo>
                  <a:pt x="129" y="84"/>
                  <a:pt x="127" y="84"/>
                  <a:pt x="125" y="84"/>
                </a:cubicBezTo>
                <a:cubicBezTo>
                  <a:pt x="85" y="79"/>
                  <a:pt x="46" y="74"/>
                  <a:pt x="6" y="84"/>
                </a:cubicBezTo>
                <a:cubicBezTo>
                  <a:pt x="0" y="86"/>
                  <a:pt x="0" y="86"/>
                  <a:pt x="0" y="86"/>
                </a:cubicBezTo>
                <a:cubicBezTo>
                  <a:pt x="0" y="80"/>
                  <a:pt x="0" y="80"/>
                  <a:pt x="0" y="80"/>
                </a:cubicBezTo>
                <a:cubicBezTo>
                  <a:pt x="0" y="16"/>
                  <a:pt x="0" y="16"/>
                  <a:pt x="0" y="16"/>
                </a:cubicBezTo>
                <a:cubicBezTo>
                  <a:pt x="0" y="13"/>
                  <a:pt x="0" y="13"/>
                  <a:pt x="0" y="13"/>
                </a:cubicBezTo>
                <a:cubicBezTo>
                  <a:pt x="3" y="12"/>
                  <a:pt x="3" y="12"/>
                  <a:pt x="3" y="12"/>
                </a:cubicBezTo>
                <a:close/>
                <a:moveTo>
                  <a:pt x="157" y="44"/>
                </a:moveTo>
                <a:cubicBezTo>
                  <a:pt x="163" y="105"/>
                  <a:pt x="163" y="105"/>
                  <a:pt x="163" y="105"/>
                </a:cubicBezTo>
                <a:cubicBezTo>
                  <a:pt x="151" y="104"/>
                  <a:pt x="151" y="104"/>
                  <a:pt x="151" y="104"/>
                </a:cubicBezTo>
                <a:cubicBezTo>
                  <a:pt x="150" y="104"/>
                  <a:pt x="148" y="104"/>
                  <a:pt x="147" y="104"/>
                </a:cubicBezTo>
                <a:cubicBezTo>
                  <a:pt x="146" y="106"/>
                  <a:pt x="146" y="107"/>
                  <a:pt x="147" y="108"/>
                </a:cubicBezTo>
                <a:cubicBezTo>
                  <a:pt x="147" y="108"/>
                  <a:pt x="147" y="109"/>
                  <a:pt x="147" y="109"/>
                </a:cubicBezTo>
                <a:cubicBezTo>
                  <a:pt x="117" y="111"/>
                  <a:pt x="87" y="113"/>
                  <a:pt x="58" y="124"/>
                </a:cubicBezTo>
                <a:cubicBezTo>
                  <a:pt x="58" y="123"/>
                  <a:pt x="58" y="123"/>
                  <a:pt x="58" y="123"/>
                </a:cubicBezTo>
                <a:cubicBezTo>
                  <a:pt x="56" y="116"/>
                  <a:pt x="50" y="111"/>
                  <a:pt x="43" y="111"/>
                </a:cubicBezTo>
                <a:cubicBezTo>
                  <a:pt x="40" y="112"/>
                  <a:pt x="37" y="113"/>
                  <a:pt x="34" y="114"/>
                </a:cubicBezTo>
                <a:cubicBezTo>
                  <a:pt x="38" y="135"/>
                  <a:pt x="38" y="135"/>
                  <a:pt x="38" y="135"/>
                </a:cubicBezTo>
                <a:cubicBezTo>
                  <a:pt x="39" y="141"/>
                  <a:pt x="39" y="141"/>
                  <a:pt x="39" y="141"/>
                </a:cubicBezTo>
                <a:cubicBezTo>
                  <a:pt x="44" y="138"/>
                  <a:pt x="44" y="138"/>
                  <a:pt x="44" y="138"/>
                </a:cubicBezTo>
                <a:cubicBezTo>
                  <a:pt x="82" y="121"/>
                  <a:pt x="121" y="119"/>
                  <a:pt x="161" y="116"/>
                </a:cubicBezTo>
                <a:cubicBezTo>
                  <a:pt x="163" y="116"/>
                  <a:pt x="166" y="116"/>
                  <a:pt x="168" y="116"/>
                </a:cubicBezTo>
                <a:cubicBezTo>
                  <a:pt x="173" y="116"/>
                  <a:pt x="173" y="116"/>
                  <a:pt x="173" y="116"/>
                </a:cubicBezTo>
                <a:cubicBezTo>
                  <a:pt x="172" y="111"/>
                  <a:pt x="172" y="111"/>
                  <a:pt x="172" y="111"/>
                </a:cubicBezTo>
                <a:cubicBezTo>
                  <a:pt x="160" y="48"/>
                  <a:pt x="160" y="48"/>
                  <a:pt x="160" y="48"/>
                </a:cubicBezTo>
                <a:cubicBezTo>
                  <a:pt x="160" y="44"/>
                  <a:pt x="160" y="44"/>
                  <a:pt x="160" y="44"/>
                </a:cubicBezTo>
                <a:cubicBezTo>
                  <a:pt x="157" y="44"/>
                  <a:pt x="157" y="44"/>
                  <a:pt x="157" y="44"/>
                </a:cubicBezTo>
                <a:close/>
                <a:moveTo>
                  <a:pt x="142" y="26"/>
                </a:moveTo>
                <a:cubicBezTo>
                  <a:pt x="142" y="49"/>
                  <a:pt x="142" y="49"/>
                  <a:pt x="142" y="49"/>
                </a:cubicBezTo>
                <a:cubicBezTo>
                  <a:pt x="142" y="49"/>
                  <a:pt x="143" y="49"/>
                  <a:pt x="143" y="49"/>
                </a:cubicBezTo>
                <a:cubicBezTo>
                  <a:pt x="145" y="73"/>
                  <a:pt x="145" y="73"/>
                  <a:pt x="145" y="73"/>
                </a:cubicBezTo>
                <a:cubicBezTo>
                  <a:pt x="145" y="74"/>
                  <a:pt x="145" y="74"/>
                  <a:pt x="144" y="74"/>
                </a:cubicBezTo>
                <a:cubicBezTo>
                  <a:pt x="144" y="74"/>
                  <a:pt x="143" y="74"/>
                  <a:pt x="142" y="74"/>
                </a:cubicBezTo>
                <a:cubicBezTo>
                  <a:pt x="142" y="92"/>
                  <a:pt x="142" y="92"/>
                  <a:pt x="142" y="92"/>
                </a:cubicBezTo>
                <a:cubicBezTo>
                  <a:pt x="131" y="90"/>
                  <a:pt x="131" y="90"/>
                  <a:pt x="131" y="90"/>
                </a:cubicBezTo>
                <a:cubicBezTo>
                  <a:pt x="129" y="90"/>
                  <a:pt x="128" y="90"/>
                  <a:pt x="126" y="90"/>
                </a:cubicBezTo>
                <a:cubicBezTo>
                  <a:pt x="98" y="89"/>
                  <a:pt x="70" y="90"/>
                  <a:pt x="41" y="97"/>
                </a:cubicBezTo>
                <a:cubicBezTo>
                  <a:pt x="41" y="97"/>
                  <a:pt x="41" y="97"/>
                  <a:pt x="41" y="96"/>
                </a:cubicBezTo>
                <a:cubicBezTo>
                  <a:pt x="41" y="92"/>
                  <a:pt x="38" y="87"/>
                  <a:pt x="34" y="85"/>
                </a:cubicBezTo>
                <a:cubicBezTo>
                  <a:pt x="29" y="86"/>
                  <a:pt x="24" y="86"/>
                  <a:pt x="19" y="87"/>
                </a:cubicBezTo>
                <a:cubicBezTo>
                  <a:pt x="20" y="107"/>
                  <a:pt x="20" y="107"/>
                  <a:pt x="20" y="107"/>
                </a:cubicBezTo>
                <a:cubicBezTo>
                  <a:pt x="21" y="112"/>
                  <a:pt x="21" y="112"/>
                  <a:pt x="21" y="112"/>
                </a:cubicBezTo>
                <a:cubicBezTo>
                  <a:pt x="26" y="111"/>
                  <a:pt x="26" y="111"/>
                  <a:pt x="26" y="111"/>
                </a:cubicBezTo>
                <a:cubicBezTo>
                  <a:pt x="65" y="96"/>
                  <a:pt x="105" y="97"/>
                  <a:pt x="145" y="99"/>
                </a:cubicBezTo>
                <a:cubicBezTo>
                  <a:pt x="147" y="99"/>
                  <a:pt x="149" y="99"/>
                  <a:pt x="152" y="99"/>
                </a:cubicBezTo>
                <a:cubicBezTo>
                  <a:pt x="156" y="99"/>
                  <a:pt x="156" y="99"/>
                  <a:pt x="156" y="99"/>
                </a:cubicBezTo>
                <a:cubicBezTo>
                  <a:pt x="156" y="94"/>
                  <a:pt x="156" y="94"/>
                  <a:pt x="156" y="94"/>
                </a:cubicBezTo>
                <a:cubicBezTo>
                  <a:pt x="150" y="30"/>
                  <a:pt x="150" y="30"/>
                  <a:pt x="150" y="30"/>
                </a:cubicBezTo>
                <a:cubicBezTo>
                  <a:pt x="149" y="26"/>
                  <a:pt x="149" y="26"/>
                  <a:pt x="149" y="26"/>
                </a:cubicBezTo>
                <a:cubicBezTo>
                  <a:pt x="146" y="26"/>
                  <a:pt x="146" y="26"/>
                  <a:pt x="146" y="26"/>
                </a:cubicBezTo>
                <a:cubicBezTo>
                  <a:pt x="144" y="26"/>
                  <a:pt x="143" y="26"/>
                  <a:pt x="142" y="26"/>
                </a:cubicBezTo>
                <a:close/>
                <a:moveTo>
                  <a:pt x="81" y="14"/>
                </a:moveTo>
                <a:cubicBezTo>
                  <a:pt x="88" y="20"/>
                  <a:pt x="93" y="31"/>
                  <a:pt x="93" y="42"/>
                </a:cubicBezTo>
                <a:cubicBezTo>
                  <a:pt x="93" y="54"/>
                  <a:pt x="88" y="65"/>
                  <a:pt x="81" y="71"/>
                </a:cubicBezTo>
                <a:cubicBezTo>
                  <a:pt x="91" y="71"/>
                  <a:pt x="102" y="73"/>
                  <a:pt x="112" y="74"/>
                </a:cubicBezTo>
                <a:cubicBezTo>
                  <a:pt x="112" y="74"/>
                  <a:pt x="112" y="73"/>
                  <a:pt x="112" y="73"/>
                </a:cubicBezTo>
                <a:cubicBezTo>
                  <a:pt x="112" y="65"/>
                  <a:pt x="119" y="59"/>
                  <a:pt x="127" y="59"/>
                </a:cubicBezTo>
                <a:cubicBezTo>
                  <a:pt x="127" y="59"/>
                  <a:pt x="127" y="59"/>
                  <a:pt x="128" y="59"/>
                </a:cubicBezTo>
                <a:cubicBezTo>
                  <a:pt x="128" y="34"/>
                  <a:pt x="128" y="34"/>
                  <a:pt x="128" y="34"/>
                </a:cubicBezTo>
                <a:cubicBezTo>
                  <a:pt x="120" y="34"/>
                  <a:pt x="113" y="28"/>
                  <a:pt x="113" y="20"/>
                </a:cubicBezTo>
                <a:cubicBezTo>
                  <a:pt x="113" y="19"/>
                  <a:pt x="113" y="19"/>
                  <a:pt x="113" y="18"/>
                </a:cubicBezTo>
                <a:cubicBezTo>
                  <a:pt x="103" y="17"/>
                  <a:pt x="92" y="15"/>
                  <a:pt x="81" y="14"/>
                </a:cubicBezTo>
                <a:close/>
                <a:moveTo>
                  <a:pt x="54" y="70"/>
                </a:moveTo>
                <a:cubicBezTo>
                  <a:pt x="47" y="64"/>
                  <a:pt x="42" y="54"/>
                  <a:pt x="42" y="42"/>
                </a:cubicBezTo>
                <a:cubicBezTo>
                  <a:pt x="42" y="30"/>
                  <a:pt x="48" y="19"/>
                  <a:pt x="56" y="13"/>
                </a:cubicBezTo>
                <a:cubicBezTo>
                  <a:pt x="44" y="13"/>
                  <a:pt x="32" y="14"/>
                  <a:pt x="20" y="16"/>
                </a:cubicBezTo>
                <a:cubicBezTo>
                  <a:pt x="20" y="17"/>
                  <a:pt x="21" y="18"/>
                  <a:pt x="21" y="18"/>
                </a:cubicBezTo>
                <a:cubicBezTo>
                  <a:pt x="21" y="25"/>
                  <a:pt x="15" y="31"/>
                  <a:pt x="9" y="32"/>
                </a:cubicBezTo>
                <a:cubicBezTo>
                  <a:pt x="9" y="58"/>
                  <a:pt x="9" y="58"/>
                  <a:pt x="9" y="58"/>
                </a:cubicBezTo>
                <a:cubicBezTo>
                  <a:pt x="16" y="58"/>
                  <a:pt x="22" y="64"/>
                  <a:pt x="22" y="72"/>
                </a:cubicBezTo>
                <a:cubicBezTo>
                  <a:pt x="22" y="72"/>
                  <a:pt x="22" y="72"/>
                  <a:pt x="22" y="73"/>
                </a:cubicBezTo>
                <a:cubicBezTo>
                  <a:pt x="33" y="71"/>
                  <a:pt x="43" y="70"/>
                  <a:pt x="54" y="70"/>
                </a:cubicBezTo>
                <a:close/>
                <a:moveTo>
                  <a:pt x="77" y="35"/>
                </a:moveTo>
                <a:cubicBezTo>
                  <a:pt x="77" y="34"/>
                  <a:pt x="77" y="34"/>
                  <a:pt x="77" y="34"/>
                </a:cubicBezTo>
                <a:cubicBezTo>
                  <a:pt x="77" y="31"/>
                  <a:pt x="77" y="29"/>
                  <a:pt x="75" y="28"/>
                </a:cubicBezTo>
                <a:cubicBezTo>
                  <a:pt x="74" y="27"/>
                  <a:pt x="72" y="26"/>
                  <a:pt x="70" y="25"/>
                </a:cubicBezTo>
                <a:cubicBezTo>
                  <a:pt x="70" y="23"/>
                  <a:pt x="70" y="23"/>
                  <a:pt x="70" y="23"/>
                </a:cubicBezTo>
                <a:cubicBezTo>
                  <a:pt x="66" y="23"/>
                  <a:pt x="66" y="23"/>
                  <a:pt x="66" y="23"/>
                </a:cubicBezTo>
                <a:cubicBezTo>
                  <a:pt x="66" y="25"/>
                  <a:pt x="66" y="25"/>
                  <a:pt x="66" y="25"/>
                </a:cubicBezTo>
                <a:cubicBezTo>
                  <a:pt x="63" y="26"/>
                  <a:pt x="61" y="27"/>
                  <a:pt x="60" y="28"/>
                </a:cubicBezTo>
                <a:cubicBezTo>
                  <a:pt x="59" y="29"/>
                  <a:pt x="58" y="31"/>
                  <a:pt x="58" y="34"/>
                </a:cubicBezTo>
                <a:cubicBezTo>
                  <a:pt x="58" y="35"/>
                  <a:pt x="58" y="37"/>
                  <a:pt x="59" y="38"/>
                </a:cubicBezTo>
                <a:cubicBezTo>
                  <a:pt x="59" y="39"/>
                  <a:pt x="60" y="40"/>
                  <a:pt x="61" y="41"/>
                </a:cubicBezTo>
                <a:cubicBezTo>
                  <a:pt x="62" y="42"/>
                  <a:pt x="64" y="43"/>
                  <a:pt x="66" y="45"/>
                </a:cubicBezTo>
                <a:cubicBezTo>
                  <a:pt x="68" y="46"/>
                  <a:pt x="69" y="46"/>
                  <a:pt x="69" y="47"/>
                </a:cubicBezTo>
                <a:cubicBezTo>
                  <a:pt x="69" y="48"/>
                  <a:pt x="69" y="49"/>
                  <a:pt x="69" y="51"/>
                </a:cubicBezTo>
                <a:cubicBezTo>
                  <a:pt x="69" y="52"/>
                  <a:pt x="69" y="52"/>
                  <a:pt x="69" y="53"/>
                </a:cubicBezTo>
                <a:cubicBezTo>
                  <a:pt x="68" y="53"/>
                  <a:pt x="68" y="53"/>
                  <a:pt x="68" y="53"/>
                </a:cubicBezTo>
                <a:cubicBezTo>
                  <a:pt x="67" y="53"/>
                  <a:pt x="66" y="53"/>
                  <a:pt x="66" y="52"/>
                </a:cubicBezTo>
                <a:cubicBezTo>
                  <a:pt x="66" y="52"/>
                  <a:pt x="66" y="51"/>
                  <a:pt x="66" y="48"/>
                </a:cubicBezTo>
                <a:cubicBezTo>
                  <a:pt x="66" y="46"/>
                  <a:pt x="66" y="46"/>
                  <a:pt x="66" y="46"/>
                </a:cubicBezTo>
                <a:cubicBezTo>
                  <a:pt x="58" y="46"/>
                  <a:pt x="58" y="46"/>
                  <a:pt x="58" y="46"/>
                </a:cubicBezTo>
                <a:cubicBezTo>
                  <a:pt x="58" y="48"/>
                  <a:pt x="58" y="48"/>
                  <a:pt x="58" y="48"/>
                </a:cubicBezTo>
                <a:cubicBezTo>
                  <a:pt x="58" y="52"/>
                  <a:pt x="59" y="54"/>
                  <a:pt x="60" y="56"/>
                </a:cubicBezTo>
                <a:cubicBezTo>
                  <a:pt x="62" y="57"/>
                  <a:pt x="64" y="58"/>
                  <a:pt x="66" y="58"/>
                </a:cubicBezTo>
                <a:cubicBezTo>
                  <a:pt x="66" y="61"/>
                  <a:pt x="66" y="61"/>
                  <a:pt x="66" y="61"/>
                </a:cubicBezTo>
                <a:cubicBezTo>
                  <a:pt x="70" y="61"/>
                  <a:pt x="70" y="61"/>
                  <a:pt x="70" y="61"/>
                </a:cubicBezTo>
                <a:cubicBezTo>
                  <a:pt x="70" y="58"/>
                  <a:pt x="70" y="58"/>
                  <a:pt x="70" y="58"/>
                </a:cubicBezTo>
                <a:cubicBezTo>
                  <a:pt x="73" y="58"/>
                  <a:pt x="75" y="57"/>
                  <a:pt x="76" y="55"/>
                </a:cubicBezTo>
                <a:cubicBezTo>
                  <a:pt x="77" y="53"/>
                  <a:pt x="78" y="51"/>
                  <a:pt x="78" y="48"/>
                </a:cubicBezTo>
                <a:cubicBezTo>
                  <a:pt x="78" y="47"/>
                  <a:pt x="78" y="45"/>
                  <a:pt x="77" y="44"/>
                </a:cubicBezTo>
                <a:cubicBezTo>
                  <a:pt x="77" y="43"/>
                  <a:pt x="76" y="42"/>
                  <a:pt x="75" y="41"/>
                </a:cubicBezTo>
                <a:cubicBezTo>
                  <a:pt x="75" y="40"/>
                  <a:pt x="73" y="39"/>
                  <a:pt x="71" y="38"/>
                </a:cubicBezTo>
                <a:cubicBezTo>
                  <a:pt x="69" y="37"/>
                  <a:pt x="67" y="36"/>
                  <a:pt x="67" y="35"/>
                </a:cubicBezTo>
                <a:cubicBezTo>
                  <a:pt x="66" y="35"/>
                  <a:pt x="66" y="34"/>
                  <a:pt x="66" y="33"/>
                </a:cubicBezTo>
                <a:cubicBezTo>
                  <a:pt x="66" y="32"/>
                  <a:pt x="66" y="31"/>
                  <a:pt x="67" y="31"/>
                </a:cubicBezTo>
                <a:cubicBezTo>
                  <a:pt x="67" y="30"/>
                  <a:pt x="67" y="30"/>
                  <a:pt x="68" y="30"/>
                </a:cubicBezTo>
                <a:cubicBezTo>
                  <a:pt x="68" y="30"/>
                  <a:pt x="69" y="30"/>
                  <a:pt x="69" y="31"/>
                </a:cubicBezTo>
                <a:cubicBezTo>
                  <a:pt x="69" y="31"/>
                  <a:pt x="69" y="32"/>
                  <a:pt x="69" y="34"/>
                </a:cubicBezTo>
                <a:cubicBezTo>
                  <a:pt x="69" y="35"/>
                  <a:pt x="69" y="35"/>
                  <a:pt x="69" y="35"/>
                </a:cubicBezTo>
                <a:lnTo>
                  <a:pt x="77" y="35"/>
                </a:ln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cxnSp>
        <p:nvCxnSpPr>
          <p:cNvPr id="14" name="Conector recto 13"/>
          <p:cNvCxnSpPr/>
          <p:nvPr/>
        </p:nvCxnSpPr>
        <p:spPr>
          <a:xfrm>
            <a:off x="4991344" y="3076463"/>
            <a:ext cx="2658882" cy="621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5856005" y="2480088"/>
            <a:ext cx="1994692" cy="584775"/>
          </a:xfrm>
          <a:prstGeom prst="rect">
            <a:avLst/>
          </a:prstGeom>
          <a:noFill/>
        </p:spPr>
        <p:txBody>
          <a:bodyPr wrap="square" rtlCol="0">
            <a:spAutoFit/>
          </a:bodyPr>
          <a:lstStyle>
            <a:defPPr>
              <a:defRPr lang="es-MX"/>
            </a:defPPr>
            <a:lvl1pPr algn="ctr">
              <a:defRPr sz="1100"/>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Requerimiento de Ingresos</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6" name="CuadroTexto 15"/>
          <p:cNvSpPr txBox="1"/>
          <p:nvPr/>
        </p:nvSpPr>
        <p:spPr>
          <a:xfrm>
            <a:off x="5894651" y="3317048"/>
            <a:ext cx="1978142"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Energía (antes de Pérdidas) </a:t>
            </a:r>
          </a:p>
        </p:txBody>
      </p:sp>
      <p:sp>
        <p:nvSpPr>
          <p:cNvPr id="17" name="CuadroTexto 16"/>
          <p:cNvSpPr txBox="1"/>
          <p:nvPr/>
        </p:nvSpPr>
        <p:spPr>
          <a:xfrm>
            <a:off x="669602" y="2610568"/>
            <a:ext cx="3019651" cy="67710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9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Tarifa Aplicable al Consumidor  - Generador</a:t>
            </a:r>
            <a:endParaRPr kumimoji="0" lang="es-MX" sz="19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 name="Igual que 17"/>
          <p:cNvSpPr/>
          <p:nvPr/>
        </p:nvSpPr>
        <p:spPr>
          <a:xfrm>
            <a:off x="4026939" y="2884676"/>
            <a:ext cx="373460" cy="352054"/>
          </a:xfrm>
          <a:prstGeom prst="mathEqual">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19" name="Freeform 34"/>
          <p:cNvSpPr>
            <a:spLocks/>
          </p:cNvSpPr>
          <p:nvPr/>
        </p:nvSpPr>
        <p:spPr bwMode="auto">
          <a:xfrm>
            <a:off x="5299969" y="3200811"/>
            <a:ext cx="414644" cy="638154"/>
          </a:xfrm>
          <a:custGeom>
            <a:avLst/>
            <a:gdLst>
              <a:gd name="T0" fmla="*/ 121 w 121"/>
              <a:gd name="T1" fmla="*/ 55 h 168"/>
              <a:gd name="T2" fmla="*/ 68 w 121"/>
              <a:gd name="T3" fmla="*/ 55 h 168"/>
              <a:gd name="T4" fmla="*/ 90 w 121"/>
              <a:gd name="T5" fmla="*/ 0 h 168"/>
              <a:gd name="T6" fmla="*/ 29 w 121"/>
              <a:gd name="T7" fmla="*/ 0 h 168"/>
              <a:gd name="T8" fmla="*/ 0 w 121"/>
              <a:gd name="T9" fmla="*/ 89 h 168"/>
              <a:gd name="T10" fmla="*/ 60 w 121"/>
              <a:gd name="T11" fmla="*/ 89 h 168"/>
              <a:gd name="T12" fmla="*/ 46 w 121"/>
              <a:gd name="T13" fmla="*/ 168 h 168"/>
              <a:gd name="T14" fmla="*/ 121 w 121"/>
              <a:gd name="T15" fmla="*/ 55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68">
                <a:moveTo>
                  <a:pt x="121" y="55"/>
                </a:moveTo>
                <a:lnTo>
                  <a:pt x="68" y="55"/>
                </a:lnTo>
                <a:lnTo>
                  <a:pt x="90" y="0"/>
                </a:lnTo>
                <a:lnTo>
                  <a:pt x="29" y="0"/>
                </a:lnTo>
                <a:lnTo>
                  <a:pt x="0" y="89"/>
                </a:lnTo>
                <a:lnTo>
                  <a:pt x="60" y="89"/>
                </a:lnTo>
                <a:lnTo>
                  <a:pt x="46" y="168"/>
                </a:lnTo>
                <a:lnTo>
                  <a:pt x="121" y="55"/>
                </a:ln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6" name="Rectángulo redondeado 5"/>
          <p:cNvSpPr/>
          <p:nvPr/>
        </p:nvSpPr>
        <p:spPr>
          <a:xfrm>
            <a:off x="8760296" y="2215868"/>
            <a:ext cx="3017520" cy="1697990"/>
          </a:xfrm>
          <a:prstGeom prst="round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El </a:t>
            </a:r>
            <a:r>
              <a:rPr kumimoji="0" lang="es-MX" sz="16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Requerimiento de Ingresos </a:t>
            </a:r>
            <a:r>
              <a:rPr kumimoji="0" lang="es-MX"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para distribución se </a:t>
            </a:r>
            <a:r>
              <a:rPr kumimoji="0" lang="es-MX" sz="16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calculó </a:t>
            </a:r>
            <a:r>
              <a:rPr kumimoji="0" lang="es-MX"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con base en la información entregada por CFE para 2014, incorporando un sendero de eficiencia </a:t>
            </a:r>
            <a:r>
              <a:rPr kumimoji="0" lang="es-MX" sz="16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en costos de explotación y </a:t>
            </a:r>
            <a:r>
              <a:rPr kumimoji="0" lang="es-MX" sz="1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actualización por </a:t>
            </a:r>
            <a:r>
              <a:rPr kumimoji="0" lang="es-MX" sz="16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inflación</a:t>
            </a:r>
            <a:endParaRPr kumimoji="0" lang="es-MX" sz="1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28" name="Rectángulo redondeado 27"/>
          <p:cNvSpPr/>
          <p:nvPr/>
        </p:nvSpPr>
        <p:spPr>
          <a:xfrm>
            <a:off x="8760296" y="4581128"/>
            <a:ext cx="3017520" cy="144649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Para la recuperación de las pérdidas se calculó un </a:t>
            </a:r>
            <a:r>
              <a:rPr kumimoji="0" lang="es-MX" sz="16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Factor de Pérdidas, </a:t>
            </a:r>
            <a:r>
              <a:rPr kumimoji="0" lang="es-MX" sz="1600" b="0"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el cual se aplica a la energía medida para cada usuario.</a:t>
            </a:r>
            <a:endParaRPr kumimoji="0" lang="es-MX" sz="1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20" name="object 54">
            <a:hlinkClick r:id="rId2" action="ppaction://hlinksldjump"/>
          </p:cNvPr>
          <p:cNvSpPr/>
          <p:nvPr/>
        </p:nvSpPr>
        <p:spPr>
          <a:xfrm>
            <a:off x="642143" y="1241648"/>
            <a:ext cx="830957" cy="764997"/>
          </a:xfrm>
          <a:custGeom>
            <a:avLst/>
            <a:gdLst/>
            <a:ahLst/>
            <a:cxnLst/>
            <a:rect l="l" t="t" r="r" b="b"/>
            <a:pathLst>
              <a:path w="723328" h="626259">
                <a:moveTo>
                  <a:pt x="521703" y="338986"/>
                </a:moveTo>
                <a:lnTo>
                  <a:pt x="336778" y="444650"/>
                </a:lnTo>
                <a:lnTo>
                  <a:pt x="336934" y="594772"/>
                </a:lnTo>
                <a:lnTo>
                  <a:pt x="340382" y="603212"/>
                </a:lnTo>
                <a:lnTo>
                  <a:pt x="390009" y="625152"/>
                </a:lnTo>
                <a:lnTo>
                  <a:pt x="408686" y="626259"/>
                </a:lnTo>
                <a:lnTo>
                  <a:pt x="426770" y="624847"/>
                </a:lnTo>
                <a:lnTo>
                  <a:pt x="467262" y="609276"/>
                </a:lnTo>
                <a:lnTo>
                  <a:pt x="476478" y="446797"/>
                </a:lnTo>
                <a:lnTo>
                  <a:pt x="600452" y="446797"/>
                </a:lnTo>
                <a:lnTo>
                  <a:pt x="603781" y="440314"/>
                </a:lnTo>
                <a:lnTo>
                  <a:pt x="609027" y="425931"/>
                </a:lnTo>
                <a:lnTo>
                  <a:pt x="611532" y="412526"/>
                </a:lnTo>
                <a:lnTo>
                  <a:pt x="611255" y="400827"/>
                </a:lnTo>
                <a:lnTo>
                  <a:pt x="608157" y="391561"/>
                </a:lnTo>
                <a:lnTo>
                  <a:pt x="602195" y="385456"/>
                </a:lnTo>
                <a:lnTo>
                  <a:pt x="521703" y="338986"/>
                </a:lnTo>
                <a:close/>
              </a:path>
              <a:path w="723328" h="626259">
                <a:moveTo>
                  <a:pt x="600452" y="446797"/>
                </a:moveTo>
                <a:lnTo>
                  <a:pt x="476478" y="446797"/>
                </a:lnTo>
                <a:lnTo>
                  <a:pt x="551380" y="487981"/>
                </a:lnTo>
                <a:lnTo>
                  <a:pt x="589875" y="463351"/>
                </a:lnTo>
                <a:lnTo>
                  <a:pt x="600452" y="446797"/>
                </a:lnTo>
                <a:close/>
              </a:path>
              <a:path w="723328" h="626259">
                <a:moveTo>
                  <a:pt x="287223" y="203617"/>
                </a:moveTo>
                <a:lnTo>
                  <a:pt x="176187" y="273429"/>
                </a:lnTo>
                <a:lnTo>
                  <a:pt x="336778" y="366152"/>
                </a:lnTo>
                <a:lnTo>
                  <a:pt x="336778" y="384732"/>
                </a:lnTo>
                <a:lnTo>
                  <a:pt x="201015" y="462316"/>
                </a:lnTo>
                <a:lnTo>
                  <a:pt x="198805" y="470431"/>
                </a:lnTo>
                <a:lnTo>
                  <a:pt x="204901" y="481087"/>
                </a:lnTo>
                <a:lnTo>
                  <a:pt x="209384" y="483500"/>
                </a:lnTo>
                <a:lnTo>
                  <a:pt x="216230" y="483500"/>
                </a:lnTo>
                <a:lnTo>
                  <a:pt x="218490" y="482941"/>
                </a:lnTo>
                <a:lnTo>
                  <a:pt x="530046" y="304912"/>
                </a:lnTo>
                <a:lnTo>
                  <a:pt x="476478" y="304912"/>
                </a:lnTo>
                <a:lnTo>
                  <a:pt x="476478" y="232230"/>
                </a:lnTo>
                <a:lnTo>
                  <a:pt x="336778" y="232230"/>
                </a:lnTo>
                <a:lnTo>
                  <a:pt x="287223" y="203617"/>
                </a:lnTo>
                <a:close/>
              </a:path>
              <a:path w="723328" h="626259">
                <a:moveTo>
                  <a:pt x="677964" y="249693"/>
                </a:moveTo>
                <a:lnTo>
                  <a:pt x="561390" y="316304"/>
                </a:lnTo>
                <a:lnTo>
                  <a:pt x="656482" y="369139"/>
                </a:lnTo>
                <a:lnTo>
                  <a:pt x="665545" y="367796"/>
                </a:lnTo>
                <a:lnTo>
                  <a:pt x="703719" y="331519"/>
                </a:lnTo>
                <a:lnTo>
                  <a:pt x="716635" y="293677"/>
                </a:lnTo>
                <a:lnTo>
                  <a:pt x="716356" y="281981"/>
                </a:lnTo>
                <a:lnTo>
                  <a:pt x="713254" y="272720"/>
                </a:lnTo>
                <a:lnTo>
                  <a:pt x="707288" y="266622"/>
                </a:lnTo>
                <a:lnTo>
                  <a:pt x="677964" y="249693"/>
                </a:lnTo>
                <a:close/>
              </a:path>
              <a:path w="723328" h="626259">
                <a:moveTo>
                  <a:pt x="173434" y="140382"/>
                </a:moveTo>
                <a:lnTo>
                  <a:pt x="134879" y="166074"/>
                </a:lnTo>
                <a:lnTo>
                  <a:pt x="115658" y="211465"/>
                </a:lnTo>
                <a:lnTo>
                  <a:pt x="114443" y="222928"/>
                </a:lnTo>
                <a:lnTo>
                  <a:pt x="115612" y="232231"/>
                </a:lnTo>
                <a:lnTo>
                  <a:pt x="119037" y="239177"/>
                </a:lnTo>
                <a:lnTo>
                  <a:pt x="124256" y="243444"/>
                </a:lnTo>
                <a:lnTo>
                  <a:pt x="1866" y="320381"/>
                </a:lnTo>
                <a:lnTo>
                  <a:pt x="0" y="328585"/>
                </a:lnTo>
                <a:lnTo>
                  <a:pt x="6426" y="338821"/>
                </a:lnTo>
                <a:lnTo>
                  <a:pt x="10744" y="341018"/>
                </a:lnTo>
                <a:lnTo>
                  <a:pt x="17589" y="341018"/>
                </a:lnTo>
                <a:lnTo>
                  <a:pt x="20027" y="340358"/>
                </a:lnTo>
                <a:lnTo>
                  <a:pt x="285205" y="173632"/>
                </a:lnTo>
                <a:lnTo>
                  <a:pt x="235292" y="173632"/>
                </a:lnTo>
                <a:lnTo>
                  <a:pt x="181356" y="142492"/>
                </a:lnTo>
                <a:lnTo>
                  <a:pt x="173434" y="140382"/>
                </a:lnTo>
                <a:close/>
              </a:path>
              <a:path w="723328" h="626259">
                <a:moveTo>
                  <a:pt x="495046" y="144079"/>
                </a:moveTo>
                <a:lnTo>
                  <a:pt x="495046" y="278001"/>
                </a:lnTo>
                <a:lnTo>
                  <a:pt x="509231" y="286192"/>
                </a:lnTo>
                <a:lnTo>
                  <a:pt x="476478" y="304912"/>
                </a:lnTo>
                <a:lnTo>
                  <a:pt x="530046" y="304912"/>
                </a:lnTo>
                <a:lnTo>
                  <a:pt x="679379" y="219581"/>
                </a:lnTo>
                <a:lnTo>
                  <a:pt x="625805" y="219581"/>
                </a:lnTo>
                <a:lnTo>
                  <a:pt x="495046" y="144079"/>
                </a:lnTo>
                <a:close/>
              </a:path>
              <a:path w="723328" h="626259">
                <a:moveTo>
                  <a:pt x="476478" y="164882"/>
                </a:moveTo>
                <a:lnTo>
                  <a:pt x="299123" y="164882"/>
                </a:lnTo>
                <a:lnTo>
                  <a:pt x="336778" y="186624"/>
                </a:lnTo>
                <a:lnTo>
                  <a:pt x="336778" y="232230"/>
                </a:lnTo>
                <a:lnTo>
                  <a:pt x="476478" y="232230"/>
                </a:lnTo>
                <a:lnTo>
                  <a:pt x="476478" y="164882"/>
                </a:lnTo>
                <a:close/>
              </a:path>
              <a:path w="723328" h="626259">
                <a:moveTo>
                  <a:pt x="707936" y="172667"/>
                </a:moveTo>
                <a:lnTo>
                  <a:pt x="625805" y="219581"/>
                </a:lnTo>
                <a:lnTo>
                  <a:pt x="679379" y="219581"/>
                </a:lnTo>
                <a:lnTo>
                  <a:pt x="721118" y="195730"/>
                </a:lnTo>
                <a:lnTo>
                  <a:pt x="723328" y="187602"/>
                </a:lnTo>
                <a:lnTo>
                  <a:pt x="716051" y="174864"/>
                </a:lnTo>
                <a:lnTo>
                  <a:pt x="707936" y="172667"/>
                </a:lnTo>
                <a:close/>
              </a:path>
              <a:path w="723328" h="626259">
                <a:moveTo>
                  <a:pt x="278532" y="21536"/>
                </a:moveTo>
                <a:lnTo>
                  <a:pt x="239978" y="47232"/>
                </a:lnTo>
                <a:lnTo>
                  <a:pt x="220760" y="92634"/>
                </a:lnTo>
                <a:lnTo>
                  <a:pt x="219545" y="104097"/>
                </a:lnTo>
                <a:lnTo>
                  <a:pt x="220714" y="113398"/>
                </a:lnTo>
                <a:lnTo>
                  <a:pt x="224138" y="120340"/>
                </a:lnTo>
                <a:lnTo>
                  <a:pt x="273100" y="149858"/>
                </a:lnTo>
                <a:lnTo>
                  <a:pt x="235292" y="173632"/>
                </a:lnTo>
                <a:lnTo>
                  <a:pt x="285205" y="173632"/>
                </a:lnTo>
                <a:lnTo>
                  <a:pt x="299123" y="164882"/>
                </a:lnTo>
                <a:lnTo>
                  <a:pt x="476478" y="164882"/>
                </a:lnTo>
                <a:lnTo>
                  <a:pt x="476478" y="52703"/>
                </a:lnTo>
                <a:lnTo>
                  <a:pt x="336778" y="52703"/>
                </a:lnTo>
                <a:lnTo>
                  <a:pt x="286448" y="23645"/>
                </a:lnTo>
                <a:lnTo>
                  <a:pt x="278532" y="21536"/>
                </a:lnTo>
                <a:close/>
              </a:path>
              <a:path w="723328" h="626259">
                <a:moveTo>
                  <a:pt x="408678" y="0"/>
                </a:moveTo>
                <a:lnTo>
                  <a:pt x="359097" y="9139"/>
                </a:lnTo>
                <a:lnTo>
                  <a:pt x="336778" y="52703"/>
                </a:lnTo>
                <a:lnTo>
                  <a:pt x="476478" y="52703"/>
                </a:lnTo>
                <a:lnTo>
                  <a:pt x="476478" y="51958"/>
                </a:lnTo>
                <a:lnTo>
                  <a:pt x="424326" y="51958"/>
                </a:lnTo>
                <a:lnTo>
                  <a:pt x="401413" y="51644"/>
                </a:lnTo>
                <a:lnTo>
                  <a:pt x="384492" y="48694"/>
                </a:lnTo>
                <a:lnTo>
                  <a:pt x="373017" y="44105"/>
                </a:lnTo>
                <a:lnTo>
                  <a:pt x="366441" y="38875"/>
                </a:lnTo>
                <a:lnTo>
                  <a:pt x="364217" y="34003"/>
                </a:lnTo>
                <a:lnTo>
                  <a:pt x="367593" y="27087"/>
                </a:lnTo>
                <a:lnTo>
                  <a:pt x="377272" y="19884"/>
                </a:lnTo>
                <a:lnTo>
                  <a:pt x="392566" y="14616"/>
                </a:lnTo>
                <a:lnTo>
                  <a:pt x="406628" y="13269"/>
                </a:lnTo>
                <a:lnTo>
                  <a:pt x="461479" y="13269"/>
                </a:lnTo>
                <a:lnTo>
                  <a:pt x="456686" y="10200"/>
                </a:lnTo>
                <a:lnTo>
                  <a:pt x="442977" y="4911"/>
                </a:lnTo>
                <a:lnTo>
                  <a:pt x="426764" y="1409"/>
                </a:lnTo>
                <a:lnTo>
                  <a:pt x="408678" y="0"/>
                </a:lnTo>
                <a:close/>
              </a:path>
              <a:path w="723328" h="626259">
                <a:moveTo>
                  <a:pt x="461479" y="13269"/>
                </a:moveTo>
                <a:lnTo>
                  <a:pt x="406628" y="13269"/>
                </a:lnTo>
                <a:lnTo>
                  <a:pt x="425572" y="15783"/>
                </a:lnTo>
                <a:lnTo>
                  <a:pt x="439368" y="21810"/>
                </a:lnTo>
                <a:lnTo>
                  <a:pt x="447323" y="29079"/>
                </a:lnTo>
                <a:lnTo>
                  <a:pt x="445391" y="38018"/>
                </a:lnTo>
                <a:lnTo>
                  <a:pt x="437488" y="46102"/>
                </a:lnTo>
                <a:lnTo>
                  <a:pt x="424326" y="51958"/>
                </a:lnTo>
                <a:lnTo>
                  <a:pt x="476478" y="51958"/>
                </a:lnTo>
                <a:lnTo>
                  <a:pt x="476478" y="33742"/>
                </a:lnTo>
                <a:lnTo>
                  <a:pt x="474069" y="24920"/>
                </a:lnTo>
                <a:lnTo>
                  <a:pt x="467261" y="16972"/>
                </a:lnTo>
                <a:lnTo>
                  <a:pt x="461479" y="13269"/>
                </a:lnTo>
                <a:close/>
              </a:path>
            </a:pathLst>
          </a:custGeom>
          <a:solidFill>
            <a:schemeClr val="bg2">
              <a:lumMod val="50000"/>
            </a:schemeClr>
          </a:solid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2" name="CuadroTexto 21"/>
          <p:cNvSpPr txBox="1"/>
          <p:nvPr/>
        </p:nvSpPr>
        <p:spPr>
          <a:xfrm>
            <a:off x="295807" y="6461205"/>
            <a:ext cx="8765275"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30000" noProof="0" dirty="0" smtClean="0">
                <a:ln>
                  <a:noFill/>
                </a:ln>
                <a:solidFill>
                  <a:prstClr val="black"/>
                </a:solidFill>
                <a:effectLst/>
                <a:uLnTx/>
                <a:uFillTx/>
                <a:latin typeface="Arial Narrow" panose="020B0606020202030204" pitchFamily="34" charset="0"/>
                <a:ea typeface="+mn-ea"/>
                <a:cs typeface="+mn-cs"/>
              </a:rPr>
              <a:t>/1 </a:t>
            </a: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Metodología </a:t>
            </a:r>
            <a:r>
              <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 asignación por picos no coincidentes</a:t>
            </a:r>
            <a:endPar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38643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526" name="Diapositiva de think-cell" r:id="rId5" imgW="425" imgH="426" progId="TCLayout.ActiveDocument.1">
                  <p:embed/>
                </p:oleObj>
              </mc:Choice>
              <mc:Fallback>
                <p:oleObj name="Diapositiva de think-cell" r:id="rId5" imgW="425" imgH="426" progId="TCLayout.ActiveDocument.1">
                  <p:embed/>
                  <p:pic>
                    <p:nvPicPr>
                      <p:cNvPr id="11" name="Objeto 1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s-MX" sz="1400" b="1" dirty="0">
              <a:latin typeface="Arial Narrow" panose="020B0606020202030204" pitchFamily="34" charset="0"/>
              <a:sym typeface="Arial Narrow" panose="020B0606020202030204" pitchFamily="34" charset="0"/>
            </a:endParaRPr>
          </a:p>
        </p:txBody>
      </p:sp>
      <p:sp>
        <p:nvSpPr>
          <p:cNvPr id="2" name="Título 1"/>
          <p:cNvSpPr>
            <a:spLocks noGrp="1"/>
          </p:cNvSpPr>
          <p:nvPr>
            <p:ph type="title"/>
          </p:nvPr>
        </p:nvSpPr>
        <p:spPr>
          <a:xfrm>
            <a:off x="263352" y="133777"/>
            <a:ext cx="9289032" cy="936104"/>
          </a:xfrm>
        </p:spPr>
        <p:txBody>
          <a:bodyPr anchor="ctr"/>
          <a:lstStyle/>
          <a:p>
            <a:r>
              <a:rPr lang="es-MX" dirty="0" smtClean="0"/>
              <a:t>Las Tarifas de Distribución vigentes al 2018, son las siguiente:</a:t>
            </a:r>
            <a:endParaRPr lang="es-MX" dirty="0"/>
          </a:p>
        </p:txBody>
      </p:sp>
      <p:graphicFrame>
        <p:nvGraphicFramePr>
          <p:cNvPr id="7" name="Tabla 6"/>
          <p:cNvGraphicFramePr>
            <a:graphicFrameLocks noGrp="1"/>
          </p:cNvGraphicFramePr>
          <p:nvPr>
            <p:extLst>
              <p:ext uri="{D42A27DB-BD31-4B8C-83A1-F6EECF244321}">
                <p14:modId xmlns:p14="http://schemas.microsoft.com/office/powerpoint/2010/main" val="3605513817"/>
              </p:ext>
            </p:extLst>
          </p:nvPr>
        </p:nvGraphicFramePr>
        <p:xfrm>
          <a:off x="1631504" y="1412776"/>
          <a:ext cx="8640960" cy="4943584"/>
        </p:xfrm>
        <a:graphic>
          <a:graphicData uri="http://schemas.openxmlformats.org/drawingml/2006/table">
            <a:tbl>
              <a:tblPr firstRow="1" firstCol="1" bandRow="1"/>
              <a:tblGrid>
                <a:gridCol w="1995735">
                  <a:extLst>
                    <a:ext uri="{9D8B030D-6E8A-4147-A177-3AD203B41FA5}">
                      <a16:colId xmlns:a16="http://schemas.microsoft.com/office/drawing/2014/main" val="2019371971"/>
                    </a:ext>
                  </a:extLst>
                </a:gridCol>
                <a:gridCol w="1469698">
                  <a:extLst>
                    <a:ext uri="{9D8B030D-6E8A-4147-A177-3AD203B41FA5}">
                      <a16:colId xmlns:a16="http://schemas.microsoft.com/office/drawing/2014/main" val="3788389847"/>
                    </a:ext>
                  </a:extLst>
                </a:gridCol>
                <a:gridCol w="1335833">
                  <a:extLst>
                    <a:ext uri="{9D8B030D-6E8A-4147-A177-3AD203B41FA5}">
                      <a16:colId xmlns:a16="http://schemas.microsoft.com/office/drawing/2014/main" val="392756032"/>
                    </a:ext>
                  </a:extLst>
                </a:gridCol>
                <a:gridCol w="1335833">
                  <a:extLst>
                    <a:ext uri="{9D8B030D-6E8A-4147-A177-3AD203B41FA5}">
                      <a16:colId xmlns:a16="http://schemas.microsoft.com/office/drawing/2014/main" val="1316674276"/>
                    </a:ext>
                  </a:extLst>
                </a:gridCol>
                <a:gridCol w="1319807">
                  <a:extLst>
                    <a:ext uri="{9D8B030D-6E8A-4147-A177-3AD203B41FA5}">
                      <a16:colId xmlns:a16="http://schemas.microsoft.com/office/drawing/2014/main" val="2084660924"/>
                    </a:ext>
                  </a:extLst>
                </a:gridCol>
                <a:gridCol w="1184054">
                  <a:extLst>
                    <a:ext uri="{9D8B030D-6E8A-4147-A177-3AD203B41FA5}">
                      <a16:colId xmlns:a16="http://schemas.microsoft.com/office/drawing/2014/main" val="3712683583"/>
                    </a:ext>
                  </a:extLst>
                </a:gridCol>
              </a:tblGrid>
              <a:tr h="233113">
                <a:tc rowSpan="3">
                  <a:txBody>
                    <a:bodyPr/>
                    <a:lstStyle/>
                    <a:p>
                      <a:pPr algn="ctr">
                        <a:lnSpc>
                          <a:spcPct val="106000"/>
                        </a:lnSpc>
                        <a:spcAft>
                          <a:spcPts val="0"/>
                        </a:spcAft>
                      </a:pPr>
                      <a:r>
                        <a:rPr lang="es-AR" sz="1100"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DIVISIÓN</a:t>
                      </a:r>
                      <a:endParaRPr lang="es-MX"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487" marR="43487" marT="9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6000"/>
                        </a:lnSpc>
                        <a:spcAft>
                          <a:spcPts val="0"/>
                        </a:spcAft>
                      </a:pPr>
                      <a:r>
                        <a:rPr lang="es-AR" sz="1100"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Tarifa DB1</a:t>
                      </a:r>
                      <a:endParaRPr lang="es-MX"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487" marR="43487" marT="9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6000"/>
                        </a:lnSpc>
                        <a:spcAft>
                          <a:spcPts val="0"/>
                        </a:spcAft>
                      </a:pPr>
                      <a:r>
                        <a:rPr lang="es-AR" sz="1100"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Tarifa DB2</a:t>
                      </a:r>
                      <a:endParaRPr lang="es-MX"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487" marR="43487" marT="9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6000"/>
                        </a:lnSpc>
                        <a:spcAft>
                          <a:spcPts val="0"/>
                        </a:spcAft>
                      </a:pPr>
                      <a:r>
                        <a:rPr lang="es-AR" sz="1100"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Tarifa PDBT</a:t>
                      </a:r>
                      <a:endParaRPr lang="es-MX"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6000"/>
                        </a:lnSpc>
                        <a:spcAft>
                          <a:spcPts val="0"/>
                        </a:spcAft>
                      </a:pPr>
                      <a:r>
                        <a:rPr lang="es-AR" sz="1100"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Tarifa GDBT</a:t>
                      </a:r>
                      <a:endParaRPr lang="es-MX"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6000"/>
                        </a:lnSpc>
                        <a:spcAft>
                          <a:spcPts val="0"/>
                        </a:spcAft>
                      </a:pPr>
                      <a:r>
                        <a:rPr lang="es-AR" sz="1100"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Tarifa GDMT</a:t>
                      </a:r>
                      <a:endParaRPr lang="es-MX"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568976592"/>
                  </a:ext>
                </a:extLst>
              </a:tr>
              <a:tr h="813772">
                <a:tc vMerge="1">
                  <a:txBody>
                    <a:bodyPr/>
                    <a:lstStyle/>
                    <a:p>
                      <a:endParaRPr lang="es-MX"/>
                    </a:p>
                  </a:txBody>
                  <a:tcPr/>
                </a:tc>
                <a:tc>
                  <a:txBody>
                    <a:bodyPr/>
                    <a:lstStyle/>
                    <a:p>
                      <a:pPr algn="ctr">
                        <a:lnSpc>
                          <a:spcPct val="106000"/>
                        </a:lnSpc>
                        <a:spcAft>
                          <a:spcPts val="0"/>
                        </a:spcAft>
                      </a:pPr>
                      <a:r>
                        <a:rPr lang="es-AR" sz="1100"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Doméstico Baja Tensión hasta 150 kWh-mes</a:t>
                      </a:r>
                      <a:endParaRPr lang="es-MX"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487" marR="43487" marT="9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6000"/>
                        </a:lnSpc>
                        <a:spcAft>
                          <a:spcPts val="0"/>
                        </a:spcAft>
                      </a:pPr>
                      <a:r>
                        <a:rPr lang="es-AR" sz="1100"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Doméstico Baja Tensión mayor a 150 kWh-mes</a:t>
                      </a:r>
                      <a:endParaRPr lang="es-MX"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487" marR="43487" marT="9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6000"/>
                        </a:lnSpc>
                        <a:spcAft>
                          <a:spcPts val="0"/>
                        </a:spcAft>
                      </a:pPr>
                      <a:r>
                        <a:rPr lang="es-AR" sz="1100"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Pequeña Demanda Baja Tensión hasta 25 kW-mes</a:t>
                      </a:r>
                      <a:endParaRPr lang="es-MX"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6000"/>
                        </a:lnSpc>
                        <a:spcAft>
                          <a:spcPts val="0"/>
                        </a:spcAft>
                      </a:pPr>
                      <a:r>
                        <a:rPr lang="es-AR" sz="1100"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Pequeña Demanda Baja Tensión mayor a 25 kW-mes</a:t>
                      </a:r>
                      <a:endParaRPr lang="es-MX"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6000"/>
                        </a:lnSpc>
                        <a:spcAft>
                          <a:spcPts val="0"/>
                        </a:spcAft>
                      </a:pPr>
                      <a:r>
                        <a:rPr lang="es-AR" sz="1100"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Gran Demanda en Media Tensión</a:t>
                      </a:r>
                      <a:endParaRPr lang="es-MX"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480187175"/>
                  </a:ext>
                </a:extLst>
              </a:tr>
              <a:tr h="233113">
                <a:tc vMerge="1">
                  <a:txBody>
                    <a:bodyPr/>
                    <a:lstStyle/>
                    <a:p>
                      <a:endParaRPr lang="es-MX"/>
                    </a:p>
                  </a:txBody>
                  <a:tcPr/>
                </a:tc>
                <a:tc>
                  <a:txBody>
                    <a:bodyPr/>
                    <a:lstStyle/>
                    <a:p>
                      <a:pPr algn="ctr">
                        <a:lnSpc>
                          <a:spcPct val="106000"/>
                        </a:lnSpc>
                        <a:spcAft>
                          <a:spcPts val="0"/>
                        </a:spcAft>
                      </a:pPr>
                      <a:r>
                        <a:rPr lang="es-AR" sz="1100" kern="1200">
                          <a:effectLst/>
                          <a:latin typeface="Arial Narrow" panose="020B0606020202030204" pitchFamily="34" charset="0"/>
                          <a:ea typeface="Times New Roman" panose="02020603050405020304" pitchFamily="18" charset="0"/>
                          <a:cs typeface="Arial" panose="020B0604020202020204" pitchFamily="34" charset="0"/>
                        </a:rPr>
                        <a:t>$/kWh-mes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3487" marR="43487" marT="9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0"/>
                        </a:spcAft>
                      </a:pPr>
                      <a:r>
                        <a:rPr lang="es-AR" sz="1100" kern="1200">
                          <a:effectLst/>
                          <a:latin typeface="Arial Narrow" panose="020B0606020202030204" pitchFamily="34" charset="0"/>
                          <a:ea typeface="Times New Roman" panose="02020603050405020304" pitchFamily="18" charset="0"/>
                          <a:cs typeface="Arial" panose="020B0604020202020204" pitchFamily="34" charset="0"/>
                        </a:rPr>
                        <a:t>$/kWh-mes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3487" marR="43487" marT="93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0"/>
                        </a:spcAft>
                      </a:pPr>
                      <a:r>
                        <a:rPr lang="es-AR" sz="1100" kern="1200">
                          <a:effectLst/>
                          <a:latin typeface="Arial Narrow" panose="020B0606020202030204" pitchFamily="34" charset="0"/>
                          <a:ea typeface="Times New Roman" panose="02020603050405020304" pitchFamily="18" charset="0"/>
                          <a:cs typeface="Arial" panose="020B0604020202020204" pitchFamily="34" charset="0"/>
                        </a:rPr>
                        <a:t>$/kWh-mes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0"/>
                        </a:spcAft>
                      </a:pPr>
                      <a:r>
                        <a:rPr lang="es-AR" sz="1100" kern="1200">
                          <a:effectLst/>
                          <a:latin typeface="Arial Narrow" panose="020B0606020202030204" pitchFamily="34" charset="0"/>
                          <a:ea typeface="Times New Roman" panose="02020603050405020304" pitchFamily="18" charset="0"/>
                          <a:cs typeface="Arial" panose="020B0604020202020204" pitchFamily="34" charset="0"/>
                        </a:rPr>
                        <a:t>$/kW-mes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0"/>
                        </a:spcAft>
                      </a:pPr>
                      <a:r>
                        <a:rPr lang="es-AR" sz="1100" kern="1200">
                          <a:effectLst/>
                          <a:latin typeface="Arial Narrow" panose="020B0606020202030204" pitchFamily="34" charset="0"/>
                          <a:ea typeface="Times New Roman" panose="02020603050405020304" pitchFamily="18" charset="0"/>
                          <a:cs typeface="Arial" panose="020B0604020202020204" pitchFamily="34" charset="0"/>
                        </a:rPr>
                        <a:t>$/kW-mes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239127275"/>
                  </a:ext>
                </a:extLst>
              </a:tr>
              <a:tr h="200002">
                <a:tc>
                  <a:txBody>
                    <a:bodyPr/>
                    <a:lstStyle/>
                    <a:p>
                      <a:pPr fontAlgn="b">
                        <a:spcAft>
                          <a:spcPts val="0"/>
                        </a:spcAft>
                      </a:pPr>
                      <a:r>
                        <a:rPr lang="es-MX" sz="1100"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Baja California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0.6829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0.7782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0.6250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180.50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83.98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805222"/>
                  </a:ext>
                </a:extLst>
              </a:tr>
              <a:tr h="200002">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Bajío</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1.0535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0.9028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0.8586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340.17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90.16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724233"/>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Centro Occidente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1.4146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1.2122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1.1529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456.78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142.82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997056"/>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Centro Oriente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1.3326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1.1420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1.0861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430.30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139.09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697580"/>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Centro Sur</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1.5027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1.2878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1.2247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485.24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205.59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611327"/>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Golfo Centro</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1.0281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0.8327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1.0320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347.26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114.82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980605"/>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Golfo Norte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0.7516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0.6087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0.7545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253.86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53.64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996110"/>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Jalisco</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1.5209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1.3033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1.2396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491.11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148.50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377437"/>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Noroeste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0.8342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0.6592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0.7181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197.30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84.16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094461"/>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1.2714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1.1260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1.2020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323.63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68.83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504066"/>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Oriente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1.4607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1.2517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1.1905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471.67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189.25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664351"/>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Peninsular</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0.9471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0.7840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0.9108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274.60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84.18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324057"/>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Sureste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1.2935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1.1085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1.0543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417.70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134.22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119842"/>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Valle de México Centro</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0.7252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0.6215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0.5910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234.17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58.56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743570"/>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Valle de México Norte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0.9435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0.8085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0.7690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304.66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84.34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422005"/>
                  </a:ext>
                </a:extLst>
              </a:tr>
              <a:tr h="233113">
                <a:tc>
                  <a:txBody>
                    <a:bodyPr/>
                    <a:lstStyle/>
                    <a:p>
                      <a:pPr fontAlgn="b">
                        <a:spcAft>
                          <a:spcPts val="0"/>
                        </a:spcAft>
                      </a:pPr>
                      <a:r>
                        <a:rPr lang="es-MX" sz="1100" kern="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Valle de México Sur</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0.9067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0.7770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9319" marR="9319" marT="93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0.7390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a:effectLst/>
                          <a:latin typeface="Arial" panose="020B0604020202020204" pitchFamily="34" charset="0"/>
                          <a:ea typeface="Times New Roman" panose="02020603050405020304" pitchFamily="18" charset="0"/>
                          <a:cs typeface="Times New Roman" panose="02020603050405020304" pitchFamily="18" charset="0"/>
                        </a:rPr>
                        <a:t>292.79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100" dirty="0">
                          <a:effectLst/>
                          <a:latin typeface="Arial" panose="020B0604020202020204" pitchFamily="34" charset="0"/>
                          <a:ea typeface="Times New Roman" panose="02020603050405020304" pitchFamily="18" charset="0"/>
                          <a:cs typeface="Times New Roman" panose="02020603050405020304" pitchFamily="18" charset="0"/>
                        </a:rPr>
                        <a:t>65.67</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291004"/>
                  </a:ext>
                </a:extLst>
              </a:tr>
            </a:tbl>
          </a:graphicData>
        </a:graphic>
      </p:graphicFrame>
    </p:spTree>
    <p:extLst>
      <p:ext uri="{BB962C8B-B14F-4D97-AF65-F5344CB8AC3E}">
        <p14:creationId xmlns:p14="http://schemas.microsoft.com/office/powerpoint/2010/main" val="3963633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idx="4294967295"/>
          </p:nvPr>
        </p:nvSpPr>
        <p:spPr>
          <a:xfrm>
            <a:off x="72584" y="209581"/>
            <a:ext cx="9289032" cy="836257"/>
          </a:xfrm>
          <a:prstGeom prst="rect">
            <a:avLst/>
          </a:prstGeom>
        </p:spPr>
        <p:txBody>
          <a:bodyPr lIns="91438" tIns="45719" rIns="91438" bIns="45719"/>
          <a:lstStyle/>
          <a:p>
            <a:pPr algn="just"/>
            <a:r>
              <a:rPr lang="es-MX" sz="2400" b="1" dirty="0">
                <a:solidFill>
                  <a:schemeClr val="tx1">
                    <a:lumMod val="75000"/>
                    <a:lumOff val="25000"/>
                  </a:schemeClr>
                </a:solidFill>
                <a:latin typeface="Arial Narrow" panose="020B0606020202030204" pitchFamily="34" charset="0"/>
              </a:rPr>
              <a:t>L</a:t>
            </a:r>
            <a:r>
              <a:rPr lang="es-MX" sz="2400" b="1" dirty="0" smtClean="0">
                <a:solidFill>
                  <a:schemeClr val="tx1">
                    <a:lumMod val="75000"/>
                    <a:lumOff val="25000"/>
                  </a:schemeClr>
                </a:solidFill>
                <a:latin typeface="Arial Narrow" panose="020B0606020202030204" pitchFamily="34" charset="0"/>
              </a:rPr>
              <a:t>a </a:t>
            </a:r>
            <a:r>
              <a:rPr lang="es-MX" sz="2400" b="1" dirty="0">
                <a:solidFill>
                  <a:schemeClr val="tx1">
                    <a:lumMod val="75000"/>
                    <a:lumOff val="25000"/>
                  </a:schemeClr>
                </a:solidFill>
                <a:latin typeface="Arial Narrow" panose="020B0606020202030204" pitchFamily="34" charset="0"/>
              </a:rPr>
              <a:t>T</a:t>
            </a:r>
            <a:r>
              <a:rPr lang="es-MX" sz="2400" b="1" dirty="0" smtClean="0">
                <a:solidFill>
                  <a:schemeClr val="tx1">
                    <a:lumMod val="75000"/>
                    <a:lumOff val="25000"/>
                  </a:schemeClr>
                </a:solidFill>
                <a:latin typeface="Arial Narrow" panose="020B0606020202030204" pitchFamily="34" charset="0"/>
              </a:rPr>
              <a:t>arifa por </a:t>
            </a:r>
            <a:r>
              <a:rPr lang="es-MX" sz="2400" b="1" dirty="0">
                <a:solidFill>
                  <a:schemeClr val="tx1">
                    <a:lumMod val="75000"/>
                    <a:lumOff val="25000"/>
                  </a:schemeClr>
                </a:solidFill>
                <a:latin typeface="Arial Narrow" panose="020B0606020202030204" pitchFamily="34" charset="0"/>
              </a:rPr>
              <a:t>la </a:t>
            </a:r>
            <a:r>
              <a:rPr lang="es-MX" sz="2400" b="1" dirty="0" smtClean="0">
                <a:solidFill>
                  <a:schemeClr val="tx1">
                    <a:lumMod val="75000"/>
                    <a:lumOff val="25000"/>
                  </a:schemeClr>
                </a:solidFill>
                <a:latin typeface="Arial Narrow" panose="020B0606020202030204" pitchFamily="34" charset="0"/>
              </a:rPr>
              <a:t>Operación </a:t>
            </a:r>
            <a:r>
              <a:rPr lang="es-MX" sz="2400" b="1" dirty="0">
                <a:solidFill>
                  <a:schemeClr val="tx1">
                    <a:lumMod val="75000"/>
                    <a:lumOff val="25000"/>
                  </a:schemeClr>
                </a:solidFill>
                <a:latin typeface="Arial Narrow" panose="020B0606020202030204" pitchFamily="34" charset="0"/>
              </a:rPr>
              <a:t>del </a:t>
            </a:r>
            <a:r>
              <a:rPr lang="es-MX" sz="2400" b="1" dirty="0" smtClean="0">
                <a:solidFill>
                  <a:schemeClr val="tx1">
                    <a:lumMod val="75000"/>
                    <a:lumOff val="25000"/>
                  </a:schemeClr>
                </a:solidFill>
                <a:latin typeface="Arial Narrow" panose="020B0606020202030204" pitchFamily="34" charset="0"/>
              </a:rPr>
              <a:t>CENACE, </a:t>
            </a:r>
            <a:r>
              <a:rPr lang="es-MX" sz="2400" b="1" dirty="0">
                <a:solidFill>
                  <a:schemeClr val="tx1">
                    <a:lumMod val="75000"/>
                    <a:lumOff val="25000"/>
                  </a:schemeClr>
                </a:solidFill>
                <a:latin typeface="Arial Narrow" panose="020B0606020202030204" pitchFamily="34" charset="0"/>
              </a:rPr>
              <a:t>se </a:t>
            </a:r>
            <a:r>
              <a:rPr lang="es-MX" sz="2400" b="1" dirty="0" smtClean="0">
                <a:solidFill>
                  <a:schemeClr val="tx1">
                    <a:lumMod val="75000"/>
                    <a:lumOff val="25000"/>
                  </a:schemeClr>
                </a:solidFill>
                <a:latin typeface="Arial Narrow" panose="020B0606020202030204" pitchFamily="34" charset="0"/>
              </a:rPr>
              <a:t>evaluó con la </a:t>
            </a:r>
            <a:r>
              <a:rPr lang="es-MX" sz="2400" b="1" dirty="0">
                <a:solidFill>
                  <a:schemeClr val="tx1">
                    <a:lumMod val="75000"/>
                    <a:lumOff val="25000"/>
                  </a:schemeClr>
                </a:solidFill>
                <a:latin typeface="Arial Narrow" panose="020B0606020202030204" pitchFamily="34" charset="0"/>
              </a:rPr>
              <a:t>información comprobable entregada por dicho </a:t>
            </a:r>
            <a:r>
              <a:rPr lang="es-MX" sz="2400" b="1" dirty="0" smtClean="0">
                <a:solidFill>
                  <a:schemeClr val="tx1">
                    <a:lumMod val="75000"/>
                    <a:lumOff val="25000"/>
                  </a:schemeClr>
                </a:solidFill>
                <a:latin typeface="Arial Narrow" panose="020B0606020202030204" pitchFamily="34" charset="0"/>
              </a:rPr>
              <a:t>organismo:</a:t>
            </a:r>
            <a:endParaRPr lang="es-MX" sz="2400" b="1" dirty="0">
              <a:solidFill>
                <a:schemeClr val="tx1">
                  <a:lumMod val="75000"/>
                  <a:lumOff val="25000"/>
                </a:schemeClr>
              </a:solidFill>
              <a:latin typeface="Arial Narrow" panose="020B0606020202030204" pitchFamily="34" charset="0"/>
            </a:endParaRPr>
          </a:p>
        </p:txBody>
      </p:sp>
      <p:graphicFrame>
        <p:nvGraphicFramePr>
          <p:cNvPr id="2" name="Diagrama 1"/>
          <p:cNvGraphicFramePr/>
          <p:nvPr>
            <p:extLst/>
          </p:nvPr>
        </p:nvGraphicFramePr>
        <p:xfrm>
          <a:off x="335919" y="4663165"/>
          <a:ext cx="6684264" cy="1790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551384" y="1434554"/>
            <a:ext cx="11305256" cy="590931"/>
          </a:xfrm>
          <a:prstGeom prst="rect">
            <a:avLst/>
          </a:prstGeom>
        </p:spPr>
        <p:txBody>
          <a:bodyPr vert="horz" lIns="91438" tIns="45719" rIns="91438" bIns="45719" rtlCol="0">
            <a:noAutofit/>
          </a:bodyPr>
          <a:lstStyle>
            <a:defPPr>
              <a:defRPr lang="es-MX"/>
            </a:defPPr>
            <a:lvl1pPr lvl="0" indent="0" defTabSz="914377">
              <a:lnSpc>
                <a:spcPct val="90000"/>
              </a:lnSpc>
              <a:spcBef>
                <a:spcPts val="1000"/>
              </a:spcBef>
              <a:buFont typeface="Arial" panose="020B0604020202020204" pitchFamily="34" charset="0"/>
              <a:buNone/>
              <a:defRPr>
                <a:latin typeface="Arial Narrow" panose="020B0606020202030204" pitchFamily="34" charset="0"/>
                <a:ea typeface="Arial" charset="0"/>
                <a:cs typeface="Arial" charset="0"/>
              </a:defRPr>
            </a:lvl1pPr>
            <a:lvl2pPr marL="685783" lvl="1" indent="-228594" defTabSz="914377">
              <a:lnSpc>
                <a:spcPct val="90000"/>
              </a:lnSpc>
              <a:spcBef>
                <a:spcPts val="500"/>
              </a:spcBef>
              <a:buFont typeface="Arial" panose="020B0604020202020204" pitchFamily="34" charset="0"/>
              <a:buChar char="•"/>
              <a:defRPr>
                <a:latin typeface="Arial Narrow" panose="020B0606020202030204" pitchFamily="34" charset="0"/>
                <a:ea typeface="Arial" charset="0"/>
                <a:cs typeface="Arial" charset="0"/>
              </a:defRPr>
            </a:lvl2pPr>
            <a:lvl3pPr marL="1142971" indent="-228594" defTabSz="914377">
              <a:lnSpc>
                <a:spcPct val="90000"/>
              </a:lnSpc>
              <a:spcBef>
                <a:spcPts val="500"/>
              </a:spcBef>
              <a:buFont typeface="Arial" panose="020B0604020202020204" pitchFamily="34" charset="0"/>
              <a:buChar char="•"/>
              <a:defRPr sz="2000">
                <a:solidFill>
                  <a:schemeClr val="tx1">
                    <a:lumMod val="65000"/>
                    <a:lumOff val="35000"/>
                  </a:schemeClr>
                </a:solidFill>
                <a:latin typeface="Arial" charset="0"/>
                <a:ea typeface="Arial" charset="0"/>
                <a:cs typeface="Arial" charset="0"/>
              </a:defRPr>
            </a:lvl3pPr>
            <a:lvl4pPr marL="1600160" indent="-228594" defTabSz="914377">
              <a:lnSpc>
                <a:spcPct val="90000"/>
              </a:lnSpc>
              <a:spcBef>
                <a:spcPts val="500"/>
              </a:spcBef>
              <a:buFont typeface="Arial" panose="020B0604020202020204" pitchFamily="34" charset="0"/>
              <a:buChar char="•"/>
              <a:defRPr sz="1900">
                <a:solidFill>
                  <a:schemeClr val="tx1">
                    <a:lumMod val="65000"/>
                    <a:lumOff val="35000"/>
                  </a:schemeClr>
                </a:solidFill>
                <a:latin typeface="Arial" charset="0"/>
                <a:ea typeface="Arial" charset="0"/>
                <a:cs typeface="Arial" charset="0"/>
              </a:defRPr>
            </a:lvl4pPr>
            <a:lvl5pPr marL="2057349" indent="-228594" defTabSz="914377">
              <a:lnSpc>
                <a:spcPct val="90000"/>
              </a:lnSpc>
              <a:spcBef>
                <a:spcPts val="500"/>
              </a:spcBef>
              <a:buFont typeface="Arial" panose="020B0604020202020204" pitchFamily="34" charset="0"/>
              <a:buChar char="•"/>
              <a:defRPr sz="1900">
                <a:solidFill>
                  <a:schemeClr val="tx1">
                    <a:lumMod val="65000"/>
                    <a:lumOff val="35000"/>
                  </a:schemeClr>
                </a:solidFill>
                <a:latin typeface="Arial" charset="0"/>
                <a:ea typeface="Arial" charset="0"/>
                <a:cs typeface="Arial" charset="0"/>
              </a:defRPr>
            </a:lvl5pPr>
            <a:lvl6pPr marL="2514537" indent="-228594" defTabSz="914377">
              <a:lnSpc>
                <a:spcPct val="90000"/>
              </a:lnSpc>
              <a:spcBef>
                <a:spcPts val="500"/>
              </a:spcBef>
              <a:buFont typeface="Arial" panose="020B0604020202020204" pitchFamily="34" charset="0"/>
              <a:buChar char="•"/>
              <a:defRPr sz="1900"/>
            </a:lvl6pPr>
            <a:lvl7pPr marL="2971726" indent="-228594" defTabSz="914377">
              <a:lnSpc>
                <a:spcPct val="90000"/>
              </a:lnSpc>
              <a:spcBef>
                <a:spcPts val="500"/>
              </a:spcBef>
              <a:buFont typeface="Arial" panose="020B0604020202020204" pitchFamily="34" charset="0"/>
              <a:buChar char="•"/>
              <a:defRPr sz="1900"/>
            </a:lvl7pPr>
            <a:lvl8pPr marL="3428914" indent="-228594" defTabSz="914377">
              <a:lnSpc>
                <a:spcPct val="90000"/>
              </a:lnSpc>
              <a:spcBef>
                <a:spcPts val="500"/>
              </a:spcBef>
              <a:buFont typeface="Arial" panose="020B0604020202020204" pitchFamily="34" charset="0"/>
              <a:buChar char="•"/>
              <a:defRPr sz="1900"/>
            </a:lvl8pPr>
            <a:lvl9pPr marL="3886103" indent="-228594" defTabSz="914377">
              <a:lnSpc>
                <a:spcPct val="90000"/>
              </a:lnSpc>
              <a:spcBef>
                <a:spcPts val="500"/>
              </a:spcBef>
              <a:buFont typeface="Arial" panose="020B0604020202020204" pitchFamily="34" charset="0"/>
              <a:buChar char="•"/>
              <a:defRPr sz="19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000" b="0" i="0" u="none" strike="noStrike" kern="1200" cap="none" spc="0" normalizeH="0" baseline="0" noProof="0" dirty="0">
                <a:ln>
                  <a:noFill/>
                </a:ln>
                <a:solidFill>
                  <a:prstClr val="black"/>
                </a:solidFill>
                <a:effectLst/>
                <a:uLnTx/>
                <a:uFillTx/>
                <a:latin typeface="Arial Narrow" panose="020B0606020202030204" pitchFamily="34" charset="0"/>
                <a:cs typeface="Arial" charset="0"/>
              </a:rPr>
              <a:t>La </a:t>
            </a:r>
            <a:r>
              <a:rPr kumimoji="0" lang="es-MX" sz="2000" b="1" i="0" u="none" strike="noStrike" kern="1200" cap="none" spc="0" normalizeH="0" baseline="0" noProof="0" dirty="0" smtClean="0">
                <a:ln>
                  <a:noFill/>
                </a:ln>
                <a:solidFill>
                  <a:prstClr val="black"/>
                </a:solidFill>
                <a:effectLst/>
                <a:uLnTx/>
                <a:uFillTx/>
                <a:latin typeface="Arial Narrow" panose="020B0606020202030204" pitchFamily="34" charset="0"/>
                <a:cs typeface="Arial" charset="0"/>
              </a:rPr>
              <a:t>tarifa</a:t>
            </a:r>
            <a:r>
              <a:rPr kumimoji="0" lang="es-MX" sz="2000" b="0" i="0" u="none" strike="noStrike" kern="1200" cap="none" spc="0" normalizeH="0" baseline="0" noProof="0" dirty="0" smtClean="0">
                <a:ln>
                  <a:noFill/>
                </a:ln>
                <a:solidFill>
                  <a:prstClr val="black"/>
                </a:solidFill>
                <a:effectLst/>
                <a:uLnTx/>
                <a:uFillTx/>
                <a:latin typeface="Arial Narrow" panose="020B0606020202030204" pitchFamily="34" charset="0"/>
                <a:cs typeface="Arial" charset="0"/>
              </a:rPr>
              <a:t> </a:t>
            </a:r>
            <a:r>
              <a:rPr kumimoji="0" lang="es-MX" sz="2000" b="0" i="0" u="none" strike="noStrike" kern="1200" cap="none" spc="0" normalizeH="0" baseline="0" noProof="0" dirty="0">
                <a:ln>
                  <a:noFill/>
                </a:ln>
                <a:solidFill>
                  <a:prstClr val="black"/>
                </a:solidFill>
                <a:effectLst/>
                <a:uLnTx/>
                <a:uFillTx/>
                <a:latin typeface="Arial Narrow" panose="020B0606020202030204" pitchFamily="34" charset="0"/>
                <a:cs typeface="Arial" charset="0"/>
              </a:rPr>
              <a:t>será función del </a:t>
            </a:r>
            <a:r>
              <a:rPr kumimoji="0" lang="es-MX" sz="2000" b="1" i="0" u="none" strike="noStrike" kern="1200" cap="none" spc="0" normalizeH="0" baseline="0" noProof="0" dirty="0">
                <a:ln>
                  <a:noFill/>
                </a:ln>
                <a:solidFill>
                  <a:prstClr val="black"/>
                </a:solidFill>
                <a:effectLst/>
                <a:uLnTx/>
                <a:uFillTx/>
                <a:latin typeface="Arial Narrow" panose="020B0606020202030204" pitchFamily="34" charset="0"/>
                <a:cs typeface="Arial" charset="0"/>
              </a:rPr>
              <a:t>requerimiento de ingresos </a:t>
            </a:r>
            <a:r>
              <a:rPr kumimoji="0" lang="es-MX" sz="2000" b="0" i="0" u="none" strike="noStrike" kern="1200" cap="none" spc="0" normalizeH="0" baseline="0" noProof="0" dirty="0">
                <a:ln>
                  <a:noFill/>
                </a:ln>
                <a:solidFill>
                  <a:prstClr val="black"/>
                </a:solidFill>
                <a:effectLst/>
                <a:uLnTx/>
                <a:uFillTx/>
                <a:latin typeface="Arial Narrow" panose="020B0606020202030204" pitchFamily="34" charset="0"/>
                <a:cs typeface="Arial" charset="0"/>
              </a:rPr>
              <a:t>y la </a:t>
            </a:r>
            <a:r>
              <a:rPr kumimoji="0" lang="es-MX" sz="2000" b="1" i="0" u="none" strike="noStrike" kern="1200" cap="none" spc="0" normalizeH="0" baseline="0" noProof="0" dirty="0">
                <a:ln>
                  <a:noFill/>
                </a:ln>
                <a:solidFill>
                  <a:prstClr val="black"/>
                </a:solidFill>
                <a:effectLst/>
                <a:uLnTx/>
                <a:uFillTx/>
                <a:latin typeface="Arial Narrow" panose="020B0606020202030204" pitchFamily="34" charset="0"/>
                <a:cs typeface="Arial" charset="0"/>
              </a:rPr>
              <a:t>energía</a:t>
            </a:r>
            <a:r>
              <a:rPr kumimoji="0" lang="es-MX" sz="2000" b="0" i="0" u="none" strike="noStrike" kern="1200" cap="none" spc="0" normalizeH="0" baseline="0" noProof="0" dirty="0">
                <a:ln>
                  <a:noFill/>
                </a:ln>
                <a:solidFill>
                  <a:prstClr val="black"/>
                </a:solidFill>
                <a:effectLst/>
                <a:uLnTx/>
                <a:uFillTx/>
                <a:latin typeface="Arial Narrow" panose="020B0606020202030204" pitchFamily="34" charset="0"/>
                <a:cs typeface="Arial" charset="0"/>
              </a:rPr>
              <a:t> que pasa por el Mercado Eléctrico </a:t>
            </a:r>
            <a:r>
              <a:rPr kumimoji="0" lang="es-MX" sz="2000" b="0" i="0" u="none" strike="noStrike" kern="1200" cap="none" spc="0" normalizeH="0" baseline="0" noProof="0" dirty="0" smtClean="0">
                <a:ln>
                  <a:noFill/>
                </a:ln>
                <a:solidFill>
                  <a:prstClr val="black"/>
                </a:solidFill>
                <a:effectLst/>
                <a:uLnTx/>
                <a:uFillTx/>
                <a:latin typeface="Arial Narrow" panose="020B0606020202030204" pitchFamily="34" charset="0"/>
                <a:cs typeface="Arial" charset="0"/>
              </a:rPr>
              <a:t>Mayorista (MEM):</a:t>
            </a:r>
            <a:endParaRPr kumimoji="0" lang="es-MX" sz="2000" b="0" i="0" u="none" strike="noStrike" kern="1200" cap="none" spc="0" normalizeH="0" baseline="0" noProof="0" dirty="0">
              <a:ln>
                <a:noFill/>
              </a:ln>
              <a:solidFill>
                <a:prstClr val="black"/>
              </a:solidFill>
              <a:effectLst/>
              <a:uLnTx/>
              <a:uFillTx/>
              <a:latin typeface="Arial Narrow" panose="020B0606020202030204" pitchFamily="34" charset="0"/>
              <a:cs typeface="Arial" charset="0"/>
            </a:endParaRPr>
          </a:p>
        </p:txBody>
      </p:sp>
      <p:graphicFrame>
        <p:nvGraphicFramePr>
          <p:cNvPr id="7" name="Diagrama 6"/>
          <p:cNvGraphicFramePr/>
          <p:nvPr>
            <p:extLst>
              <p:ext uri="{D42A27DB-BD31-4B8C-83A1-F6EECF244321}">
                <p14:modId xmlns:p14="http://schemas.microsoft.com/office/powerpoint/2010/main" val="3624662769"/>
              </p:ext>
            </p:extLst>
          </p:nvPr>
        </p:nvGraphicFramePr>
        <p:xfrm>
          <a:off x="72584" y="2025485"/>
          <a:ext cx="7018256" cy="20736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Freeform 8"/>
          <p:cNvSpPr>
            <a:spLocks noEditPoints="1"/>
          </p:cNvSpPr>
          <p:nvPr/>
        </p:nvSpPr>
        <p:spPr bwMode="auto">
          <a:xfrm>
            <a:off x="4144560" y="2009419"/>
            <a:ext cx="565508" cy="542446"/>
          </a:xfrm>
          <a:custGeom>
            <a:avLst/>
            <a:gdLst>
              <a:gd name="T0" fmla="*/ 49 w 98"/>
              <a:gd name="T1" fmla="*/ 0 h 98"/>
              <a:gd name="T2" fmla="*/ 0 w 98"/>
              <a:gd name="T3" fmla="*/ 49 h 98"/>
              <a:gd name="T4" fmla="*/ 49 w 98"/>
              <a:gd name="T5" fmla="*/ 98 h 98"/>
              <a:gd name="T6" fmla="*/ 98 w 98"/>
              <a:gd name="T7" fmla="*/ 49 h 98"/>
              <a:gd name="T8" fmla="*/ 49 w 98"/>
              <a:gd name="T9" fmla="*/ 0 h 98"/>
              <a:gd name="T10" fmla="*/ 64 w 98"/>
              <a:gd name="T11" fmla="*/ 68 h 98"/>
              <a:gd name="T12" fmla="*/ 55 w 98"/>
              <a:gd name="T13" fmla="*/ 79 h 98"/>
              <a:gd name="T14" fmla="*/ 55 w 98"/>
              <a:gd name="T15" fmla="*/ 83 h 98"/>
              <a:gd name="T16" fmla="*/ 43 w 98"/>
              <a:gd name="T17" fmla="*/ 83 h 98"/>
              <a:gd name="T18" fmla="*/ 43 w 98"/>
              <a:gd name="T19" fmla="*/ 79 h 98"/>
              <a:gd name="T20" fmla="*/ 34 w 98"/>
              <a:gd name="T21" fmla="*/ 69 h 98"/>
              <a:gd name="T22" fmla="*/ 34 w 98"/>
              <a:gd name="T23" fmla="*/ 55 h 98"/>
              <a:gd name="T24" fmla="*/ 46 w 98"/>
              <a:gd name="T25" fmla="*/ 55 h 98"/>
              <a:gd name="T26" fmla="*/ 46 w 98"/>
              <a:gd name="T27" fmla="*/ 69 h 98"/>
              <a:gd name="T28" fmla="*/ 48 w 98"/>
              <a:gd name="T29" fmla="*/ 71 h 98"/>
              <a:gd name="T30" fmla="*/ 51 w 98"/>
              <a:gd name="T31" fmla="*/ 69 h 98"/>
              <a:gd name="T32" fmla="*/ 51 w 98"/>
              <a:gd name="T33" fmla="*/ 62 h 98"/>
              <a:gd name="T34" fmla="*/ 49 w 98"/>
              <a:gd name="T35" fmla="*/ 57 h 98"/>
              <a:gd name="T36" fmla="*/ 38 w 98"/>
              <a:gd name="T37" fmla="*/ 46 h 98"/>
              <a:gd name="T38" fmla="*/ 34 w 98"/>
              <a:gd name="T39" fmla="*/ 37 h 98"/>
              <a:gd name="T40" fmla="*/ 34 w 98"/>
              <a:gd name="T41" fmla="*/ 30 h 98"/>
              <a:gd name="T42" fmla="*/ 43 w 98"/>
              <a:gd name="T43" fmla="*/ 19 h 98"/>
              <a:gd name="T44" fmla="*/ 43 w 98"/>
              <a:gd name="T45" fmla="*/ 15 h 98"/>
              <a:gd name="T46" fmla="*/ 55 w 98"/>
              <a:gd name="T47" fmla="*/ 15 h 98"/>
              <a:gd name="T48" fmla="*/ 55 w 98"/>
              <a:gd name="T49" fmla="*/ 19 h 98"/>
              <a:gd name="T50" fmla="*/ 63 w 98"/>
              <a:gd name="T51" fmla="*/ 29 h 98"/>
              <a:gd name="T52" fmla="*/ 63 w 98"/>
              <a:gd name="T53" fmla="*/ 39 h 98"/>
              <a:gd name="T54" fmla="*/ 51 w 98"/>
              <a:gd name="T55" fmla="*/ 39 h 98"/>
              <a:gd name="T56" fmla="*/ 51 w 98"/>
              <a:gd name="T57" fmla="*/ 28 h 98"/>
              <a:gd name="T58" fmla="*/ 49 w 98"/>
              <a:gd name="T59" fmla="*/ 26 h 98"/>
              <a:gd name="T60" fmla="*/ 46 w 98"/>
              <a:gd name="T61" fmla="*/ 30 h 98"/>
              <a:gd name="T62" fmla="*/ 47 w 98"/>
              <a:gd name="T63" fmla="*/ 34 h 98"/>
              <a:gd name="T64" fmla="*/ 51 w 98"/>
              <a:gd name="T65" fmla="*/ 42 h 98"/>
              <a:gd name="T66" fmla="*/ 62 w 98"/>
              <a:gd name="T67" fmla="*/ 53 h 98"/>
              <a:gd name="T68" fmla="*/ 64 w 98"/>
              <a:gd name="T69" fmla="*/ 60 h 98"/>
              <a:gd name="T70" fmla="*/ 64 w 98"/>
              <a:gd name="T71" fmla="*/ 6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98">
                <a:moveTo>
                  <a:pt x="49" y="0"/>
                </a:moveTo>
                <a:cubicBezTo>
                  <a:pt x="22" y="0"/>
                  <a:pt x="0" y="22"/>
                  <a:pt x="0" y="49"/>
                </a:cubicBezTo>
                <a:cubicBezTo>
                  <a:pt x="0" y="76"/>
                  <a:pt x="22" y="98"/>
                  <a:pt x="49" y="98"/>
                </a:cubicBezTo>
                <a:cubicBezTo>
                  <a:pt x="76" y="98"/>
                  <a:pt x="98" y="76"/>
                  <a:pt x="98" y="49"/>
                </a:cubicBezTo>
                <a:cubicBezTo>
                  <a:pt x="98" y="22"/>
                  <a:pt x="76" y="0"/>
                  <a:pt x="49" y="0"/>
                </a:cubicBezTo>
                <a:close/>
                <a:moveTo>
                  <a:pt x="64" y="68"/>
                </a:moveTo>
                <a:cubicBezTo>
                  <a:pt x="64" y="74"/>
                  <a:pt x="61" y="78"/>
                  <a:pt x="55" y="79"/>
                </a:cubicBezTo>
                <a:cubicBezTo>
                  <a:pt x="55" y="83"/>
                  <a:pt x="55" y="83"/>
                  <a:pt x="55" y="83"/>
                </a:cubicBezTo>
                <a:cubicBezTo>
                  <a:pt x="43" y="83"/>
                  <a:pt x="43" y="83"/>
                  <a:pt x="43" y="83"/>
                </a:cubicBezTo>
                <a:cubicBezTo>
                  <a:pt x="43" y="79"/>
                  <a:pt x="43" y="79"/>
                  <a:pt x="43" y="79"/>
                </a:cubicBezTo>
                <a:cubicBezTo>
                  <a:pt x="37" y="77"/>
                  <a:pt x="34" y="74"/>
                  <a:pt x="34" y="69"/>
                </a:cubicBezTo>
                <a:cubicBezTo>
                  <a:pt x="34" y="55"/>
                  <a:pt x="34" y="55"/>
                  <a:pt x="34" y="55"/>
                </a:cubicBezTo>
                <a:cubicBezTo>
                  <a:pt x="46" y="55"/>
                  <a:pt x="46" y="55"/>
                  <a:pt x="46" y="55"/>
                </a:cubicBezTo>
                <a:cubicBezTo>
                  <a:pt x="46" y="69"/>
                  <a:pt x="46" y="69"/>
                  <a:pt x="46" y="69"/>
                </a:cubicBezTo>
                <a:cubicBezTo>
                  <a:pt x="46" y="70"/>
                  <a:pt x="47" y="71"/>
                  <a:pt x="48" y="71"/>
                </a:cubicBezTo>
                <a:cubicBezTo>
                  <a:pt x="50" y="71"/>
                  <a:pt x="51" y="70"/>
                  <a:pt x="51" y="69"/>
                </a:cubicBezTo>
                <a:cubicBezTo>
                  <a:pt x="51" y="62"/>
                  <a:pt x="51" y="62"/>
                  <a:pt x="51" y="62"/>
                </a:cubicBezTo>
                <a:cubicBezTo>
                  <a:pt x="51" y="60"/>
                  <a:pt x="50" y="59"/>
                  <a:pt x="49" y="57"/>
                </a:cubicBezTo>
                <a:cubicBezTo>
                  <a:pt x="48" y="55"/>
                  <a:pt x="44" y="52"/>
                  <a:pt x="38" y="46"/>
                </a:cubicBezTo>
                <a:cubicBezTo>
                  <a:pt x="35" y="42"/>
                  <a:pt x="34" y="39"/>
                  <a:pt x="34" y="37"/>
                </a:cubicBezTo>
                <a:cubicBezTo>
                  <a:pt x="34" y="30"/>
                  <a:pt x="34" y="30"/>
                  <a:pt x="34" y="30"/>
                </a:cubicBezTo>
                <a:cubicBezTo>
                  <a:pt x="34" y="24"/>
                  <a:pt x="37" y="20"/>
                  <a:pt x="43" y="19"/>
                </a:cubicBezTo>
                <a:cubicBezTo>
                  <a:pt x="43" y="15"/>
                  <a:pt x="43" y="15"/>
                  <a:pt x="43" y="15"/>
                </a:cubicBezTo>
                <a:cubicBezTo>
                  <a:pt x="55" y="15"/>
                  <a:pt x="55" y="15"/>
                  <a:pt x="55" y="15"/>
                </a:cubicBezTo>
                <a:cubicBezTo>
                  <a:pt x="55" y="19"/>
                  <a:pt x="55" y="19"/>
                  <a:pt x="55" y="19"/>
                </a:cubicBezTo>
                <a:cubicBezTo>
                  <a:pt x="60" y="20"/>
                  <a:pt x="63" y="23"/>
                  <a:pt x="63" y="29"/>
                </a:cubicBezTo>
                <a:cubicBezTo>
                  <a:pt x="63" y="39"/>
                  <a:pt x="63" y="39"/>
                  <a:pt x="63" y="39"/>
                </a:cubicBezTo>
                <a:cubicBezTo>
                  <a:pt x="51" y="39"/>
                  <a:pt x="51" y="39"/>
                  <a:pt x="51" y="39"/>
                </a:cubicBezTo>
                <a:cubicBezTo>
                  <a:pt x="51" y="28"/>
                  <a:pt x="51" y="28"/>
                  <a:pt x="51" y="28"/>
                </a:cubicBezTo>
                <a:cubicBezTo>
                  <a:pt x="51" y="27"/>
                  <a:pt x="50" y="26"/>
                  <a:pt x="49" y="26"/>
                </a:cubicBezTo>
                <a:cubicBezTo>
                  <a:pt x="47" y="26"/>
                  <a:pt x="46" y="27"/>
                  <a:pt x="46" y="30"/>
                </a:cubicBezTo>
                <a:cubicBezTo>
                  <a:pt x="47" y="34"/>
                  <a:pt x="47" y="34"/>
                  <a:pt x="47" y="34"/>
                </a:cubicBezTo>
                <a:cubicBezTo>
                  <a:pt x="47" y="36"/>
                  <a:pt x="48" y="39"/>
                  <a:pt x="51" y="42"/>
                </a:cubicBezTo>
                <a:cubicBezTo>
                  <a:pt x="57" y="48"/>
                  <a:pt x="61" y="52"/>
                  <a:pt x="62" y="53"/>
                </a:cubicBezTo>
                <a:cubicBezTo>
                  <a:pt x="63" y="55"/>
                  <a:pt x="64" y="57"/>
                  <a:pt x="64" y="60"/>
                </a:cubicBezTo>
                <a:lnTo>
                  <a:pt x="64" y="68"/>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2" name="Freeform 7"/>
          <p:cNvSpPr>
            <a:spLocks/>
          </p:cNvSpPr>
          <p:nvPr/>
        </p:nvSpPr>
        <p:spPr bwMode="auto">
          <a:xfrm>
            <a:off x="6710522" y="2094118"/>
            <a:ext cx="380318" cy="590806"/>
          </a:xfrm>
          <a:custGeom>
            <a:avLst/>
            <a:gdLst>
              <a:gd name="T0" fmla="*/ 76 w 135"/>
              <a:gd name="T1" fmla="*/ 82 h 194"/>
              <a:gd name="T2" fmla="*/ 117 w 135"/>
              <a:gd name="T3" fmla="*/ 0 h 194"/>
              <a:gd name="T4" fmla="*/ 54 w 135"/>
              <a:gd name="T5" fmla="*/ 0 h 194"/>
              <a:gd name="T6" fmla="*/ 0 w 135"/>
              <a:gd name="T7" fmla="*/ 113 h 194"/>
              <a:gd name="T8" fmla="*/ 70 w 135"/>
              <a:gd name="T9" fmla="*/ 113 h 194"/>
              <a:gd name="T10" fmla="*/ 37 w 135"/>
              <a:gd name="T11" fmla="*/ 194 h 194"/>
              <a:gd name="T12" fmla="*/ 42 w 135"/>
              <a:gd name="T13" fmla="*/ 194 h 194"/>
              <a:gd name="T14" fmla="*/ 82 w 135"/>
              <a:gd name="T15" fmla="*/ 146 h 194"/>
              <a:gd name="T16" fmla="*/ 106 w 135"/>
              <a:gd name="T17" fmla="*/ 118 h 194"/>
              <a:gd name="T18" fmla="*/ 135 w 135"/>
              <a:gd name="T19" fmla="*/ 83 h 194"/>
              <a:gd name="T20" fmla="*/ 76 w 135"/>
              <a:gd name="T21" fmla="*/ 8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94">
                <a:moveTo>
                  <a:pt x="76" y="82"/>
                </a:moveTo>
                <a:cubicBezTo>
                  <a:pt x="117" y="0"/>
                  <a:pt x="117" y="0"/>
                  <a:pt x="117" y="0"/>
                </a:cubicBezTo>
                <a:cubicBezTo>
                  <a:pt x="54" y="0"/>
                  <a:pt x="54" y="0"/>
                  <a:pt x="54" y="0"/>
                </a:cubicBezTo>
                <a:cubicBezTo>
                  <a:pt x="0" y="113"/>
                  <a:pt x="0" y="113"/>
                  <a:pt x="0" y="113"/>
                </a:cubicBezTo>
                <a:cubicBezTo>
                  <a:pt x="70" y="113"/>
                  <a:pt x="70" y="113"/>
                  <a:pt x="70" y="113"/>
                </a:cubicBezTo>
                <a:cubicBezTo>
                  <a:pt x="37" y="194"/>
                  <a:pt x="37" y="194"/>
                  <a:pt x="37" y="194"/>
                </a:cubicBezTo>
                <a:cubicBezTo>
                  <a:pt x="42" y="194"/>
                  <a:pt x="42" y="194"/>
                  <a:pt x="42" y="194"/>
                </a:cubicBezTo>
                <a:cubicBezTo>
                  <a:pt x="82" y="146"/>
                  <a:pt x="82" y="146"/>
                  <a:pt x="82" y="146"/>
                </a:cubicBezTo>
                <a:cubicBezTo>
                  <a:pt x="86" y="134"/>
                  <a:pt x="95" y="124"/>
                  <a:pt x="106" y="118"/>
                </a:cubicBezTo>
                <a:cubicBezTo>
                  <a:pt x="135" y="83"/>
                  <a:pt x="135" y="83"/>
                  <a:pt x="135" y="83"/>
                </a:cubicBezTo>
                <a:lnTo>
                  <a:pt x="76" y="82"/>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3" name="Freeform 7"/>
          <p:cNvSpPr>
            <a:spLocks/>
          </p:cNvSpPr>
          <p:nvPr/>
        </p:nvSpPr>
        <p:spPr bwMode="auto">
          <a:xfrm>
            <a:off x="1242699" y="2056418"/>
            <a:ext cx="440332" cy="659620"/>
          </a:xfrm>
          <a:custGeom>
            <a:avLst/>
            <a:gdLst>
              <a:gd name="T0" fmla="*/ 76 w 135"/>
              <a:gd name="T1" fmla="*/ 82 h 194"/>
              <a:gd name="T2" fmla="*/ 117 w 135"/>
              <a:gd name="T3" fmla="*/ 0 h 194"/>
              <a:gd name="T4" fmla="*/ 54 w 135"/>
              <a:gd name="T5" fmla="*/ 0 h 194"/>
              <a:gd name="T6" fmla="*/ 0 w 135"/>
              <a:gd name="T7" fmla="*/ 113 h 194"/>
              <a:gd name="T8" fmla="*/ 70 w 135"/>
              <a:gd name="T9" fmla="*/ 113 h 194"/>
              <a:gd name="T10" fmla="*/ 37 w 135"/>
              <a:gd name="T11" fmla="*/ 194 h 194"/>
              <a:gd name="T12" fmla="*/ 42 w 135"/>
              <a:gd name="T13" fmla="*/ 194 h 194"/>
              <a:gd name="T14" fmla="*/ 82 w 135"/>
              <a:gd name="T15" fmla="*/ 146 h 194"/>
              <a:gd name="T16" fmla="*/ 106 w 135"/>
              <a:gd name="T17" fmla="*/ 118 h 194"/>
              <a:gd name="T18" fmla="*/ 135 w 135"/>
              <a:gd name="T19" fmla="*/ 83 h 194"/>
              <a:gd name="T20" fmla="*/ 76 w 135"/>
              <a:gd name="T21" fmla="*/ 8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94">
                <a:moveTo>
                  <a:pt x="76" y="82"/>
                </a:moveTo>
                <a:cubicBezTo>
                  <a:pt x="117" y="0"/>
                  <a:pt x="117" y="0"/>
                  <a:pt x="117" y="0"/>
                </a:cubicBezTo>
                <a:cubicBezTo>
                  <a:pt x="54" y="0"/>
                  <a:pt x="54" y="0"/>
                  <a:pt x="54" y="0"/>
                </a:cubicBezTo>
                <a:cubicBezTo>
                  <a:pt x="0" y="113"/>
                  <a:pt x="0" y="113"/>
                  <a:pt x="0" y="113"/>
                </a:cubicBezTo>
                <a:cubicBezTo>
                  <a:pt x="70" y="113"/>
                  <a:pt x="70" y="113"/>
                  <a:pt x="70" y="113"/>
                </a:cubicBezTo>
                <a:cubicBezTo>
                  <a:pt x="37" y="194"/>
                  <a:pt x="37" y="194"/>
                  <a:pt x="37" y="194"/>
                </a:cubicBezTo>
                <a:cubicBezTo>
                  <a:pt x="42" y="194"/>
                  <a:pt x="42" y="194"/>
                  <a:pt x="42" y="194"/>
                </a:cubicBezTo>
                <a:cubicBezTo>
                  <a:pt x="82" y="146"/>
                  <a:pt x="82" y="146"/>
                  <a:pt x="82" y="146"/>
                </a:cubicBezTo>
                <a:cubicBezTo>
                  <a:pt x="86" y="134"/>
                  <a:pt x="95" y="124"/>
                  <a:pt x="106" y="118"/>
                </a:cubicBezTo>
                <a:cubicBezTo>
                  <a:pt x="135" y="83"/>
                  <a:pt x="135" y="83"/>
                  <a:pt x="135" y="83"/>
                </a:cubicBezTo>
                <a:lnTo>
                  <a:pt x="76" y="82"/>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4" name="Freeform 8"/>
          <p:cNvSpPr>
            <a:spLocks noEditPoints="1"/>
          </p:cNvSpPr>
          <p:nvPr/>
        </p:nvSpPr>
        <p:spPr bwMode="auto">
          <a:xfrm>
            <a:off x="1484638" y="2449741"/>
            <a:ext cx="319792" cy="332635"/>
          </a:xfrm>
          <a:custGeom>
            <a:avLst/>
            <a:gdLst>
              <a:gd name="T0" fmla="*/ 49 w 98"/>
              <a:gd name="T1" fmla="*/ 0 h 98"/>
              <a:gd name="T2" fmla="*/ 0 w 98"/>
              <a:gd name="T3" fmla="*/ 49 h 98"/>
              <a:gd name="T4" fmla="*/ 49 w 98"/>
              <a:gd name="T5" fmla="*/ 98 h 98"/>
              <a:gd name="T6" fmla="*/ 98 w 98"/>
              <a:gd name="T7" fmla="*/ 49 h 98"/>
              <a:gd name="T8" fmla="*/ 49 w 98"/>
              <a:gd name="T9" fmla="*/ 0 h 98"/>
              <a:gd name="T10" fmla="*/ 64 w 98"/>
              <a:gd name="T11" fmla="*/ 68 h 98"/>
              <a:gd name="T12" fmla="*/ 55 w 98"/>
              <a:gd name="T13" fmla="*/ 79 h 98"/>
              <a:gd name="T14" fmla="*/ 55 w 98"/>
              <a:gd name="T15" fmla="*/ 83 h 98"/>
              <a:gd name="T16" fmla="*/ 43 w 98"/>
              <a:gd name="T17" fmla="*/ 83 h 98"/>
              <a:gd name="T18" fmla="*/ 43 w 98"/>
              <a:gd name="T19" fmla="*/ 79 h 98"/>
              <a:gd name="T20" fmla="*/ 34 w 98"/>
              <a:gd name="T21" fmla="*/ 69 h 98"/>
              <a:gd name="T22" fmla="*/ 34 w 98"/>
              <a:gd name="T23" fmla="*/ 55 h 98"/>
              <a:gd name="T24" fmla="*/ 46 w 98"/>
              <a:gd name="T25" fmla="*/ 55 h 98"/>
              <a:gd name="T26" fmla="*/ 46 w 98"/>
              <a:gd name="T27" fmla="*/ 69 h 98"/>
              <a:gd name="T28" fmla="*/ 48 w 98"/>
              <a:gd name="T29" fmla="*/ 71 h 98"/>
              <a:gd name="T30" fmla="*/ 51 w 98"/>
              <a:gd name="T31" fmla="*/ 69 h 98"/>
              <a:gd name="T32" fmla="*/ 51 w 98"/>
              <a:gd name="T33" fmla="*/ 62 h 98"/>
              <a:gd name="T34" fmla="*/ 49 w 98"/>
              <a:gd name="T35" fmla="*/ 57 h 98"/>
              <a:gd name="T36" fmla="*/ 38 w 98"/>
              <a:gd name="T37" fmla="*/ 46 h 98"/>
              <a:gd name="T38" fmla="*/ 34 w 98"/>
              <a:gd name="T39" fmla="*/ 37 h 98"/>
              <a:gd name="T40" fmla="*/ 34 w 98"/>
              <a:gd name="T41" fmla="*/ 30 h 98"/>
              <a:gd name="T42" fmla="*/ 43 w 98"/>
              <a:gd name="T43" fmla="*/ 19 h 98"/>
              <a:gd name="T44" fmla="*/ 43 w 98"/>
              <a:gd name="T45" fmla="*/ 15 h 98"/>
              <a:gd name="T46" fmla="*/ 55 w 98"/>
              <a:gd name="T47" fmla="*/ 15 h 98"/>
              <a:gd name="T48" fmla="*/ 55 w 98"/>
              <a:gd name="T49" fmla="*/ 19 h 98"/>
              <a:gd name="T50" fmla="*/ 63 w 98"/>
              <a:gd name="T51" fmla="*/ 29 h 98"/>
              <a:gd name="T52" fmla="*/ 63 w 98"/>
              <a:gd name="T53" fmla="*/ 39 h 98"/>
              <a:gd name="T54" fmla="*/ 51 w 98"/>
              <a:gd name="T55" fmla="*/ 39 h 98"/>
              <a:gd name="T56" fmla="*/ 51 w 98"/>
              <a:gd name="T57" fmla="*/ 28 h 98"/>
              <a:gd name="T58" fmla="*/ 49 w 98"/>
              <a:gd name="T59" fmla="*/ 26 h 98"/>
              <a:gd name="T60" fmla="*/ 46 w 98"/>
              <a:gd name="T61" fmla="*/ 30 h 98"/>
              <a:gd name="T62" fmla="*/ 47 w 98"/>
              <a:gd name="T63" fmla="*/ 34 h 98"/>
              <a:gd name="T64" fmla="*/ 51 w 98"/>
              <a:gd name="T65" fmla="*/ 42 h 98"/>
              <a:gd name="T66" fmla="*/ 62 w 98"/>
              <a:gd name="T67" fmla="*/ 53 h 98"/>
              <a:gd name="T68" fmla="*/ 64 w 98"/>
              <a:gd name="T69" fmla="*/ 60 h 98"/>
              <a:gd name="T70" fmla="*/ 64 w 98"/>
              <a:gd name="T71" fmla="*/ 6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98">
                <a:moveTo>
                  <a:pt x="49" y="0"/>
                </a:moveTo>
                <a:cubicBezTo>
                  <a:pt x="22" y="0"/>
                  <a:pt x="0" y="22"/>
                  <a:pt x="0" y="49"/>
                </a:cubicBezTo>
                <a:cubicBezTo>
                  <a:pt x="0" y="76"/>
                  <a:pt x="22" y="98"/>
                  <a:pt x="49" y="98"/>
                </a:cubicBezTo>
                <a:cubicBezTo>
                  <a:pt x="76" y="98"/>
                  <a:pt x="98" y="76"/>
                  <a:pt x="98" y="49"/>
                </a:cubicBezTo>
                <a:cubicBezTo>
                  <a:pt x="98" y="22"/>
                  <a:pt x="76" y="0"/>
                  <a:pt x="49" y="0"/>
                </a:cubicBezTo>
                <a:close/>
                <a:moveTo>
                  <a:pt x="64" y="68"/>
                </a:moveTo>
                <a:cubicBezTo>
                  <a:pt x="64" y="74"/>
                  <a:pt x="61" y="78"/>
                  <a:pt x="55" y="79"/>
                </a:cubicBezTo>
                <a:cubicBezTo>
                  <a:pt x="55" y="83"/>
                  <a:pt x="55" y="83"/>
                  <a:pt x="55" y="83"/>
                </a:cubicBezTo>
                <a:cubicBezTo>
                  <a:pt x="43" y="83"/>
                  <a:pt x="43" y="83"/>
                  <a:pt x="43" y="83"/>
                </a:cubicBezTo>
                <a:cubicBezTo>
                  <a:pt x="43" y="79"/>
                  <a:pt x="43" y="79"/>
                  <a:pt x="43" y="79"/>
                </a:cubicBezTo>
                <a:cubicBezTo>
                  <a:pt x="37" y="77"/>
                  <a:pt x="34" y="74"/>
                  <a:pt x="34" y="69"/>
                </a:cubicBezTo>
                <a:cubicBezTo>
                  <a:pt x="34" y="55"/>
                  <a:pt x="34" y="55"/>
                  <a:pt x="34" y="55"/>
                </a:cubicBezTo>
                <a:cubicBezTo>
                  <a:pt x="46" y="55"/>
                  <a:pt x="46" y="55"/>
                  <a:pt x="46" y="55"/>
                </a:cubicBezTo>
                <a:cubicBezTo>
                  <a:pt x="46" y="69"/>
                  <a:pt x="46" y="69"/>
                  <a:pt x="46" y="69"/>
                </a:cubicBezTo>
                <a:cubicBezTo>
                  <a:pt x="46" y="70"/>
                  <a:pt x="47" y="71"/>
                  <a:pt x="48" y="71"/>
                </a:cubicBezTo>
                <a:cubicBezTo>
                  <a:pt x="50" y="71"/>
                  <a:pt x="51" y="70"/>
                  <a:pt x="51" y="69"/>
                </a:cubicBezTo>
                <a:cubicBezTo>
                  <a:pt x="51" y="62"/>
                  <a:pt x="51" y="62"/>
                  <a:pt x="51" y="62"/>
                </a:cubicBezTo>
                <a:cubicBezTo>
                  <a:pt x="51" y="60"/>
                  <a:pt x="50" y="59"/>
                  <a:pt x="49" y="57"/>
                </a:cubicBezTo>
                <a:cubicBezTo>
                  <a:pt x="48" y="55"/>
                  <a:pt x="44" y="52"/>
                  <a:pt x="38" y="46"/>
                </a:cubicBezTo>
                <a:cubicBezTo>
                  <a:pt x="35" y="42"/>
                  <a:pt x="34" y="39"/>
                  <a:pt x="34" y="37"/>
                </a:cubicBezTo>
                <a:cubicBezTo>
                  <a:pt x="34" y="30"/>
                  <a:pt x="34" y="30"/>
                  <a:pt x="34" y="30"/>
                </a:cubicBezTo>
                <a:cubicBezTo>
                  <a:pt x="34" y="24"/>
                  <a:pt x="37" y="20"/>
                  <a:pt x="43" y="19"/>
                </a:cubicBezTo>
                <a:cubicBezTo>
                  <a:pt x="43" y="15"/>
                  <a:pt x="43" y="15"/>
                  <a:pt x="43" y="15"/>
                </a:cubicBezTo>
                <a:cubicBezTo>
                  <a:pt x="55" y="15"/>
                  <a:pt x="55" y="15"/>
                  <a:pt x="55" y="15"/>
                </a:cubicBezTo>
                <a:cubicBezTo>
                  <a:pt x="55" y="19"/>
                  <a:pt x="55" y="19"/>
                  <a:pt x="55" y="19"/>
                </a:cubicBezTo>
                <a:cubicBezTo>
                  <a:pt x="60" y="20"/>
                  <a:pt x="63" y="23"/>
                  <a:pt x="63" y="29"/>
                </a:cubicBezTo>
                <a:cubicBezTo>
                  <a:pt x="63" y="39"/>
                  <a:pt x="63" y="39"/>
                  <a:pt x="63" y="39"/>
                </a:cubicBezTo>
                <a:cubicBezTo>
                  <a:pt x="51" y="39"/>
                  <a:pt x="51" y="39"/>
                  <a:pt x="51" y="39"/>
                </a:cubicBezTo>
                <a:cubicBezTo>
                  <a:pt x="51" y="28"/>
                  <a:pt x="51" y="28"/>
                  <a:pt x="51" y="28"/>
                </a:cubicBezTo>
                <a:cubicBezTo>
                  <a:pt x="51" y="27"/>
                  <a:pt x="50" y="26"/>
                  <a:pt x="49" y="26"/>
                </a:cubicBezTo>
                <a:cubicBezTo>
                  <a:pt x="47" y="26"/>
                  <a:pt x="46" y="27"/>
                  <a:pt x="46" y="30"/>
                </a:cubicBezTo>
                <a:cubicBezTo>
                  <a:pt x="47" y="34"/>
                  <a:pt x="47" y="34"/>
                  <a:pt x="47" y="34"/>
                </a:cubicBezTo>
                <a:cubicBezTo>
                  <a:pt x="47" y="36"/>
                  <a:pt x="48" y="39"/>
                  <a:pt x="51" y="42"/>
                </a:cubicBezTo>
                <a:cubicBezTo>
                  <a:pt x="57" y="48"/>
                  <a:pt x="61" y="52"/>
                  <a:pt x="62" y="53"/>
                </a:cubicBezTo>
                <a:cubicBezTo>
                  <a:pt x="63" y="55"/>
                  <a:pt x="64" y="57"/>
                  <a:pt x="64" y="60"/>
                </a:cubicBezTo>
                <a:lnTo>
                  <a:pt x="64" y="68"/>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grpSp>
        <p:nvGrpSpPr>
          <p:cNvPr id="16" name="60 Grupo"/>
          <p:cNvGrpSpPr>
            <a:grpSpLocks noChangeAspect="1"/>
          </p:cNvGrpSpPr>
          <p:nvPr/>
        </p:nvGrpSpPr>
        <p:grpSpPr>
          <a:xfrm>
            <a:off x="549477" y="2929563"/>
            <a:ext cx="693223" cy="605653"/>
            <a:chOff x="3886973" y="1717677"/>
            <a:chExt cx="742905" cy="625018"/>
          </a:xfrm>
          <a:solidFill>
            <a:schemeClr val="bg1"/>
          </a:solidFill>
        </p:grpSpPr>
        <p:sp>
          <p:nvSpPr>
            <p:cNvPr id="17" name="object 25"/>
            <p:cNvSpPr/>
            <p:nvPr/>
          </p:nvSpPr>
          <p:spPr>
            <a:xfrm>
              <a:off x="3886996" y="1717677"/>
              <a:ext cx="240038" cy="163042"/>
            </a:xfrm>
            <a:custGeom>
              <a:avLst/>
              <a:gdLst/>
              <a:ahLst/>
              <a:cxnLst/>
              <a:rect l="l" t="t" r="r" b="b"/>
              <a:pathLst>
                <a:path w="240038" h="163042">
                  <a:moveTo>
                    <a:pt x="219400" y="0"/>
                  </a:moveTo>
                  <a:lnTo>
                    <a:pt x="20607" y="0"/>
                  </a:lnTo>
                  <a:lnTo>
                    <a:pt x="13482" y="3200"/>
                  </a:lnTo>
                  <a:lnTo>
                    <a:pt x="8339" y="8356"/>
                  </a:lnTo>
                  <a:lnTo>
                    <a:pt x="3183" y="13550"/>
                  </a:lnTo>
                  <a:lnTo>
                    <a:pt x="0" y="20637"/>
                  </a:lnTo>
                  <a:lnTo>
                    <a:pt x="5" y="142417"/>
                  </a:lnTo>
                  <a:lnTo>
                    <a:pt x="3170" y="149479"/>
                  </a:lnTo>
                  <a:lnTo>
                    <a:pt x="13546" y="159854"/>
                  </a:lnTo>
                  <a:lnTo>
                    <a:pt x="20658" y="163042"/>
                  </a:lnTo>
                  <a:lnTo>
                    <a:pt x="219362" y="163042"/>
                  </a:lnTo>
                  <a:lnTo>
                    <a:pt x="226474" y="159842"/>
                  </a:lnTo>
                  <a:lnTo>
                    <a:pt x="231643" y="154686"/>
                  </a:lnTo>
                  <a:lnTo>
                    <a:pt x="236837" y="149542"/>
                  </a:lnTo>
                  <a:lnTo>
                    <a:pt x="240038" y="142417"/>
                  </a:lnTo>
                  <a:lnTo>
                    <a:pt x="240038" y="140462"/>
                  </a:lnTo>
                  <a:lnTo>
                    <a:pt x="26817" y="140462"/>
                  </a:lnTo>
                  <a:lnTo>
                    <a:pt x="25357" y="139801"/>
                  </a:lnTo>
                  <a:lnTo>
                    <a:pt x="23211" y="137680"/>
                  </a:lnTo>
                  <a:lnTo>
                    <a:pt x="22563" y="136207"/>
                  </a:lnTo>
                  <a:lnTo>
                    <a:pt x="22563" y="26847"/>
                  </a:lnTo>
                  <a:lnTo>
                    <a:pt x="23211" y="25374"/>
                  </a:lnTo>
                  <a:lnTo>
                    <a:pt x="24265" y="24333"/>
                  </a:lnTo>
                  <a:lnTo>
                    <a:pt x="25382" y="23253"/>
                  </a:lnTo>
                  <a:lnTo>
                    <a:pt x="26843" y="22593"/>
                  </a:lnTo>
                  <a:lnTo>
                    <a:pt x="240038" y="22593"/>
                  </a:lnTo>
                  <a:lnTo>
                    <a:pt x="240038" y="20637"/>
                  </a:lnTo>
                  <a:lnTo>
                    <a:pt x="236837" y="13512"/>
                  </a:lnTo>
                  <a:lnTo>
                    <a:pt x="226525" y="3200"/>
                  </a:lnTo>
                  <a:lnTo>
                    <a:pt x="219400" y="0"/>
                  </a:lnTo>
                  <a:close/>
                </a:path>
                <a:path w="240038" h="163042">
                  <a:moveTo>
                    <a:pt x="231694" y="154673"/>
                  </a:moveTo>
                  <a:close/>
                </a:path>
                <a:path w="240038" h="163042">
                  <a:moveTo>
                    <a:pt x="240038" y="22593"/>
                  </a:moveTo>
                  <a:lnTo>
                    <a:pt x="213152" y="22593"/>
                  </a:lnTo>
                  <a:lnTo>
                    <a:pt x="214638" y="23253"/>
                  </a:lnTo>
                  <a:lnTo>
                    <a:pt x="216771" y="25400"/>
                  </a:lnTo>
                  <a:lnTo>
                    <a:pt x="217433" y="26847"/>
                  </a:lnTo>
                  <a:lnTo>
                    <a:pt x="217427" y="136207"/>
                  </a:lnTo>
                  <a:lnTo>
                    <a:pt x="216771" y="137642"/>
                  </a:lnTo>
                  <a:lnTo>
                    <a:pt x="215705" y="138722"/>
                  </a:lnTo>
                  <a:lnTo>
                    <a:pt x="214663" y="139801"/>
                  </a:lnTo>
                  <a:lnTo>
                    <a:pt x="213190" y="140462"/>
                  </a:lnTo>
                  <a:lnTo>
                    <a:pt x="240038" y="140462"/>
                  </a:lnTo>
                  <a:lnTo>
                    <a:pt x="240038" y="22593"/>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8" name="object 26"/>
            <p:cNvSpPr/>
            <p:nvPr/>
          </p:nvSpPr>
          <p:spPr>
            <a:xfrm>
              <a:off x="4389840" y="1717677"/>
              <a:ext cx="240038" cy="163042"/>
            </a:xfrm>
            <a:custGeom>
              <a:avLst/>
              <a:gdLst/>
              <a:ahLst/>
              <a:cxnLst/>
              <a:rect l="l" t="t" r="r" b="b"/>
              <a:pathLst>
                <a:path w="240038" h="163042">
                  <a:moveTo>
                    <a:pt x="219400" y="0"/>
                  </a:moveTo>
                  <a:lnTo>
                    <a:pt x="20607" y="0"/>
                  </a:lnTo>
                  <a:lnTo>
                    <a:pt x="13482" y="3200"/>
                  </a:lnTo>
                  <a:lnTo>
                    <a:pt x="8339" y="8356"/>
                  </a:lnTo>
                  <a:lnTo>
                    <a:pt x="3183" y="13550"/>
                  </a:lnTo>
                  <a:lnTo>
                    <a:pt x="0" y="20637"/>
                  </a:lnTo>
                  <a:lnTo>
                    <a:pt x="5" y="142417"/>
                  </a:lnTo>
                  <a:lnTo>
                    <a:pt x="3170" y="149479"/>
                  </a:lnTo>
                  <a:lnTo>
                    <a:pt x="13546" y="159854"/>
                  </a:lnTo>
                  <a:lnTo>
                    <a:pt x="20658" y="163042"/>
                  </a:lnTo>
                  <a:lnTo>
                    <a:pt x="219362" y="163042"/>
                  </a:lnTo>
                  <a:lnTo>
                    <a:pt x="226474" y="159842"/>
                  </a:lnTo>
                  <a:lnTo>
                    <a:pt x="231643" y="154686"/>
                  </a:lnTo>
                  <a:lnTo>
                    <a:pt x="236837" y="149542"/>
                  </a:lnTo>
                  <a:lnTo>
                    <a:pt x="240038" y="142417"/>
                  </a:lnTo>
                  <a:lnTo>
                    <a:pt x="240038" y="140462"/>
                  </a:lnTo>
                  <a:lnTo>
                    <a:pt x="26817" y="140462"/>
                  </a:lnTo>
                  <a:lnTo>
                    <a:pt x="25357" y="139801"/>
                  </a:lnTo>
                  <a:lnTo>
                    <a:pt x="23211" y="137680"/>
                  </a:lnTo>
                  <a:lnTo>
                    <a:pt x="22563" y="136207"/>
                  </a:lnTo>
                  <a:lnTo>
                    <a:pt x="22563" y="26847"/>
                  </a:lnTo>
                  <a:lnTo>
                    <a:pt x="23211" y="25374"/>
                  </a:lnTo>
                  <a:lnTo>
                    <a:pt x="24265" y="24333"/>
                  </a:lnTo>
                  <a:lnTo>
                    <a:pt x="25382" y="23253"/>
                  </a:lnTo>
                  <a:lnTo>
                    <a:pt x="26843" y="22593"/>
                  </a:lnTo>
                  <a:lnTo>
                    <a:pt x="240038" y="22593"/>
                  </a:lnTo>
                  <a:lnTo>
                    <a:pt x="240038" y="20637"/>
                  </a:lnTo>
                  <a:lnTo>
                    <a:pt x="236837" y="13512"/>
                  </a:lnTo>
                  <a:lnTo>
                    <a:pt x="226525" y="3200"/>
                  </a:lnTo>
                  <a:lnTo>
                    <a:pt x="219400" y="0"/>
                  </a:lnTo>
                  <a:close/>
                </a:path>
                <a:path w="240038" h="163042">
                  <a:moveTo>
                    <a:pt x="231694" y="154673"/>
                  </a:moveTo>
                  <a:close/>
                </a:path>
                <a:path w="240038" h="163042">
                  <a:moveTo>
                    <a:pt x="240038" y="22593"/>
                  </a:moveTo>
                  <a:lnTo>
                    <a:pt x="213152" y="22593"/>
                  </a:lnTo>
                  <a:lnTo>
                    <a:pt x="214638" y="23253"/>
                  </a:lnTo>
                  <a:lnTo>
                    <a:pt x="216771" y="25400"/>
                  </a:lnTo>
                  <a:lnTo>
                    <a:pt x="217433" y="26847"/>
                  </a:lnTo>
                  <a:lnTo>
                    <a:pt x="217427" y="136207"/>
                  </a:lnTo>
                  <a:lnTo>
                    <a:pt x="216771" y="137642"/>
                  </a:lnTo>
                  <a:lnTo>
                    <a:pt x="215705" y="138722"/>
                  </a:lnTo>
                  <a:lnTo>
                    <a:pt x="214663" y="139801"/>
                  </a:lnTo>
                  <a:lnTo>
                    <a:pt x="213190" y="140462"/>
                  </a:lnTo>
                  <a:lnTo>
                    <a:pt x="240038" y="140462"/>
                  </a:lnTo>
                  <a:lnTo>
                    <a:pt x="240038" y="22593"/>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9" name="object 27"/>
            <p:cNvSpPr/>
            <p:nvPr/>
          </p:nvSpPr>
          <p:spPr>
            <a:xfrm>
              <a:off x="4389840" y="1898468"/>
              <a:ext cx="240038" cy="163042"/>
            </a:xfrm>
            <a:custGeom>
              <a:avLst/>
              <a:gdLst/>
              <a:ahLst/>
              <a:cxnLst/>
              <a:rect l="l" t="t" r="r" b="b"/>
              <a:pathLst>
                <a:path w="240038" h="163042">
                  <a:moveTo>
                    <a:pt x="219400" y="0"/>
                  </a:moveTo>
                  <a:lnTo>
                    <a:pt x="20607" y="0"/>
                  </a:lnTo>
                  <a:lnTo>
                    <a:pt x="13482" y="3200"/>
                  </a:lnTo>
                  <a:lnTo>
                    <a:pt x="8339" y="8356"/>
                  </a:lnTo>
                  <a:lnTo>
                    <a:pt x="3183" y="13550"/>
                  </a:lnTo>
                  <a:lnTo>
                    <a:pt x="0" y="20637"/>
                  </a:lnTo>
                  <a:lnTo>
                    <a:pt x="5" y="142417"/>
                  </a:lnTo>
                  <a:lnTo>
                    <a:pt x="3170" y="149479"/>
                  </a:lnTo>
                  <a:lnTo>
                    <a:pt x="13546" y="159854"/>
                  </a:lnTo>
                  <a:lnTo>
                    <a:pt x="20658" y="163042"/>
                  </a:lnTo>
                  <a:lnTo>
                    <a:pt x="219362" y="163042"/>
                  </a:lnTo>
                  <a:lnTo>
                    <a:pt x="226474" y="159842"/>
                  </a:lnTo>
                  <a:lnTo>
                    <a:pt x="231643" y="154686"/>
                  </a:lnTo>
                  <a:lnTo>
                    <a:pt x="236837" y="149542"/>
                  </a:lnTo>
                  <a:lnTo>
                    <a:pt x="240038" y="142417"/>
                  </a:lnTo>
                  <a:lnTo>
                    <a:pt x="240038" y="140462"/>
                  </a:lnTo>
                  <a:lnTo>
                    <a:pt x="26817" y="140462"/>
                  </a:lnTo>
                  <a:lnTo>
                    <a:pt x="25357" y="139801"/>
                  </a:lnTo>
                  <a:lnTo>
                    <a:pt x="23211" y="137680"/>
                  </a:lnTo>
                  <a:lnTo>
                    <a:pt x="22563" y="136207"/>
                  </a:lnTo>
                  <a:lnTo>
                    <a:pt x="22563" y="26847"/>
                  </a:lnTo>
                  <a:lnTo>
                    <a:pt x="23211" y="25374"/>
                  </a:lnTo>
                  <a:lnTo>
                    <a:pt x="24265" y="24333"/>
                  </a:lnTo>
                  <a:lnTo>
                    <a:pt x="25382" y="23253"/>
                  </a:lnTo>
                  <a:lnTo>
                    <a:pt x="26843" y="22593"/>
                  </a:lnTo>
                  <a:lnTo>
                    <a:pt x="240038" y="22593"/>
                  </a:lnTo>
                  <a:lnTo>
                    <a:pt x="240038" y="20637"/>
                  </a:lnTo>
                  <a:lnTo>
                    <a:pt x="236837" y="13512"/>
                  </a:lnTo>
                  <a:lnTo>
                    <a:pt x="226525" y="3200"/>
                  </a:lnTo>
                  <a:lnTo>
                    <a:pt x="219400" y="0"/>
                  </a:lnTo>
                  <a:close/>
                </a:path>
                <a:path w="240038" h="163042">
                  <a:moveTo>
                    <a:pt x="231694" y="154673"/>
                  </a:moveTo>
                  <a:close/>
                </a:path>
                <a:path w="240038" h="163042">
                  <a:moveTo>
                    <a:pt x="240038" y="22593"/>
                  </a:moveTo>
                  <a:lnTo>
                    <a:pt x="213152" y="22593"/>
                  </a:lnTo>
                  <a:lnTo>
                    <a:pt x="214638" y="23253"/>
                  </a:lnTo>
                  <a:lnTo>
                    <a:pt x="216771" y="25400"/>
                  </a:lnTo>
                  <a:lnTo>
                    <a:pt x="217433" y="26847"/>
                  </a:lnTo>
                  <a:lnTo>
                    <a:pt x="217427" y="136207"/>
                  </a:lnTo>
                  <a:lnTo>
                    <a:pt x="216771" y="137642"/>
                  </a:lnTo>
                  <a:lnTo>
                    <a:pt x="215705" y="138722"/>
                  </a:lnTo>
                  <a:lnTo>
                    <a:pt x="214663" y="139801"/>
                  </a:lnTo>
                  <a:lnTo>
                    <a:pt x="213190" y="140462"/>
                  </a:lnTo>
                  <a:lnTo>
                    <a:pt x="240038" y="140462"/>
                  </a:lnTo>
                  <a:lnTo>
                    <a:pt x="240038" y="22593"/>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0" name="object 28"/>
            <p:cNvSpPr/>
            <p:nvPr/>
          </p:nvSpPr>
          <p:spPr>
            <a:xfrm>
              <a:off x="4126451" y="1893144"/>
              <a:ext cx="116118" cy="115316"/>
            </a:xfrm>
            <a:custGeom>
              <a:avLst/>
              <a:gdLst/>
              <a:ahLst/>
              <a:cxnLst/>
              <a:rect l="l" t="t" r="r" b="b"/>
              <a:pathLst>
                <a:path w="116118" h="115316">
                  <a:moveTo>
                    <a:pt x="58213" y="0"/>
                  </a:moveTo>
                  <a:lnTo>
                    <a:pt x="13650" y="21407"/>
                  </a:lnTo>
                  <a:lnTo>
                    <a:pt x="0" y="62455"/>
                  </a:lnTo>
                  <a:lnTo>
                    <a:pt x="2340" y="75000"/>
                  </a:lnTo>
                  <a:lnTo>
                    <a:pt x="38423" y="110730"/>
                  </a:lnTo>
                  <a:lnTo>
                    <a:pt x="70930" y="115316"/>
                  </a:lnTo>
                  <a:lnTo>
                    <a:pt x="83367" y="110873"/>
                  </a:lnTo>
                  <a:lnTo>
                    <a:pt x="110376" y="81590"/>
                  </a:lnTo>
                  <a:lnTo>
                    <a:pt x="116118" y="51060"/>
                  </a:lnTo>
                  <a:lnTo>
                    <a:pt x="112647" y="37285"/>
                  </a:lnTo>
                  <a:lnTo>
                    <a:pt x="85649" y="6842"/>
                  </a:lnTo>
                  <a:lnTo>
                    <a:pt x="58213"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1" name="object 29"/>
            <p:cNvSpPr/>
            <p:nvPr/>
          </p:nvSpPr>
          <p:spPr>
            <a:xfrm>
              <a:off x="4094645" y="2017149"/>
              <a:ext cx="237324" cy="325539"/>
            </a:xfrm>
            <a:custGeom>
              <a:avLst/>
              <a:gdLst/>
              <a:ahLst/>
              <a:cxnLst/>
              <a:rect l="l" t="t" r="r" b="b"/>
              <a:pathLst>
                <a:path w="237324" h="325539">
                  <a:moveTo>
                    <a:pt x="134912" y="67017"/>
                  </a:moveTo>
                  <a:lnTo>
                    <a:pt x="43472" y="67017"/>
                  </a:lnTo>
                  <a:lnTo>
                    <a:pt x="43472" y="325539"/>
                  </a:lnTo>
                  <a:lnTo>
                    <a:pt x="85293" y="325539"/>
                  </a:lnTo>
                  <a:lnTo>
                    <a:pt x="85293" y="198412"/>
                  </a:lnTo>
                  <a:lnTo>
                    <a:pt x="134912" y="198412"/>
                  </a:lnTo>
                  <a:lnTo>
                    <a:pt x="134912" y="67017"/>
                  </a:lnTo>
                  <a:close/>
                </a:path>
                <a:path w="237324" h="325539">
                  <a:moveTo>
                    <a:pt x="134912" y="198412"/>
                  </a:moveTo>
                  <a:lnTo>
                    <a:pt x="94068" y="198412"/>
                  </a:lnTo>
                  <a:lnTo>
                    <a:pt x="94068" y="325539"/>
                  </a:lnTo>
                  <a:lnTo>
                    <a:pt x="134912" y="325539"/>
                  </a:lnTo>
                  <a:lnTo>
                    <a:pt x="134912" y="198412"/>
                  </a:lnTo>
                  <a:close/>
                </a:path>
                <a:path w="237324" h="325539">
                  <a:moveTo>
                    <a:pt x="134912" y="0"/>
                  </a:moveTo>
                  <a:lnTo>
                    <a:pt x="36576" y="0"/>
                  </a:lnTo>
                  <a:lnTo>
                    <a:pt x="22611" y="2786"/>
                  </a:lnTo>
                  <a:lnTo>
                    <a:pt x="11106" y="10388"/>
                  </a:lnTo>
                  <a:lnTo>
                    <a:pt x="3195" y="21671"/>
                  </a:lnTo>
                  <a:lnTo>
                    <a:pt x="16" y="35500"/>
                  </a:lnTo>
                  <a:lnTo>
                    <a:pt x="0" y="150634"/>
                  </a:lnTo>
                  <a:lnTo>
                    <a:pt x="37134" y="150634"/>
                  </a:lnTo>
                  <a:lnTo>
                    <a:pt x="37134" y="67017"/>
                  </a:lnTo>
                  <a:lnTo>
                    <a:pt x="134912" y="67017"/>
                  </a:lnTo>
                  <a:lnTo>
                    <a:pt x="134912" y="43611"/>
                  </a:lnTo>
                  <a:lnTo>
                    <a:pt x="237324" y="43611"/>
                  </a:lnTo>
                  <a:lnTo>
                    <a:pt x="237324" y="25565"/>
                  </a:lnTo>
                  <a:lnTo>
                    <a:pt x="176923" y="25565"/>
                  </a:lnTo>
                  <a:lnTo>
                    <a:pt x="134912" y="0"/>
                  </a:lnTo>
                  <a:close/>
                </a:path>
                <a:path w="237324" h="325539">
                  <a:moveTo>
                    <a:pt x="237324" y="43611"/>
                  </a:moveTo>
                  <a:lnTo>
                    <a:pt x="134912" y="43611"/>
                  </a:lnTo>
                  <a:lnTo>
                    <a:pt x="176923" y="66725"/>
                  </a:lnTo>
                  <a:lnTo>
                    <a:pt x="237324" y="66725"/>
                  </a:lnTo>
                  <a:lnTo>
                    <a:pt x="237324" y="43611"/>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2" name="object 30"/>
            <p:cNvSpPr/>
            <p:nvPr/>
          </p:nvSpPr>
          <p:spPr>
            <a:xfrm>
              <a:off x="4239558" y="1898475"/>
              <a:ext cx="138899" cy="163029"/>
            </a:xfrm>
            <a:custGeom>
              <a:avLst/>
              <a:gdLst/>
              <a:ahLst/>
              <a:cxnLst/>
              <a:rect l="l" t="t" r="r" b="b"/>
              <a:pathLst>
                <a:path w="138899" h="163029">
                  <a:moveTo>
                    <a:pt x="118262" y="0"/>
                  </a:moveTo>
                  <a:lnTo>
                    <a:pt x="0" y="0"/>
                  </a:lnTo>
                  <a:lnTo>
                    <a:pt x="8058" y="9829"/>
                  </a:lnTo>
                  <a:lnTo>
                    <a:pt x="14413" y="20917"/>
                  </a:lnTo>
                  <a:lnTo>
                    <a:pt x="110413" y="22580"/>
                  </a:lnTo>
                  <a:lnTo>
                    <a:pt x="112013" y="22580"/>
                  </a:lnTo>
                  <a:lnTo>
                    <a:pt x="113487" y="23253"/>
                  </a:lnTo>
                  <a:lnTo>
                    <a:pt x="115633" y="25387"/>
                  </a:lnTo>
                  <a:lnTo>
                    <a:pt x="116306" y="26860"/>
                  </a:lnTo>
                  <a:lnTo>
                    <a:pt x="116306" y="136169"/>
                  </a:lnTo>
                  <a:lnTo>
                    <a:pt x="115633" y="137642"/>
                  </a:lnTo>
                  <a:lnTo>
                    <a:pt x="114566" y="138709"/>
                  </a:lnTo>
                  <a:lnTo>
                    <a:pt x="113525" y="139801"/>
                  </a:lnTo>
                  <a:lnTo>
                    <a:pt x="112052" y="140449"/>
                  </a:lnTo>
                  <a:lnTo>
                    <a:pt x="110058" y="140449"/>
                  </a:lnTo>
                  <a:lnTo>
                    <a:pt x="110312" y="141668"/>
                  </a:lnTo>
                  <a:lnTo>
                    <a:pt x="110400" y="142405"/>
                  </a:lnTo>
                  <a:lnTo>
                    <a:pt x="110464" y="163029"/>
                  </a:lnTo>
                  <a:lnTo>
                    <a:pt x="118249" y="163017"/>
                  </a:lnTo>
                  <a:lnTo>
                    <a:pt x="125348" y="159816"/>
                  </a:lnTo>
                  <a:lnTo>
                    <a:pt x="130492" y="154685"/>
                  </a:lnTo>
                  <a:lnTo>
                    <a:pt x="135699" y="149529"/>
                  </a:lnTo>
                  <a:lnTo>
                    <a:pt x="138899" y="142405"/>
                  </a:lnTo>
                  <a:lnTo>
                    <a:pt x="138899" y="20624"/>
                  </a:lnTo>
                  <a:lnTo>
                    <a:pt x="135699" y="13500"/>
                  </a:lnTo>
                  <a:lnTo>
                    <a:pt x="125387" y="3200"/>
                  </a:lnTo>
                  <a:lnTo>
                    <a:pt x="118262" y="0"/>
                  </a:lnTo>
                  <a:close/>
                </a:path>
                <a:path w="138899" h="163029">
                  <a:moveTo>
                    <a:pt x="130568" y="154660"/>
                  </a:move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3" name="object 31"/>
            <p:cNvSpPr/>
            <p:nvPr/>
          </p:nvSpPr>
          <p:spPr>
            <a:xfrm>
              <a:off x="4138412" y="1717681"/>
              <a:ext cx="240038" cy="163042"/>
            </a:xfrm>
            <a:custGeom>
              <a:avLst/>
              <a:gdLst/>
              <a:ahLst/>
              <a:cxnLst/>
              <a:rect l="l" t="t" r="r" b="b"/>
              <a:pathLst>
                <a:path w="240038" h="163042">
                  <a:moveTo>
                    <a:pt x="228917" y="157405"/>
                  </a:moveTo>
                  <a:lnTo>
                    <a:pt x="45820" y="157405"/>
                  </a:lnTo>
                  <a:lnTo>
                    <a:pt x="58919" y="158486"/>
                  </a:lnTo>
                  <a:lnTo>
                    <a:pt x="71066" y="161590"/>
                  </a:lnTo>
                  <a:lnTo>
                    <a:pt x="211564" y="163042"/>
                  </a:lnTo>
                  <a:lnTo>
                    <a:pt x="219362" y="163042"/>
                  </a:lnTo>
                  <a:lnTo>
                    <a:pt x="226487" y="159829"/>
                  </a:lnTo>
                  <a:lnTo>
                    <a:pt x="228917" y="157405"/>
                  </a:lnTo>
                  <a:close/>
                </a:path>
                <a:path w="240038" h="163042">
                  <a:moveTo>
                    <a:pt x="219400" y="0"/>
                  </a:moveTo>
                  <a:lnTo>
                    <a:pt x="20607" y="0"/>
                  </a:lnTo>
                  <a:lnTo>
                    <a:pt x="13495" y="3200"/>
                  </a:lnTo>
                  <a:lnTo>
                    <a:pt x="8339" y="8356"/>
                  </a:lnTo>
                  <a:lnTo>
                    <a:pt x="3183" y="13550"/>
                  </a:lnTo>
                  <a:lnTo>
                    <a:pt x="0" y="20624"/>
                  </a:lnTo>
                  <a:lnTo>
                    <a:pt x="5" y="142405"/>
                  </a:lnTo>
                  <a:lnTo>
                    <a:pt x="3183" y="149466"/>
                  </a:lnTo>
                  <a:lnTo>
                    <a:pt x="11793" y="158089"/>
                  </a:lnTo>
                  <a:lnTo>
                    <a:pt x="16086" y="160515"/>
                  </a:lnTo>
                  <a:lnTo>
                    <a:pt x="20823" y="161861"/>
                  </a:lnTo>
                  <a:lnTo>
                    <a:pt x="32970" y="158607"/>
                  </a:lnTo>
                  <a:lnTo>
                    <a:pt x="45820" y="157405"/>
                  </a:lnTo>
                  <a:lnTo>
                    <a:pt x="228917" y="157405"/>
                  </a:lnTo>
                  <a:lnTo>
                    <a:pt x="231643" y="154686"/>
                  </a:lnTo>
                  <a:lnTo>
                    <a:pt x="236837" y="149529"/>
                  </a:lnTo>
                  <a:lnTo>
                    <a:pt x="240038" y="142405"/>
                  </a:lnTo>
                  <a:lnTo>
                    <a:pt x="240038" y="140449"/>
                  </a:lnTo>
                  <a:lnTo>
                    <a:pt x="26830" y="140449"/>
                  </a:lnTo>
                  <a:lnTo>
                    <a:pt x="25357" y="139801"/>
                  </a:lnTo>
                  <a:lnTo>
                    <a:pt x="23212" y="137642"/>
                  </a:lnTo>
                  <a:lnTo>
                    <a:pt x="22576" y="136194"/>
                  </a:lnTo>
                  <a:lnTo>
                    <a:pt x="22576" y="26835"/>
                  </a:lnTo>
                  <a:lnTo>
                    <a:pt x="23223" y="25361"/>
                  </a:lnTo>
                  <a:lnTo>
                    <a:pt x="24265" y="24320"/>
                  </a:lnTo>
                  <a:lnTo>
                    <a:pt x="25382" y="23253"/>
                  </a:lnTo>
                  <a:lnTo>
                    <a:pt x="26856" y="22580"/>
                  </a:lnTo>
                  <a:lnTo>
                    <a:pt x="240038" y="22580"/>
                  </a:lnTo>
                  <a:lnTo>
                    <a:pt x="240038" y="20624"/>
                  </a:lnTo>
                  <a:lnTo>
                    <a:pt x="236837" y="13500"/>
                  </a:lnTo>
                  <a:lnTo>
                    <a:pt x="226538" y="3200"/>
                  </a:lnTo>
                  <a:lnTo>
                    <a:pt x="219400" y="0"/>
                  </a:lnTo>
                  <a:close/>
                </a:path>
                <a:path w="240038" h="163042">
                  <a:moveTo>
                    <a:pt x="231707" y="154660"/>
                  </a:moveTo>
                  <a:close/>
                </a:path>
                <a:path w="240038" h="163042">
                  <a:moveTo>
                    <a:pt x="240038" y="22580"/>
                  </a:moveTo>
                  <a:lnTo>
                    <a:pt x="213165" y="22580"/>
                  </a:lnTo>
                  <a:lnTo>
                    <a:pt x="214638" y="23253"/>
                  </a:lnTo>
                  <a:lnTo>
                    <a:pt x="216784" y="25400"/>
                  </a:lnTo>
                  <a:lnTo>
                    <a:pt x="217440" y="26835"/>
                  </a:lnTo>
                  <a:lnTo>
                    <a:pt x="217446" y="136194"/>
                  </a:lnTo>
                  <a:lnTo>
                    <a:pt x="216758" y="137668"/>
                  </a:lnTo>
                  <a:lnTo>
                    <a:pt x="215705" y="138709"/>
                  </a:lnTo>
                  <a:lnTo>
                    <a:pt x="214663" y="139801"/>
                  </a:lnTo>
                  <a:lnTo>
                    <a:pt x="213203" y="140449"/>
                  </a:lnTo>
                  <a:lnTo>
                    <a:pt x="240038" y="140449"/>
                  </a:lnTo>
                  <a:lnTo>
                    <a:pt x="240038" y="2258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4" name="object 32"/>
            <p:cNvSpPr/>
            <p:nvPr/>
          </p:nvSpPr>
          <p:spPr>
            <a:xfrm>
              <a:off x="4247620" y="2079259"/>
              <a:ext cx="382257" cy="263436"/>
            </a:xfrm>
            <a:custGeom>
              <a:avLst/>
              <a:gdLst/>
              <a:ahLst/>
              <a:cxnLst/>
              <a:rect l="l" t="t" r="r" b="b"/>
              <a:pathLst>
                <a:path w="382257" h="263436">
                  <a:moveTo>
                    <a:pt x="0" y="12039"/>
                  </a:moveTo>
                  <a:lnTo>
                    <a:pt x="0" y="263436"/>
                  </a:lnTo>
                  <a:lnTo>
                    <a:pt x="382257" y="263436"/>
                  </a:lnTo>
                  <a:lnTo>
                    <a:pt x="382257" y="22669"/>
                  </a:lnTo>
                  <a:lnTo>
                    <a:pt x="20914" y="22668"/>
                  </a:lnTo>
                  <a:lnTo>
                    <a:pt x="17919" y="21894"/>
                  </a:lnTo>
                  <a:lnTo>
                    <a:pt x="0" y="12039"/>
                  </a:lnTo>
                  <a:close/>
                </a:path>
                <a:path w="382257" h="263436">
                  <a:moveTo>
                    <a:pt x="361619" y="0"/>
                  </a:moveTo>
                  <a:lnTo>
                    <a:pt x="102400" y="0"/>
                  </a:lnTo>
                  <a:lnTo>
                    <a:pt x="102400" y="4610"/>
                  </a:lnTo>
                  <a:lnTo>
                    <a:pt x="97165" y="17327"/>
                  </a:lnTo>
                  <a:lnTo>
                    <a:pt x="84506" y="22668"/>
                  </a:lnTo>
                  <a:lnTo>
                    <a:pt x="20916" y="22669"/>
                  </a:lnTo>
                  <a:lnTo>
                    <a:pt x="382257" y="22669"/>
                  </a:lnTo>
                  <a:lnTo>
                    <a:pt x="382257" y="20637"/>
                  </a:lnTo>
                  <a:lnTo>
                    <a:pt x="379056" y="13512"/>
                  </a:lnTo>
                  <a:lnTo>
                    <a:pt x="368744" y="3200"/>
                  </a:lnTo>
                  <a:lnTo>
                    <a:pt x="361619"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5" name="object 33"/>
            <p:cNvSpPr/>
            <p:nvPr/>
          </p:nvSpPr>
          <p:spPr>
            <a:xfrm>
              <a:off x="3886973" y="1898475"/>
              <a:ext cx="238264" cy="163042"/>
            </a:xfrm>
            <a:custGeom>
              <a:avLst/>
              <a:gdLst/>
              <a:ahLst/>
              <a:cxnLst/>
              <a:rect l="l" t="t" r="r" b="b"/>
              <a:pathLst>
                <a:path w="238264" h="163042">
                  <a:moveTo>
                    <a:pt x="219417" y="0"/>
                  </a:moveTo>
                  <a:lnTo>
                    <a:pt x="20624" y="0"/>
                  </a:lnTo>
                  <a:lnTo>
                    <a:pt x="13512" y="3200"/>
                  </a:lnTo>
                  <a:lnTo>
                    <a:pt x="8356" y="8343"/>
                  </a:lnTo>
                  <a:lnTo>
                    <a:pt x="3200" y="13550"/>
                  </a:lnTo>
                  <a:lnTo>
                    <a:pt x="0" y="20662"/>
                  </a:lnTo>
                  <a:lnTo>
                    <a:pt x="0" y="142354"/>
                  </a:lnTo>
                  <a:lnTo>
                    <a:pt x="3200" y="149466"/>
                  </a:lnTo>
                  <a:lnTo>
                    <a:pt x="13576" y="159842"/>
                  </a:lnTo>
                  <a:lnTo>
                    <a:pt x="20675" y="163042"/>
                  </a:lnTo>
                  <a:lnTo>
                    <a:pt x="189611" y="163042"/>
                  </a:lnTo>
                  <a:lnTo>
                    <a:pt x="189730" y="149466"/>
                  </a:lnTo>
                  <a:lnTo>
                    <a:pt x="190550" y="145186"/>
                  </a:lnTo>
                  <a:lnTo>
                    <a:pt x="191897" y="140449"/>
                  </a:lnTo>
                  <a:lnTo>
                    <a:pt x="26847" y="140449"/>
                  </a:lnTo>
                  <a:lnTo>
                    <a:pt x="25374" y="139801"/>
                  </a:lnTo>
                  <a:lnTo>
                    <a:pt x="23241" y="137667"/>
                  </a:lnTo>
                  <a:lnTo>
                    <a:pt x="22593" y="136194"/>
                  </a:lnTo>
                  <a:lnTo>
                    <a:pt x="22593" y="26835"/>
                  </a:lnTo>
                  <a:lnTo>
                    <a:pt x="23241" y="25361"/>
                  </a:lnTo>
                  <a:lnTo>
                    <a:pt x="24282" y="24320"/>
                  </a:lnTo>
                  <a:lnTo>
                    <a:pt x="25400" y="23253"/>
                  </a:lnTo>
                  <a:lnTo>
                    <a:pt x="26873" y="22580"/>
                  </a:lnTo>
                  <a:lnTo>
                    <a:pt x="227916" y="22580"/>
                  </a:lnTo>
                  <a:lnTo>
                    <a:pt x="230929" y="15951"/>
                  </a:lnTo>
                  <a:lnTo>
                    <a:pt x="233210" y="10121"/>
                  </a:lnTo>
                  <a:lnTo>
                    <a:pt x="232524" y="9169"/>
                  </a:lnTo>
                  <a:lnTo>
                    <a:pt x="226555" y="3200"/>
                  </a:lnTo>
                  <a:lnTo>
                    <a:pt x="219417" y="0"/>
                  </a:lnTo>
                  <a:close/>
                </a:path>
                <a:path w="238264" h="163042">
                  <a:moveTo>
                    <a:pt x="227916" y="22580"/>
                  </a:moveTo>
                  <a:lnTo>
                    <a:pt x="213182" y="22580"/>
                  </a:lnTo>
                  <a:lnTo>
                    <a:pt x="214655" y="23253"/>
                  </a:lnTo>
                  <a:lnTo>
                    <a:pt x="216801" y="25387"/>
                  </a:lnTo>
                  <a:lnTo>
                    <a:pt x="217463" y="26835"/>
                  </a:lnTo>
                  <a:lnTo>
                    <a:pt x="217474" y="107822"/>
                  </a:lnTo>
                  <a:lnTo>
                    <a:pt x="223761" y="104266"/>
                  </a:lnTo>
                  <a:lnTo>
                    <a:pt x="230746" y="101790"/>
                  </a:lnTo>
                  <a:lnTo>
                    <a:pt x="238264" y="100964"/>
                  </a:lnTo>
                  <a:lnTo>
                    <a:pt x="231142" y="90503"/>
                  </a:lnTo>
                  <a:lnTo>
                    <a:pt x="225800" y="78906"/>
                  </a:lnTo>
                  <a:lnTo>
                    <a:pt x="222443" y="66370"/>
                  </a:lnTo>
                  <a:lnTo>
                    <a:pt x="221272" y="53091"/>
                  </a:lnTo>
                  <a:lnTo>
                    <a:pt x="222411" y="39904"/>
                  </a:lnTo>
                  <a:lnTo>
                    <a:pt x="225696" y="27465"/>
                  </a:lnTo>
                  <a:lnTo>
                    <a:pt x="227916" y="2258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6" name="object 34"/>
            <p:cNvSpPr/>
            <p:nvPr/>
          </p:nvSpPr>
          <p:spPr>
            <a:xfrm>
              <a:off x="3886977" y="2079255"/>
              <a:ext cx="233095" cy="263436"/>
            </a:xfrm>
            <a:custGeom>
              <a:avLst/>
              <a:gdLst/>
              <a:ahLst/>
              <a:cxnLst/>
              <a:rect l="l" t="t" r="r" b="b"/>
              <a:pathLst>
                <a:path w="233095" h="263436">
                  <a:moveTo>
                    <a:pt x="189610" y="0"/>
                  </a:moveTo>
                  <a:lnTo>
                    <a:pt x="20624" y="0"/>
                  </a:lnTo>
                  <a:lnTo>
                    <a:pt x="13512" y="3200"/>
                  </a:lnTo>
                  <a:lnTo>
                    <a:pt x="8356" y="8356"/>
                  </a:lnTo>
                  <a:lnTo>
                    <a:pt x="3200" y="13563"/>
                  </a:lnTo>
                  <a:lnTo>
                    <a:pt x="0" y="20675"/>
                  </a:lnTo>
                  <a:lnTo>
                    <a:pt x="0" y="263436"/>
                  </a:lnTo>
                  <a:lnTo>
                    <a:pt x="233095" y="263436"/>
                  </a:lnTo>
                  <a:lnTo>
                    <a:pt x="233095" y="106591"/>
                  </a:lnTo>
                  <a:lnTo>
                    <a:pt x="207670" y="106591"/>
                  </a:lnTo>
                  <a:lnTo>
                    <a:pt x="194955" y="101353"/>
                  </a:lnTo>
                  <a:lnTo>
                    <a:pt x="189611" y="88695"/>
                  </a:lnTo>
                  <a:lnTo>
                    <a:pt x="189610" y="0"/>
                  </a:lnTo>
                  <a:close/>
                </a:path>
              </a:pathLst>
            </a:custGeom>
            <a:grp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grpSp>
      <p:graphicFrame>
        <p:nvGraphicFramePr>
          <p:cNvPr id="27" name="Tabla 26"/>
          <p:cNvGraphicFramePr>
            <a:graphicFrameLocks noGrp="1"/>
          </p:cNvGraphicFramePr>
          <p:nvPr>
            <p:extLst>
              <p:ext uri="{D42A27DB-BD31-4B8C-83A1-F6EECF244321}">
                <p14:modId xmlns:p14="http://schemas.microsoft.com/office/powerpoint/2010/main" val="2779195363"/>
              </p:ext>
            </p:extLst>
          </p:nvPr>
        </p:nvGraphicFramePr>
        <p:xfrm>
          <a:off x="7778824" y="3645024"/>
          <a:ext cx="4065215" cy="1213341"/>
        </p:xfrm>
        <a:graphic>
          <a:graphicData uri="http://schemas.openxmlformats.org/drawingml/2006/table">
            <a:tbl>
              <a:tblPr>
                <a:tableStyleId>{3B4B98B0-60AC-42C2-AFA5-B58CD77FA1E5}</a:tableStyleId>
              </a:tblPr>
              <a:tblGrid>
                <a:gridCol w="2224945">
                  <a:extLst>
                    <a:ext uri="{9D8B030D-6E8A-4147-A177-3AD203B41FA5}">
                      <a16:colId xmlns:a16="http://schemas.microsoft.com/office/drawing/2014/main" val="20001"/>
                    </a:ext>
                  </a:extLst>
                </a:gridCol>
                <a:gridCol w="1840270">
                  <a:extLst>
                    <a:ext uri="{9D8B030D-6E8A-4147-A177-3AD203B41FA5}">
                      <a16:colId xmlns:a16="http://schemas.microsoft.com/office/drawing/2014/main" val="20002"/>
                    </a:ext>
                  </a:extLst>
                </a:gridCol>
              </a:tblGrid>
              <a:tr h="374346">
                <a:tc gridSpan="2">
                  <a:txBody>
                    <a:bodyPr/>
                    <a:lstStyle/>
                    <a:p>
                      <a:pPr algn="ctr" fontAlgn="b"/>
                      <a:r>
                        <a:rPr lang="es-MX" sz="1600" b="1" u="none" strike="noStrike" dirty="0" smtClean="0">
                          <a:solidFill>
                            <a:schemeClr val="bg1"/>
                          </a:solidFill>
                          <a:effectLst/>
                          <a:latin typeface="Arial Narrow" panose="020B0606020202030204" pitchFamily="34" charset="0"/>
                        </a:rPr>
                        <a:t>Tarifa de operación</a:t>
                      </a:r>
                      <a:r>
                        <a:rPr lang="es-MX" sz="1600" b="1" u="none" strike="noStrike" baseline="0" dirty="0" smtClean="0">
                          <a:solidFill>
                            <a:schemeClr val="bg1"/>
                          </a:solidFill>
                          <a:effectLst/>
                          <a:latin typeface="Arial Narrow" panose="020B0606020202030204" pitchFamily="34" charset="0"/>
                        </a:rPr>
                        <a:t> del CENACE, </a:t>
                      </a:r>
                      <a:r>
                        <a:rPr lang="es-MX" sz="1600" b="1" u="none" strike="noStrike" baseline="0" dirty="0" err="1" smtClean="0">
                          <a:solidFill>
                            <a:schemeClr val="bg1"/>
                          </a:solidFill>
                          <a:effectLst/>
                          <a:latin typeface="Arial Narrow" panose="020B0606020202030204" pitchFamily="34" charset="0"/>
                        </a:rPr>
                        <a:t>agos</a:t>
                      </a:r>
                      <a:r>
                        <a:rPr lang="es-MX" sz="1600" b="1" u="none" strike="noStrike" baseline="0" dirty="0" smtClean="0">
                          <a:solidFill>
                            <a:schemeClr val="bg1"/>
                          </a:solidFill>
                          <a:effectLst/>
                          <a:latin typeface="Arial Narrow" panose="020B0606020202030204" pitchFamily="34" charset="0"/>
                        </a:rPr>
                        <a:t>-dic 2018</a:t>
                      </a:r>
                      <a:endParaRPr lang="es-MX" sz="1600" b="1" u="none" strike="sngStrike" dirty="0" smtClean="0">
                        <a:solidFill>
                          <a:schemeClr val="bg1"/>
                        </a:solidFill>
                        <a:effectLst/>
                        <a:latin typeface="Arial Narrow" panose="020B0606020202030204" pitchFamily="34" charset="0"/>
                      </a:endParaRPr>
                    </a:p>
                    <a:p>
                      <a:pPr algn="ctr" fontAlgn="b"/>
                      <a:r>
                        <a:rPr lang="es-MX" sz="1600" b="1" u="none" strike="noStrike" dirty="0" smtClean="0">
                          <a:solidFill>
                            <a:schemeClr val="bg1"/>
                          </a:solidFill>
                          <a:effectLst/>
                          <a:latin typeface="Arial Narrow" panose="020B0606020202030204" pitchFamily="34" charset="0"/>
                        </a:rPr>
                        <a:t> (pesos/</a:t>
                      </a:r>
                      <a:r>
                        <a:rPr lang="es-MX" sz="1600" b="1" u="none" strike="noStrike" dirty="0" err="1" smtClean="0">
                          <a:solidFill>
                            <a:schemeClr val="bg1"/>
                          </a:solidFill>
                          <a:effectLst/>
                          <a:latin typeface="Arial Narrow" panose="020B0606020202030204" pitchFamily="34" charset="0"/>
                        </a:rPr>
                        <a:t>KWh</a:t>
                      </a:r>
                      <a:r>
                        <a:rPr lang="es-MX" sz="1600" b="1" u="none" strike="noStrike" dirty="0" smtClean="0">
                          <a:solidFill>
                            <a:schemeClr val="bg1"/>
                          </a:solidFill>
                          <a:effectLst/>
                          <a:latin typeface="Arial Narrow" panose="020B0606020202030204" pitchFamily="34" charset="0"/>
                        </a:rPr>
                        <a:t>)</a:t>
                      </a:r>
                      <a:endParaRPr lang="es-MX" sz="1600" b="1" u="none" strike="noStrike" dirty="0" smtClean="0">
                        <a:solidFill>
                          <a:schemeClr val="bg1"/>
                        </a:solidFill>
                        <a:effectLst/>
                        <a:latin typeface="Arial Narrow" panose="020B0606020202030204" pitchFamily="34" charset="0"/>
                        <a:ea typeface="Tahoma" panose="020B0604030504040204" pitchFamily="34" charset="0"/>
                        <a:cs typeface="Tahoma" panose="020B0604030504040204" pitchFamily="34" charset="0"/>
                      </a:endParaRPr>
                    </a:p>
                  </a:txBody>
                  <a:tcPr marL="9525" marR="9525" marT="9525" marB="0" anchor="ctr">
                    <a:solidFill>
                      <a:schemeClr val="tx2"/>
                    </a:solidFill>
                  </a:tcPr>
                </a:tc>
                <a:tc hMerge="1">
                  <a:txBody>
                    <a:bodyPr/>
                    <a:lstStyle/>
                    <a:p>
                      <a:pPr algn="l" fontAlgn="b"/>
                      <a:endParaRPr lang="es-MX" sz="1100" b="1" i="0" u="none" strike="noStrike" dirty="0">
                        <a:solidFill>
                          <a:srgbClr val="7F7F7F"/>
                        </a:solidFill>
                        <a:effectLst/>
                        <a:latin typeface="+mn-lt"/>
                      </a:endParaRPr>
                    </a:p>
                  </a:txBody>
                  <a:tcPr marL="9525" marR="9525" marT="9525" marB="0" anchor="b">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67355">
                <a:tc>
                  <a:txBody>
                    <a:bodyPr/>
                    <a:lstStyle/>
                    <a:p>
                      <a:pPr algn="ctr" fontAlgn="b"/>
                      <a:r>
                        <a:rPr lang="es-MX" sz="1600" b="0" u="none" strike="noStrike" dirty="0" smtClean="0">
                          <a:solidFill>
                            <a:schemeClr val="tx1"/>
                          </a:solidFill>
                          <a:effectLst/>
                          <a:latin typeface="Arial Narrow" panose="020B0606020202030204" pitchFamily="34" charset="0"/>
                        </a:rPr>
                        <a:t>Generadores</a:t>
                      </a:r>
                      <a:endParaRPr lang="es-MX" sz="1600" b="0" i="0" u="none" strike="noStrike" baseline="0" dirty="0" smtClean="0">
                        <a:solidFill>
                          <a:schemeClr val="tx1"/>
                        </a:solidFill>
                        <a:effectLst/>
                        <a:latin typeface="Arial Narrow" panose="020B0606020202030204" pitchFamily="34" charset="0"/>
                        <a:ea typeface="Tahoma" panose="020B0604030504040204" pitchFamily="34" charset="0"/>
                        <a:cs typeface="Tahoma" panose="020B0604030504040204" pitchFamily="34" charset="0"/>
                      </a:endParaRPr>
                    </a:p>
                  </a:txBody>
                  <a:tcPr marL="9525" marR="9525" marT="9525" marB="0" anchor="ctr">
                    <a:solidFill>
                      <a:schemeClr val="tx2">
                        <a:lumMod val="20000"/>
                        <a:lumOff val="80000"/>
                      </a:schemeClr>
                    </a:solidFill>
                  </a:tcPr>
                </a:tc>
                <a:tc>
                  <a:txBody>
                    <a:bodyPr/>
                    <a:lstStyle/>
                    <a:p>
                      <a:pPr algn="ctr" fontAlgn="b"/>
                      <a:r>
                        <a:rPr lang="es-MX" sz="1600" b="0" u="none" strike="noStrike" dirty="0" smtClean="0">
                          <a:solidFill>
                            <a:schemeClr val="tx1"/>
                          </a:solidFill>
                          <a:effectLst/>
                          <a:latin typeface="Arial Narrow" panose="020B0606020202030204" pitchFamily="34" charset="0"/>
                        </a:rPr>
                        <a:t>Consumidores</a:t>
                      </a:r>
                      <a:endParaRPr lang="es-MX" sz="1600" b="0" i="0" u="none" strike="noStrike" dirty="0" smtClean="0">
                        <a:solidFill>
                          <a:schemeClr val="tx1"/>
                        </a:solidFill>
                        <a:effectLst/>
                        <a:latin typeface="Arial Narrow" panose="020B0606020202030204" pitchFamily="34" charset="0"/>
                        <a:ea typeface="Tahoma" panose="020B0604030504040204" pitchFamily="34" charset="0"/>
                        <a:cs typeface="Tahoma" panose="020B060403050404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48781">
                <a:tc>
                  <a:txBody>
                    <a:bodyPr/>
                    <a:lstStyle/>
                    <a:p>
                      <a:pPr algn="ctr" fontAlgn="b"/>
                      <a:r>
                        <a:rPr lang="es-MX" sz="1600" b="0" u="none" strike="noStrike" kern="1200" dirty="0">
                          <a:solidFill>
                            <a:schemeClr val="tx1"/>
                          </a:solidFill>
                          <a:effectLst/>
                          <a:latin typeface="Arial Narrow" panose="020B0606020202030204" pitchFamily="34" charset="0"/>
                          <a:ea typeface="+mn-ea"/>
                          <a:cs typeface="+mn-cs"/>
                        </a:rPr>
                        <a:t>0.0035</a:t>
                      </a:r>
                    </a:p>
                  </a:txBody>
                  <a:tcPr marL="7620" marR="7620" marT="7620" marB="0" anchor="ctr">
                    <a:noFill/>
                  </a:tcPr>
                </a:tc>
                <a:tc>
                  <a:txBody>
                    <a:bodyPr/>
                    <a:lstStyle/>
                    <a:p>
                      <a:pPr algn="ctr" fontAlgn="b"/>
                      <a:r>
                        <a:rPr lang="es-MX" sz="1600" b="0" u="none" strike="noStrike" kern="1200" dirty="0">
                          <a:solidFill>
                            <a:schemeClr val="tx1"/>
                          </a:solidFill>
                          <a:effectLst/>
                          <a:latin typeface="Arial Narrow" panose="020B0606020202030204" pitchFamily="34" charset="0"/>
                          <a:ea typeface="+mn-ea"/>
                          <a:cs typeface="+mn-cs"/>
                        </a:rPr>
                        <a:t>0.0091</a:t>
                      </a:r>
                    </a:p>
                  </a:txBody>
                  <a:tcPr marL="7620" marR="7620" marT="7620" marB="0" anchor="ctr">
                    <a:noFill/>
                  </a:tcPr>
                </a:tc>
                <a:extLst>
                  <a:ext uri="{0D108BD9-81ED-4DB2-BD59-A6C34878D82A}">
                    <a16:rowId xmlns:a16="http://schemas.microsoft.com/office/drawing/2014/main" val="10002"/>
                  </a:ext>
                </a:extLst>
              </a:tr>
            </a:tbl>
          </a:graphicData>
        </a:graphic>
      </p:graphicFrame>
      <p:sp>
        <p:nvSpPr>
          <p:cNvPr id="28" name="Abrir llave 27"/>
          <p:cNvSpPr>
            <a:spLocks noChangeAspect="1"/>
          </p:cNvSpPr>
          <p:nvPr/>
        </p:nvSpPr>
        <p:spPr>
          <a:xfrm rot="5400000">
            <a:off x="3227695" y="1206039"/>
            <a:ext cx="708033" cy="6408923"/>
          </a:xfrm>
          <a:prstGeom prst="leftBrace">
            <a:avLst/>
          </a:pr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943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idx="4294967295"/>
          </p:nvPr>
        </p:nvSpPr>
        <p:spPr>
          <a:xfrm>
            <a:off x="55977" y="117068"/>
            <a:ext cx="9289032" cy="936104"/>
          </a:xfrm>
          <a:prstGeom prst="rect">
            <a:avLst/>
          </a:prstGeom>
        </p:spPr>
        <p:txBody>
          <a:bodyPr lIns="91438" tIns="45719" rIns="91438" bIns="45719"/>
          <a:lstStyle/>
          <a:p>
            <a:pPr algn="just"/>
            <a:r>
              <a:rPr lang="es-MX" sz="2400" b="1" dirty="0" smtClean="0">
                <a:solidFill>
                  <a:schemeClr val="tx1">
                    <a:lumMod val="75000"/>
                    <a:lumOff val="25000"/>
                  </a:schemeClr>
                </a:solidFill>
                <a:latin typeface="Arial Narrow" panose="020B0606020202030204" pitchFamily="34" charset="0"/>
              </a:rPr>
              <a:t>La Tarifa de Operación de CFE Suministrador Básico, </a:t>
            </a:r>
            <a:r>
              <a:rPr lang="es-MX" sz="2400" b="1" dirty="0">
                <a:solidFill>
                  <a:schemeClr val="tx1">
                    <a:lumMod val="75000"/>
                    <a:lumOff val="25000"/>
                  </a:schemeClr>
                </a:solidFill>
                <a:latin typeface="Arial Narrow" panose="020B0606020202030204" pitchFamily="34" charset="0"/>
              </a:rPr>
              <a:t>utiliza la </a:t>
            </a:r>
            <a:r>
              <a:rPr lang="es-MX" sz="2400" b="1" dirty="0" smtClean="0">
                <a:solidFill>
                  <a:schemeClr val="tx1">
                    <a:lumMod val="75000"/>
                    <a:lumOff val="25000"/>
                  </a:schemeClr>
                </a:solidFill>
                <a:latin typeface="Arial Narrow" panose="020B0606020202030204" pitchFamily="34" charset="0"/>
              </a:rPr>
              <a:t>información de costos entregada </a:t>
            </a:r>
            <a:r>
              <a:rPr lang="es-MX" sz="2400" b="1" dirty="0">
                <a:solidFill>
                  <a:schemeClr val="tx1">
                    <a:lumMod val="75000"/>
                    <a:lumOff val="25000"/>
                  </a:schemeClr>
                </a:solidFill>
                <a:latin typeface="Arial Narrow" panose="020B0606020202030204" pitchFamily="34" charset="0"/>
              </a:rPr>
              <a:t>por </a:t>
            </a:r>
            <a:r>
              <a:rPr lang="es-MX" sz="2400" b="1" dirty="0" smtClean="0">
                <a:solidFill>
                  <a:schemeClr val="tx1">
                    <a:lumMod val="75000"/>
                    <a:lumOff val="25000"/>
                  </a:schemeClr>
                </a:solidFill>
                <a:latin typeface="Arial Narrow" panose="020B0606020202030204" pitchFamily="34" charset="0"/>
              </a:rPr>
              <a:t>CFE </a:t>
            </a:r>
            <a:r>
              <a:rPr lang="es-MX" sz="2400" b="1" dirty="0">
                <a:solidFill>
                  <a:schemeClr val="tx1">
                    <a:lumMod val="75000"/>
                    <a:lumOff val="25000"/>
                  </a:schemeClr>
                </a:solidFill>
                <a:latin typeface="Arial Narrow" panose="020B0606020202030204" pitchFamily="34" charset="0"/>
              </a:rPr>
              <a:t>y el número de clientes en cada División de </a:t>
            </a:r>
            <a:r>
              <a:rPr lang="es-MX" sz="2400" b="1" dirty="0" smtClean="0">
                <a:solidFill>
                  <a:schemeClr val="tx1">
                    <a:lumMod val="75000"/>
                    <a:lumOff val="25000"/>
                  </a:schemeClr>
                </a:solidFill>
                <a:latin typeface="Arial Narrow" panose="020B0606020202030204" pitchFamily="34" charset="0"/>
              </a:rPr>
              <a:t>Distribución:</a:t>
            </a:r>
            <a:endParaRPr lang="es-MX" sz="2400" b="1" dirty="0">
              <a:solidFill>
                <a:schemeClr val="tx1">
                  <a:lumMod val="75000"/>
                  <a:lumOff val="25000"/>
                </a:schemeClr>
              </a:solidFill>
              <a:latin typeface="Arial Narrow" panose="020B0606020202030204" pitchFamily="34" charset="0"/>
            </a:endParaRPr>
          </a:p>
        </p:txBody>
      </p:sp>
      <p:sp>
        <p:nvSpPr>
          <p:cNvPr id="2" name="Rectángulo 1"/>
          <p:cNvSpPr/>
          <p:nvPr/>
        </p:nvSpPr>
        <p:spPr>
          <a:xfrm>
            <a:off x="357007" y="3123983"/>
            <a:ext cx="4969565" cy="923330"/>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A partir del análisis de la </a:t>
            </a:r>
            <a:r>
              <a:rPr kumimoji="0" lang="es-MX" sz="18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información contable de CFE</a:t>
            </a: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 se estimó el Ingreso Requerido de </a:t>
            </a:r>
            <a:r>
              <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la actividad de </a:t>
            </a: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suministro:</a:t>
            </a:r>
            <a:endParaRPr kumimoji="0" lang="es-UY"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4" name="CuadroTexto 3"/>
          <p:cNvSpPr txBox="1"/>
          <p:nvPr/>
        </p:nvSpPr>
        <p:spPr>
          <a:xfrm>
            <a:off x="1746861" y="3979578"/>
            <a:ext cx="2088232" cy="686532"/>
          </a:xfrm>
          <a:prstGeom prst="rect">
            <a:avLst/>
          </a:prstGeom>
          <a:solidFill>
            <a:schemeClr val="tx2"/>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defPPr>
              <a:defRPr lang="es-MX"/>
            </a:defPPr>
            <a:lvl1pPr algn="ctr">
              <a:defRPr sz="1400">
                <a:solidFill>
                  <a:schemeClr val="bg1"/>
                </a:solidFill>
                <a:latin typeface="Arial Narrow" panose="020B0606020202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Costo total de </a:t>
            </a:r>
            <a:r>
              <a:rPr kumimoji="0" lang="es-MX" sz="14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Arial" panose="020B0604020202020204" pitchFamily="34" charset="0"/>
              </a:rPr>
              <a:t>suministro por división de distribución</a:t>
            </a:r>
            <a:endParaRPr kumimoji="0" lang="es-MX"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23" name="Rectángulo 22"/>
          <p:cNvSpPr/>
          <p:nvPr/>
        </p:nvSpPr>
        <p:spPr>
          <a:xfrm>
            <a:off x="1775013" y="2202541"/>
            <a:ext cx="7443742" cy="369332"/>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Las tarifas se calculan por cada una de las divisiones de distribución como sigue:</a:t>
            </a: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27" name="Freeform 62"/>
          <p:cNvSpPr>
            <a:spLocks noEditPoints="1"/>
          </p:cNvSpPr>
          <p:nvPr/>
        </p:nvSpPr>
        <p:spPr bwMode="auto">
          <a:xfrm>
            <a:off x="786320" y="2109395"/>
            <a:ext cx="825829" cy="536731"/>
          </a:xfrm>
          <a:custGeom>
            <a:avLst/>
            <a:gdLst>
              <a:gd name="T0" fmla="*/ 29 w 89"/>
              <a:gd name="T1" fmla="*/ 8 h 39"/>
              <a:gd name="T2" fmla="*/ 36 w 89"/>
              <a:gd name="T3" fmla="*/ 9 h 39"/>
              <a:gd name="T4" fmla="*/ 28 w 89"/>
              <a:gd name="T5" fmla="*/ 11 h 39"/>
              <a:gd name="T6" fmla="*/ 25 w 89"/>
              <a:gd name="T7" fmla="*/ 28 h 39"/>
              <a:gd name="T8" fmla="*/ 28 w 89"/>
              <a:gd name="T9" fmla="*/ 29 h 39"/>
              <a:gd name="T10" fmla="*/ 28 w 89"/>
              <a:gd name="T11" fmla="*/ 30 h 39"/>
              <a:gd name="T12" fmla="*/ 28 w 89"/>
              <a:gd name="T13" fmla="*/ 32 h 39"/>
              <a:gd name="T14" fmla="*/ 26 w 89"/>
              <a:gd name="T15" fmla="*/ 31 h 39"/>
              <a:gd name="T16" fmla="*/ 21 w 89"/>
              <a:gd name="T17" fmla="*/ 31 h 39"/>
              <a:gd name="T18" fmla="*/ 7 w 89"/>
              <a:gd name="T19" fmla="*/ 1 h 39"/>
              <a:gd name="T20" fmla="*/ 61 w 89"/>
              <a:gd name="T21" fmla="*/ 9 h 39"/>
              <a:gd name="T22" fmla="*/ 49 w 89"/>
              <a:gd name="T23" fmla="*/ 8 h 39"/>
              <a:gd name="T24" fmla="*/ 34 w 89"/>
              <a:gd name="T25" fmla="*/ 14 h 39"/>
              <a:gd name="T26" fmla="*/ 40 w 89"/>
              <a:gd name="T27" fmla="*/ 13 h 39"/>
              <a:gd name="T28" fmla="*/ 60 w 89"/>
              <a:gd name="T29" fmla="*/ 21 h 39"/>
              <a:gd name="T30" fmla="*/ 60 w 89"/>
              <a:gd name="T31" fmla="*/ 21 h 39"/>
              <a:gd name="T32" fmla="*/ 59 w 89"/>
              <a:gd name="T33" fmla="*/ 25 h 39"/>
              <a:gd name="T34" fmla="*/ 48 w 89"/>
              <a:gd name="T35" fmla="*/ 22 h 39"/>
              <a:gd name="T36" fmla="*/ 56 w 89"/>
              <a:gd name="T37" fmla="*/ 27 h 39"/>
              <a:gd name="T38" fmla="*/ 55 w 89"/>
              <a:gd name="T39" fmla="*/ 29 h 39"/>
              <a:gd name="T40" fmla="*/ 43 w 89"/>
              <a:gd name="T41" fmla="*/ 26 h 39"/>
              <a:gd name="T42" fmla="*/ 51 w 89"/>
              <a:gd name="T43" fmla="*/ 33 h 39"/>
              <a:gd name="T44" fmla="*/ 41 w 89"/>
              <a:gd name="T45" fmla="*/ 30 h 39"/>
              <a:gd name="T46" fmla="*/ 47 w 89"/>
              <a:gd name="T47" fmla="*/ 36 h 39"/>
              <a:gd name="T48" fmla="*/ 42 w 89"/>
              <a:gd name="T49" fmla="*/ 32 h 39"/>
              <a:gd name="T50" fmla="*/ 38 w 89"/>
              <a:gd name="T51" fmla="*/ 32 h 39"/>
              <a:gd name="T52" fmla="*/ 37 w 89"/>
              <a:gd name="T53" fmla="*/ 32 h 39"/>
              <a:gd name="T54" fmla="*/ 33 w 89"/>
              <a:gd name="T55" fmla="*/ 28 h 39"/>
              <a:gd name="T56" fmla="*/ 36 w 89"/>
              <a:gd name="T57" fmla="*/ 37 h 39"/>
              <a:gd name="T58" fmla="*/ 38 w 89"/>
              <a:gd name="T59" fmla="*/ 35 h 39"/>
              <a:gd name="T60" fmla="*/ 41 w 89"/>
              <a:gd name="T61" fmla="*/ 38 h 39"/>
              <a:gd name="T62" fmla="*/ 46 w 89"/>
              <a:gd name="T63" fmla="*/ 39 h 39"/>
              <a:gd name="T64" fmla="*/ 47 w 89"/>
              <a:gd name="T65" fmla="*/ 39 h 39"/>
              <a:gd name="T66" fmla="*/ 51 w 89"/>
              <a:gd name="T67" fmla="*/ 35 h 39"/>
              <a:gd name="T68" fmla="*/ 51 w 89"/>
              <a:gd name="T69" fmla="*/ 35 h 39"/>
              <a:gd name="T70" fmla="*/ 54 w 89"/>
              <a:gd name="T71" fmla="*/ 31 h 39"/>
              <a:gd name="T72" fmla="*/ 57 w 89"/>
              <a:gd name="T73" fmla="*/ 29 h 39"/>
              <a:gd name="T74" fmla="*/ 66 w 89"/>
              <a:gd name="T75" fmla="*/ 27 h 39"/>
              <a:gd name="T76" fmla="*/ 89 w 89"/>
              <a:gd name="T77" fmla="*/ 22 h 39"/>
              <a:gd name="T78" fmla="*/ 60 w 89"/>
              <a:gd name="T79" fmla="*/ 7 h 39"/>
              <a:gd name="T80" fmla="*/ 29 w 89"/>
              <a:gd name="T81" fmla="*/ 33 h 39"/>
              <a:gd name="T82" fmla="*/ 32 w 89"/>
              <a:gd name="T8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39">
                <a:moveTo>
                  <a:pt x="7" y="1"/>
                </a:moveTo>
                <a:cubicBezTo>
                  <a:pt x="29" y="8"/>
                  <a:pt x="29" y="8"/>
                  <a:pt x="29" y="8"/>
                </a:cubicBezTo>
                <a:cubicBezTo>
                  <a:pt x="28" y="9"/>
                  <a:pt x="28" y="9"/>
                  <a:pt x="28" y="9"/>
                </a:cubicBezTo>
                <a:cubicBezTo>
                  <a:pt x="36" y="9"/>
                  <a:pt x="36" y="9"/>
                  <a:pt x="36" y="9"/>
                </a:cubicBezTo>
                <a:cubicBezTo>
                  <a:pt x="34" y="12"/>
                  <a:pt x="34" y="12"/>
                  <a:pt x="34" y="12"/>
                </a:cubicBezTo>
                <a:cubicBezTo>
                  <a:pt x="28" y="11"/>
                  <a:pt x="28" y="11"/>
                  <a:pt x="28" y="11"/>
                </a:cubicBezTo>
                <a:cubicBezTo>
                  <a:pt x="23" y="27"/>
                  <a:pt x="23" y="27"/>
                  <a:pt x="23" y="27"/>
                </a:cubicBezTo>
                <a:cubicBezTo>
                  <a:pt x="25" y="28"/>
                  <a:pt x="25" y="28"/>
                  <a:pt x="25" y="28"/>
                </a:cubicBezTo>
                <a:cubicBezTo>
                  <a:pt x="26" y="28"/>
                  <a:pt x="26" y="27"/>
                  <a:pt x="26" y="27"/>
                </a:cubicBezTo>
                <a:cubicBezTo>
                  <a:pt x="26" y="27"/>
                  <a:pt x="28" y="28"/>
                  <a:pt x="28" y="29"/>
                </a:cubicBezTo>
                <a:cubicBezTo>
                  <a:pt x="28" y="29"/>
                  <a:pt x="28" y="30"/>
                  <a:pt x="28" y="30"/>
                </a:cubicBezTo>
                <a:cubicBezTo>
                  <a:pt x="28" y="30"/>
                  <a:pt x="28" y="30"/>
                  <a:pt x="28" y="30"/>
                </a:cubicBezTo>
                <a:cubicBezTo>
                  <a:pt x="28" y="31"/>
                  <a:pt x="28" y="31"/>
                  <a:pt x="28" y="31"/>
                </a:cubicBezTo>
                <a:cubicBezTo>
                  <a:pt x="28" y="32"/>
                  <a:pt x="28" y="32"/>
                  <a:pt x="28" y="32"/>
                </a:cubicBezTo>
                <a:cubicBezTo>
                  <a:pt x="28" y="32"/>
                  <a:pt x="26" y="32"/>
                  <a:pt x="26" y="31"/>
                </a:cubicBezTo>
                <a:cubicBezTo>
                  <a:pt x="26" y="31"/>
                  <a:pt x="26" y="31"/>
                  <a:pt x="26" y="31"/>
                </a:cubicBezTo>
                <a:cubicBezTo>
                  <a:pt x="22" y="29"/>
                  <a:pt x="22" y="29"/>
                  <a:pt x="22" y="29"/>
                </a:cubicBezTo>
                <a:cubicBezTo>
                  <a:pt x="21" y="31"/>
                  <a:pt x="21" y="31"/>
                  <a:pt x="21" y="31"/>
                </a:cubicBezTo>
                <a:cubicBezTo>
                  <a:pt x="0" y="24"/>
                  <a:pt x="0" y="24"/>
                  <a:pt x="0" y="24"/>
                </a:cubicBezTo>
                <a:cubicBezTo>
                  <a:pt x="7" y="1"/>
                  <a:pt x="7" y="1"/>
                  <a:pt x="7" y="1"/>
                </a:cubicBezTo>
                <a:close/>
                <a:moveTo>
                  <a:pt x="60" y="7"/>
                </a:moveTo>
                <a:cubicBezTo>
                  <a:pt x="61" y="9"/>
                  <a:pt x="61" y="9"/>
                  <a:pt x="61" y="9"/>
                </a:cubicBezTo>
                <a:cubicBezTo>
                  <a:pt x="55" y="11"/>
                  <a:pt x="55" y="11"/>
                  <a:pt x="55" y="11"/>
                </a:cubicBezTo>
                <a:cubicBezTo>
                  <a:pt x="49" y="8"/>
                  <a:pt x="49" y="8"/>
                  <a:pt x="49" y="8"/>
                </a:cubicBezTo>
                <a:cubicBezTo>
                  <a:pt x="40" y="8"/>
                  <a:pt x="40" y="8"/>
                  <a:pt x="40" y="8"/>
                </a:cubicBezTo>
                <a:cubicBezTo>
                  <a:pt x="34" y="14"/>
                  <a:pt x="34" y="14"/>
                  <a:pt x="34" y="14"/>
                </a:cubicBezTo>
                <a:cubicBezTo>
                  <a:pt x="34" y="14"/>
                  <a:pt x="35" y="16"/>
                  <a:pt x="36" y="16"/>
                </a:cubicBezTo>
                <a:cubicBezTo>
                  <a:pt x="37" y="16"/>
                  <a:pt x="40" y="13"/>
                  <a:pt x="40" y="13"/>
                </a:cubicBezTo>
                <a:cubicBezTo>
                  <a:pt x="46" y="13"/>
                  <a:pt x="46" y="13"/>
                  <a:pt x="46" y="13"/>
                </a:cubicBezTo>
                <a:cubicBezTo>
                  <a:pt x="60" y="21"/>
                  <a:pt x="60" y="21"/>
                  <a:pt x="60" y="21"/>
                </a:cubicBezTo>
                <a:cubicBezTo>
                  <a:pt x="60" y="21"/>
                  <a:pt x="60" y="21"/>
                  <a:pt x="60" y="21"/>
                </a:cubicBezTo>
                <a:cubicBezTo>
                  <a:pt x="60" y="21"/>
                  <a:pt x="60" y="21"/>
                  <a:pt x="60" y="21"/>
                </a:cubicBezTo>
                <a:cubicBezTo>
                  <a:pt x="60" y="21"/>
                  <a:pt x="60" y="21"/>
                  <a:pt x="60" y="21"/>
                </a:cubicBezTo>
                <a:cubicBezTo>
                  <a:pt x="61" y="22"/>
                  <a:pt x="60" y="25"/>
                  <a:pt x="59" y="25"/>
                </a:cubicBezTo>
                <a:cubicBezTo>
                  <a:pt x="49" y="21"/>
                  <a:pt x="49" y="21"/>
                  <a:pt x="49" y="21"/>
                </a:cubicBezTo>
                <a:cubicBezTo>
                  <a:pt x="48" y="22"/>
                  <a:pt x="48" y="22"/>
                  <a:pt x="48" y="22"/>
                </a:cubicBezTo>
                <a:cubicBezTo>
                  <a:pt x="56" y="26"/>
                  <a:pt x="56" y="26"/>
                  <a:pt x="56" y="26"/>
                </a:cubicBezTo>
                <a:cubicBezTo>
                  <a:pt x="56" y="27"/>
                  <a:pt x="56" y="27"/>
                  <a:pt x="56" y="27"/>
                </a:cubicBezTo>
                <a:cubicBezTo>
                  <a:pt x="56" y="27"/>
                  <a:pt x="56" y="28"/>
                  <a:pt x="55" y="28"/>
                </a:cubicBezTo>
                <a:cubicBezTo>
                  <a:pt x="55" y="28"/>
                  <a:pt x="55" y="29"/>
                  <a:pt x="55" y="29"/>
                </a:cubicBezTo>
                <a:cubicBezTo>
                  <a:pt x="44" y="24"/>
                  <a:pt x="44" y="24"/>
                  <a:pt x="44" y="24"/>
                </a:cubicBezTo>
                <a:cubicBezTo>
                  <a:pt x="43" y="26"/>
                  <a:pt x="43" y="26"/>
                  <a:pt x="43" y="26"/>
                </a:cubicBezTo>
                <a:cubicBezTo>
                  <a:pt x="52" y="30"/>
                  <a:pt x="52" y="30"/>
                  <a:pt x="52" y="30"/>
                </a:cubicBezTo>
                <a:cubicBezTo>
                  <a:pt x="53" y="30"/>
                  <a:pt x="52" y="32"/>
                  <a:pt x="51" y="33"/>
                </a:cubicBezTo>
                <a:cubicBezTo>
                  <a:pt x="41" y="28"/>
                  <a:pt x="41" y="28"/>
                  <a:pt x="41" y="28"/>
                </a:cubicBezTo>
                <a:cubicBezTo>
                  <a:pt x="41" y="30"/>
                  <a:pt x="41" y="30"/>
                  <a:pt x="41" y="30"/>
                </a:cubicBezTo>
                <a:cubicBezTo>
                  <a:pt x="48" y="34"/>
                  <a:pt x="48" y="34"/>
                  <a:pt x="48" y="34"/>
                </a:cubicBezTo>
                <a:cubicBezTo>
                  <a:pt x="48" y="34"/>
                  <a:pt x="48" y="36"/>
                  <a:pt x="47" y="36"/>
                </a:cubicBezTo>
                <a:cubicBezTo>
                  <a:pt x="41" y="34"/>
                  <a:pt x="41" y="34"/>
                  <a:pt x="41" y="34"/>
                </a:cubicBezTo>
                <a:cubicBezTo>
                  <a:pt x="42" y="33"/>
                  <a:pt x="42" y="33"/>
                  <a:pt x="42" y="32"/>
                </a:cubicBezTo>
                <a:cubicBezTo>
                  <a:pt x="41" y="32"/>
                  <a:pt x="39" y="31"/>
                  <a:pt x="39" y="31"/>
                </a:cubicBezTo>
                <a:cubicBezTo>
                  <a:pt x="39" y="31"/>
                  <a:pt x="38" y="32"/>
                  <a:pt x="38" y="32"/>
                </a:cubicBezTo>
                <a:cubicBezTo>
                  <a:pt x="37" y="32"/>
                  <a:pt x="37" y="32"/>
                  <a:pt x="37" y="32"/>
                </a:cubicBezTo>
                <a:cubicBezTo>
                  <a:pt x="37" y="32"/>
                  <a:pt x="37" y="32"/>
                  <a:pt x="37" y="32"/>
                </a:cubicBezTo>
                <a:cubicBezTo>
                  <a:pt x="37" y="31"/>
                  <a:pt x="37" y="30"/>
                  <a:pt x="37" y="30"/>
                </a:cubicBezTo>
                <a:cubicBezTo>
                  <a:pt x="37" y="29"/>
                  <a:pt x="33" y="28"/>
                  <a:pt x="33" y="28"/>
                </a:cubicBezTo>
                <a:cubicBezTo>
                  <a:pt x="33" y="28"/>
                  <a:pt x="32" y="34"/>
                  <a:pt x="33" y="35"/>
                </a:cubicBezTo>
                <a:cubicBezTo>
                  <a:pt x="34" y="37"/>
                  <a:pt x="36" y="37"/>
                  <a:pt x="36" y="37"/>
                </a:cubicBezTo>
                <a:cubicBezTo>
                  <a:pt x="36" y="37"/>
                  <a:pt x="36" y="36"/>
                  <a:pt x="37" y="34"/>
                </a:cubicBezTo>
                <a:cubicBezTo>
                  <a:pt x="38" y="35"/>
                  <a:pt x="38" y="35"/>
                  <a:pt x="38" y="35"/>
                </a:cubicBezTo>
                <a:cubicBezTo>
                  <a:pt x="38" y="36"/>
                  <a:pt x="38" y="36"/>
                  <a:pt x="38" y="36"/>
                </a:cubicBezTo>
                <a:cubicBezTo>
                  <a:pt x="39" y="38"/>
                  <a:pt x="41" y="38"/>
                  <a:pt x="41" y="38"/>
                </a:cubicBezTo>
                <a:cubicBezTo>
                  <a:pt x="41" y="38"/>
                  <a:pt x="41" y="37"/>
                  <a:pt x="41" y="36"/>
                </a:cubicBezTo>
                <a:cubicBezTo>
                  <a:pt x="46" y="39"/>
                  <a:pt x="46" y="39"/>
                  <a:pt x="46" y="39"/>
                </a:cubicBezTo>
                <a:cubicBezTo>
                  <a:pt x="47" y="39"/>
                  <a:pt x="47" y="39"/>
                  <a:pt x="47" y="39"/>
                </a:cubicBezTo>
                <a:cubicBezTo>
                  <a:pt x="47" y="39"/>
                  <a:pt x="47" y="39"/>
                  <a:pt x="47" y="39"/>
                </a:cubicBezTo>
                <a:cubicBezTo>
                  <a:pt x="49" y="38"/>
                  <a:pt x="50" y="37"/>
                  <a:pt x="50" y="35"/>
                </a:cubicBezTo>
                <a:cubicBezTo>
                  <a:pt x="51" y="35"/>
                  <a:pt x="51" y="35"/>
                  <a:pt x="51" y="35"/>
                </a:cubicBezTo>
                <a:cubicBezTo>
                  <a:pt x="51" y="35"/>
                  <a:pt x="51" y="35"/>
                  <a:pt x="51" y="35"/>
                </a:cubicBezTo>
                <a:cubicBezTo>
                  <a:pt x="51" y="35"/>
                  <a:pt x="51" y="35"/>
                  <a:pt x="51" y="35"/>
                </a:cubicBezTo>
                <a:cubicBezTo>
                  <a:pt x="52" y="35"/>
                  <a:pt x="53" y="34"/>
                  <a:pt x="54" y="33"/>
                </a:cubicBezTo>
                <a:cubicBezTo>
                  <a:pt x="54" y="33"/>
                  <a:pt x="54" y="32"/>
                  <a:pt x="54" y="31"/>
                </a:cubicBezTo>
                <a:cubicBezTo>
                  <a:pt x="55" y="31"/>
                  <a:pt x="55" y="31"/>
                  <a:pt x="55" y="31"/>
                </a:cubicBezTo>
                <a:cubicBezTo>
                  <a:pt x="56" y="31"/>
                  <a:pt x="57" y="30"/>
                  <a:pt x="57" y="29"/>
                </a:cubicBezTo>
                <a:cubicBezTo>
                  <a:pt x="57" y="29"/>
                  <a:pt x="57" y="29"/>
                  <a:pt x="57" y="29"/>
                </a:cubicBezTo>
                <a:cubicBezTo>
                  <a:pt x="66" y="27"/>
                  <a:pt x="66" y="27"/>
                  <a:pt x="66" y="27"/>
                </a:cubicBezTo>
                <a:cubicBezTo>
                  <a:pt x="67" y="29"/>
                  <a:pt x="67" y="29"/>
                  <a:pt x="67" y="29"/>
                </a:cubicBezTo>
                <a:cubicBezTo>
                  <a:pt x="89" y="22"/>
                  <a:pt x="89" y="22"/>
                  <a:pt x="89" y="22"/>
                </a:cubicBezTo>
                <a:cubicBezTo>
                  <a:pt x="83" y="0"/>
                  <a:pt x="83" y="0"/>
                  <a:pt x="83" y="0"/>
                </a:cubicBezTo>
                <a:cubicBezTo>
                  <a:pt x="60" y="7"/>
                  <a:pt x="60" y="7"/>
                  <a:pt x="60" y="7"/>
                </a:cubicBezTo>
                <a:close/>
                <a:moveTo>
                  <a:pt x="29" y="28"/>
                </a:moveTo>
                <a:cubicBezTo>
                  <a:pt x="29" y="28"/>
                  <a:pt x="29" y="32"/>
                  <a:pt x="29" y="33"/>
                </a:cubicBezTo>
                <a:cubicBezTo>
                  <a:pt x="30" y="34"/>
                  <a:pt x="31" y="34"/>
                  <a:pt x="31" y="34"/>
                </a:cubicBezTo>
                <a:cubicBezTo>
                  <a:pt x="31" y="34"/>
                  <a:pt x="32" y="30"/>
                  <a:pt x="32" y="29"/>
                </a:cubicBezTo>
                <a:cubicBezTo>
                  <a:pt x="32" y="28"/>
                  <a:pt x="29" y="28"/>
                  <a:pt x="29" y="28"/>
                </a:cubicBezTo>
                <a:close/>
              </a:path>
            </a:pathLst>
          </a:custGeom>
          <a:solidFill>
            <a:srgbClr val="203864"/>
          </a:solidFill>
          <a:extLst/>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8" name="Freeform 5"/>
          <p:cNvSpPr>
            <a:spLocks noEditPoints="1"/>
          </p:cNvSpPr>
          <p:nvPr/>
        </p:nvSpPr>
        <p:spPr bwMode="auto">
          <a:xfrm>
            <a:off x="9075246" y="3076218"/>
            <a:ext cx="476930" cy="514282"/>
          </a:xfrm>
          <a:custGeom>
            <a:avLst/>
            <a:gdLst>
              <a:gd name="T0" fmla="*/ 116 w 173"/>
              <a:gd name="T1" fmla="*/ 10 h 141"/>
              <a:gd name="T2" fmla="*/ 136 w 173"/>
              <a:gd name="T3" fmla="*/ 12 h 141"/>
              <a:gd name="T4" fmla="*/ 136 w 173"/>
              <a:gd name="T5" fmla="*/ 80 h 141"/>
              <a:gd name="T6" fmla="*/ 132 w 173"/>
              <a:gd name="T7" fmla="*/ 85 h 141"/>
              <a:gd name="T8" fmla="*/ 6 w 173"/>
              <a:gd name="T9" fmla="*/ 84 h 141"/>
              <a:gd name="T10" fmla="*/ 0 w 173"/>
              <a:gd name="T11" fmla="*/ 80 h 141"/>
              <a:gd name="T12" fmla="*/ 0 w 173"/>
              <a:gd name="T13" fmla="*/ 13 h 141"/>
              <a:gd name="T14" fmla="*/ 157 w 173"/>
              <a:gd name="T15" fmla="*/ 44 h 141"/>
              <a:gd name="T16" fmla="*/ 151 w 173"/>
              <a:gd name="T17" fmla="*/ 104 h 141"/>
              <a:gd name="T18" fmla="*/ 147 w 173"/>
              <a:gd name="T19" fmla="*/ 108 h 141"/>
              <a:gd name="T20" fmla="*/ 58 w 173"/>
              <a:gd name="T21" fmla="*/ 124 h 141"/>
              <a:gd name="T22" fmla="*/ 43 w 173"/>
              <a:gd name="T23" fmla="*/ 111 h 141"/>
              <a:gd name="T24" fmla="*/ 38 w 173"/>
              <a:gd name="T25" fmla="*/ 135 h 141"/>
              <a:gd name="T26" fmla="*/ 44 w 173"/>
              <a:gd name="T27" fmla="*/ 138 h 141"/>
              <a:gd name="T28" fmla="*/ 168 w 173"/>
              <a:gd name="T29" fmla="*/ 116 h 141"/>
              <a:gd name="T30" fmla="*/ 172 w 173"/>
              <a:gd name="T31" fmla="*/ 111 h 141"/>
              <a:gd name="T32" fmla="*/ 160 w 173"/>
              <a:gd name="T33" fmla="*/ 44 h 141"/>
              <a:gd name="T34" fmla="*/ 142 w 173"/>
              <a:gd name="T35" fmla="*/ 26 h 141"/>
              <a:gd name="T36" fmla="*/ 143 w 173"/>
              <a:gd name="T37" fmla="*/ 49 h 141"/>
              <a:gd name="T38" fmla="*/ 144 w 173"/>
              <a:gd name="T39" fmla="*/ 74 h 141"/>
              <a:gd name="T40" fmla="*/ 142 w 173"/>
              <a:gd name="T41" fmla="*/ 92 h 141"/>
              <a:gd name="T42" fmla="*/ 126 w 173"/>
              <a:gd name="T43" fmla="*/ 90 h 141"/>
              <a:gd name="T44" fmla="*/ 41 w 173"/>
              <a:gd name="T45" fmla="*/ 96 h 141"/>
              <a:gd name="T46" fmla="*/ 19 w 173"/>
              <a:gd name="T47" fmla="*/ 87 h 141"/>
              <a:gd name="T48" fmla="*/ 21 w 173"/>
              <a:gd name="T49" fmla="*/ 112 h 141"/>
              <a:gd name="T50" fmla="*/ 145 w 173"/>
              <a:gd name="T51" fmla="*/ 99 h 141"/>
              <a:gd name="T52" fmla="*/ 156 w 173"/>
              <a:gd name="T53" fmla="*/ 99 h 141"/>
              <a:gd name="T54" fmla="*/ 150 w 173"/>
              <a:gd name="T55" fmla="*/ 30 h 141"/>
              <a:gd name="T56" fmla="*/ 146 w 173"/>
              <a:gd name="T57" fmla="*/ 26 h 141"/>
              <a:gd name="T58" fmla="*/ 81 w 173"/>
              <a:gd name="T59" fmla="*/ 14 h 141"/>
              <a:gd name="T60" fmla="*/ 81 w 173"/>
              <a:gd name="T61" fmla="*/ 71 h 141"/>
              <a:gd name="T62" fmla="*/ 112 w 173"/>
              <a:gd name="T63" fmla="*/ 73 h 141"/>
              <a:gd name="T64" fmla="*/ 128 w 173"/>
              <a:gd name="T65" fmla="*/ 59 h 141"/>
              <a:gd name="T66" fmla="*/ 113 w 173"/>
              <a:gd name="T67" fmla="*/ 20 h 141"/>
              <a:gd name="T68" fmla="*/ 81 w 173"/>
              <a:gd name="T69" fmla="*/ 14 h 141"/>
              <a:gd name="T70" fmla="*/ 42 w 173"/>
              <a:gd name="T71" fmla="*/ 42 h 141"/>
              <a:gd name="T72" fmla="*/ 20 w 173"/>
              <a:gd name="T73" fmla="*/ 16 h 141"/>
              <a:gd name="T74" fmla="*/ 9 w 173"/>
              <a:gd name="T75" fmla="*/ 32 h 141"/>
              <a:gd name="T76" fmla="*/ 22 w 173"/>
              <a:gd name="T77" fmla="*/ 72 h 141"/>
              <a:gd name="T78" fmla="*/ 54 w 173"/>
              <a:gd name="T79" fmla="*/ 70 h 141"/>
              <a:gd name="T80" fmla="*/ 77 w 173"/>
              <a:gd name="T81" fmla="*/ 34 h 141"/>
              <a:gd name="T82" fmla="*/ 70 w 173"/>
              <a:gd name="T83" fmla="*/ 25 h 141"/>
              <a:gd name="T84" fmla="*/ 66 w 173"/>
              <a:gd name="T85" fmla="*/ 23 h 141"/>
              <a:gd name="T86" fmla="*/ 60 w 173"/>
              <a:gd name="T87" fmla="*/ 28 h 141"/>
              <a:gd name="T88" fmla="*/ 59 w 173"/>
              <a:gd name="T89" fmla="*/ 38 h 141"/>
              <a:gd name="T90" fmla="*/ 66 w 173"/>
              <a:gd name="T91" fmla="*/ 45 h 141"/>
              <a:gd name="T92" fmla="*/ 69 w 173"/>
              <a:gd name="T93" fmla="*/ 51 h 141"/>
              <a:gd name="T94" fmla="*/ 68 w 173"/>
              <a:gd name="T95" fmla="*/ 53 h 141"/>
              <a:gd name="T96" fmla="*/ 66 w 173"/>
              <a:gd name="T97" fmla="*/ 48 h 141"/>
              <a:gd name="T98" fmla="*/ 58 w 173"/>
              <a:gd name="T99" fmla="*/ 46 h 141"/>
              <a:gd name="T100" fmla="*/ 60 w 173"/>
              <a:gd name="T101" fmla="*/ 56 h 141"/>
              <a:gd name="T102" fmla="*/ 66 w 173"/>
              <a:gd name="T103" fmla="*/ 61 h 141"/>
              <a:gd name="T104" fmla="*/ 70 w 173"/>
              <a:gd name="T105" fmla="*/ 58 h 141"/>
              <a:gd name="T106" fmla="*/ 78 w 173"/>
              <a:gd name="T107" fmla="*/ 48 h 141"/>
              <a:gd name="T108" fmla="*/ 75 w 173"/>
              <a:gd name="T109" fmla="*/ 41 h 141"/>
              <a:gd name="T110" fmla="*/ 67 w 173"/>
              <a:gd name="T111" fmla="*/ 35 h 141"/>
              <a:gd name="T112" fmla="*/ 67 w 173"/>
              <a:gd name="T113" fmla="*/ 31 h 141"/>
              <a:gd name="T114" fmla="*/ 69 w 173"/>
              <a:gd name="T115" fmla="*/ 31 h 141"/>
              <a:gd name="T116" fmla="*/ 69 w 173"/>
              <a:gd name="T117" fmla="*/ 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41">
                <a:moveTo>
                  <a:pt x="3" y="12"/>
                </a:moveTo>
                <a:cubicBezTo>
                  <a:pt x="41" y="0"/>
                  <a:pt x="78" y="5"/>
                  <a:pt x="116" y="10"/>
                </a:cubicBezTo>
                <a:cubicBezTo>
                  <a:pt x="121" y="11"/>
                  <a:pt x="126" y="11"/>
                  <a:pt x="133" y="12"/>
                </a:cubicBezTo>
                <a:cubicBezTo>
                  <a:pt x="136" y="12"/>
                  <a:pt x="136" y="12"/>
                  <a:pt x="136" y="12"/>
                </a:cubicBezTo>
                <a:cubicBezTo>
                  <a:pt x="136" y="16"/>
                  <a:pt x="136" y="16"/>
                  <a:pt x="136" y="16"/>
                </a:cubicBezTo>
                <a:cubicBezTo>
                  <a:pt x="136" y="80"/>
                  <a:pt x="136" y="80"/>
                  <a:pt x="136" y="80"/>
                </a:cubicBezTo>
                <a:cubicBezTo>
                  <a:pt x="136" y="85"/>
                  <a:pt x="136" y="85"/>
                  <a:pt x="136" y="85"/>
                </a:cubicBezTo>
                <a:cubicBezTo>
                  <a:pt x="132" y="85"/>
                  <a:pt x="132" y="85"/>
                  <a:pt x="132" y="85"/>
                </a:cubicBezTo>
                <a:cubicBezTo>
                  <a:pt x="129" y="84"/>
                  <a:pt x="127" y="84"/>
                  <a:pt x="125" y="84"/>
                </a:cubicBezTo>
                <a:cubicBezTo>
                  <a:pt x="85" y="79"/>
                  <a:pt x="46" y="74"/>
                  <a:pt x="6" y="84"/>
                </a:cubicBezTo>
                <a:cubicBezTo>
                  <a:pt x="0" y="86"/>
                  <a:pt x="0" y="86"/>
                  <a:pt x="0" y="86"/>
                </a:cubicBezTo>
                <a:cubicBezTo>
                  <a:pt x="0" y="80"/>
                  <a:pt x="0" y="80"/>
                  <a:pt x="0" y="80"/>
                </a:cubicBezTo>
                <a:cubicBezTo>
                  <a:pt x="0" y="16"/>
                  <a:pt x="0" y="16"/>
                  <a:pt x="0" y="16"/>
                </a:cubicBezTo>
                <a:cubicBezTo>
                  <a:pt x="0" y="13"/>
                  <a:pt x="0" y="13"/>
                  <a:pt x="0" y="13"/>
                </a:cubicBezTo>
                <a:cubicBezTo>
                  <a:pt x="3" y="12"/>
                  <a:pt x="3" y="12"/>
                  <a:pt x="3" y="12"/>
                </a:cubicBezTo>
                <a:close/>
                <a:moveTo>
                  <a:pt x="157" y="44"/>
                </a:moveTo>
                <a:cubicBezTo>
                  <a:pt x="163" y="105"/>
                  <a:pt x="163" y="105"/>
                  <a:pt x="163" y="105"/>
                </a:cubicBezTo>
                <a:cubicBezTo>
                  <a:pt x="151" y="104"/>
                  <a:pt x="151" y="104"/>
                  <a:pt x="151" y="104"/>
                </a:cubicBezTo>
                <a:cubicBezTo>
                  <a:pt x="150" y="104"/>
                  <a:pt x="148" y="104"/>
                  <a:pt x="147" y="104"/>
                </a:cubicBezTo>
                <a:cubicBezTo>
                  <a:pt x="146" y="106"/>
                  <a:pt x="146" y="107"/>
                  <a:pt x="147" y="108"/>
                </a:cubicBezTo>
                <a:cubicBezTo>
                  <a:pt x="147" y="108"/>
                  <a:pt x="147" y="109"/>
                  <a:pt x="147" y="109"/>
                </a:cubicBezTo>
                <a:cubicBezTo>
                  <a:pt x="117" y="111"/>
                  <a:pt x="87" y="113"/>
                  <a:pt x="58" y="124"/>
                </a:cubicBezTo>
                <a:cubicBezTo>
                  <a:pt x="58" y="123"/>
                  <a:pt x="58" y="123"/>
                  <a:pt x="58" y="123"/>
                </a:cubicBezTo>
                <a:cubicBezTo>
                  <a:pt x="56" y="116"/>
                  <a:pt x="50" y="111"/>
                  <a:pt x="43" y="111"/>
                </a:cubicBezTo>
                <a:cubicBezTo>
                  <a:pt x="40" y="112"/>
                  <a:pt x="37" y="113"/>
                  <a:pt x="34" y="114"/>
                </a:cubicBezTo>
                <a:cubicBezTo>
                  <a:pt x="38" y="135"/>
                  <a:pt x="38" y="135"/>
                  <a:pt x="38" y="135"/>
                </a:cubicBezTo>
                <a:cubicBezTo>
                  <a:pt x="39" y="141"/>
                  <a:pt x="39" y="141"/>
                  <a:pt x="39" y="141"/>
                </a:cubicBezTo>
                <a:cubicBezTo>
                  <a:pt x="44" y="138"/>
                  <a:pt x="44" y="138"/>
                  <a:pt x="44" y="138"/>
                </a:cubicBezTo>
                <a:cubicBezTo>
                  <a:pt x="82" y="121"/>
                  <a:pt x="121" y="119"/>
                  <a:pt x="161" y="116"/>
                </a:cubicBezTo>
                <a:cubicBezTo>
                  <a:pt x="163" y="116"/>
                  <a:pt x="166" y="116"/>
                  <a:pt x="168" y="116"/>
                </a:cubicBezTo>
                <a:cubicBezTo>
                  <a:pt x="173" y="116"/>
                  <a:pt x="173" y="116"/>
                  <a:pt x="173" y="116"/>
                </a:cubicBezTo>
                <a:cubicBezTo>
                  <a:pt x="172" y="111"/>
                  <a:pt x="172" y="111"/>
                  <a:pt x="172" y="111"/>
                </a:cubicBezTo>
                <a:cubicBezTo>
                  <a:pt x="160" y="48"/>
                  <a:pt x="160" y="48"/>
                  <a:pt x="160" y="48"/>
                </a:cubicBezTo>
                <a:cubicBezTo>
                  <a:pt x="160" y="44"/>
                  <a:pt x="160" y="44"/>
                  <a:pt x="160" y="44"/>
                </a:cubicBezTo>
                <a:cubicBezTo>
                  <a:pt x="157" y="44"/>
                  <a:pt x="157" y="44"/>
                  <a:pt x="157" y="44"/>
                </a:cubicBezTo>
                <a:close/>
                <a:moveTo>
                  <a:pt x="142" y="26"/>
                </a:moveTo>
                <a:cubicBezTo>
                  <a:pt x="142" y="49"/>
                  <a:pt x="142" y="49"/>
                  <a:pt x="142" y="49"/>
                </a:cubicBezTo>
                <a:cubicBezTo>
                  <a:pt x="142" y="49"/>
                  <a:pt x="143" y="49"/>
                  <a:pt x="143" y="49"/>
                </a:cubicBezTo>
                <a:cubicBezTo>
                  <a:pt x="145" y="73"/>
                  <a:pt x="145" y="73"/>
                  <a:pt x="145" y="73"/>
                </a:cubicBezTo>
                <a:cubicBezTo>
                  <a:pt x="145" y="74"/>
                  <a:pt x="145" y="74"/>
                  <a:pt x="144" y="74"/>
                </a:cubicBezTo>
                <a:cubicBezTo>
                  <a:pt x="144" y="74"/>
                  <a:pt x="143" y="74"/>
                  <a:pt x="142" y="74"/>
                </a:cubicBezTo>
                <a:cubicBezTo>
                  <a:pt x="142" y="92"/>
                  <a:pt x="142" y="92"/>
                  <a:pt x="142" y="92"/>
                </a:cubicBezTo>
                <a:cubicBezTo>
                  <a:pt x="131" y="90"/>
                  <a:pt x="131" y="90"/>
                  <a:pt x="131" y="90"/>
                </a:cubicBezTo>
                <a:cubicBezTo>
                  <a:pt x="129" y="90"/>
                  <a:pt x="128" y="90"/>
                  <a:pt x="126" y="90"/>
                </a:cubicBezTo>
                <a:cubicBezTo>
                  <a:pt x="98" y="89"/>
                  <a:pt x="70" y="90"/>
                  <a:pt x="41" y="97"/>
                </a:cubicBezTo>
                <a:cubicBezTo>
                  <a:pt x="41" y="97"/>
                  <a:pt x="41" y="97"/>
                  <a:pt x="41" y="96"/>
                </a:cubicBezTo>
                <a:cubicBezTo>
                  <a:pt x="41" y="92"/>
                  <a:pt x="38" y="87"/>
                  <a:pt x="34" y="85"/>
                </a:cubicBezTo>
                <a:cubicBezTo>
                  <a:pt x="29" y="86"/>
                  <a:pt x="24" y="86"/>
                  <a:pt x="19" y="87"/>
                </a:cubicBezTo>
                <a:cubicBezTo>
                  <a:pt x="20" y="107"/>
                  <a:pt x="20" y="107"/>
                  <a:pt x="20" y="107"/>
                </a:cubicBezTo>
                <a:cubicBezTo>
                  <a:pt x="21" y="112"/>
                  <a:pt x="21" y="112"/>
                  <a:pt x="21" y="112"/>
                </a:cubicBezTo>
                <a:cubicBezTo>
                  <a:pt x="26" y="111"/>
                  <a:pt x="26" y="111"/>
                  <a:pt x="26" y="111"/>
                </a:cubicBezTo>
                <a:cubicBezTo>
                  <a:pt x="65" y="96"/>
                  <a:pt x="105" y="97"/>
                  <a:pt x="145" y="99"/>
                </a:cubicBezTo>
                <a:cubicBezTo>
                  <a:pt x="147" y="99"/>
                  <a:pt x="149" y="99"/>
                  <a:pt x="152" y="99"/>
                </a:cubicBezTo>
                <a:cubicBezTo>
                  <a:pt x="156" y="99"/>
                  <a:pt x="156" y="99"/>
                  <a:pt x="156" y="99"/>
                </a:cubicBezTo>
                <a:cubicBezTo>
                  <a:pt x="156" y="94"/>
                  <a:pt x="156" y="94"/>
                  <a:pt x="156" y="94"/>
                </a:cubicBezTo>
                <a:cubicBezTo>
                  <a:pt x="150" y="30"/>
                  <a:pt x="150" y="30"/>
                  <a:pt x="150" y="30"/>
                </a:cubicBezTo>
                <a:cubicBezTo>
                  <a:pt x="149" y="26"/>
                  <a:pt x="149" y="26"/>
                  <a:pt x="149" y="26"/>
                </a:cubicBezTo>
                <a:cubicBezTo>
                  <a:pt x="146" y="26"/>
                  <a:pt x="146" y="26"/>
                  <a:pt x="146" y="26"/>
                </a:cubicBezTo>
                <a:cubicBezTo>
                  <a:pt x="144" y="26"/>
                  <a:pt x="143" y="26"/>
                  <a:pt x="142" y="26"/>
                </a:cubicBezTo>
                <a:close/>
                <a:moveTo>
                  <a:pt x="81" y="14"/>
                </a:moveTo>
                <a:cubicBezTo>
                  <a:pt x="88" y="20"/>
                  <a:pt x="93" y="31"/>
                  <a:pt x="93" y="42"/>
                </a:cubicBezTo>
                <a:cubicBezTo>
                  <a:pt x="93" y="54"/>
                  <a:pt x="88" y="65"/>
                  <a:pt x="81" y="71"/>
                </a:cubicBezTo>
                <a:cubicBezTo>
                  <a:pt x="91" y="71"/>
                  <a:pt x="102" y="73"/>
                  <a:pt x="112" y="74"/>
                </a:cubicBezTo>
                <a:cubicBezTo>
                  <a:pt x="112" y="74"/>
                  <a:pt x="112" y="73"/>
                  <a:pt x="112" y="73"/>
                </a:cubicBezTo>
                <a:cubicBezTo>
                  <a:pt x="112" y="65"/>
                  <a:pt x="119" y="59"/>
                  <a:pt x="127" y="59"/>
                </a:cubicBezTo>
                <a:cubicBezTo>
                  <a:pt x="127" y="59"/>
                  <a:pt x="127" y="59"/>
                  <a:pt x="128" y="59"/>
                </a:cubicBezTo>
                <a:cubicBezTo>
                  <a:pt x="128" y="34"/>
                  <a:pt x="128" y="34"/>
                  <a:pt x="128" y="34"/>
                </a:cubicBezTo>
                <a:cubicBezTo>
                  <a:pt x="120" y="34"/>
                  <a:pt x="113" y="28"/>
                  <a:pt x="113" y="20"/>
                </a:cubicBezTo>
                <a:cubicBezTo>
                  <a:pt x="113" y="19"/>
                  <a:pt x="113" y="19"/>
                  <a:pt x="113" y="18"/>
                </a:cubicBezTo>
                <a:cubicBezTo>
                  <a:pt x="103" y="17"/>
                  <a:pt x="92" y="15"/>
                  <a:pt x="81" y="14"/>
                </a:cubicBezTo>
                <a:close/>
                <a:moveTo>
                  <a:pt x="54" y="70"/>
                </a:moveTo>
                <a:cubicBezTo>
                  <a:pt x="47" y="64"/>
                  <a:pt x="42" y="54"/>
                  <a:pt x="42" y="42"/>
                </a:cubicBezTo>
                <a:cubicBezTo>
                  <a:pt x="42" y="30"/>
                  <a:pt x="48" y="19"/>
                  <a:pt x="56" y="13"/>
                </a:cubicBezTo>
                <a:cubicBezTo>
                  <a:pt x="44" y="13"/>
                  <a:pt x="32" y="14"/>
                  <a:pt x="20" y="16"/>
                </a:cubicBezTo>
                <a:cubicBezTo>
                  <a:pt x="20" y="17"/>
                  <a:pt x="21" y="18"/>
                  <a:pt x="21" y="18"/>
                </a:cubicBezTo>
                <a:cubicBezTo>
                  <a:pt x="21" y="25"/>
                  <a:pt x="15" y="31"/>
                  <a:pt x="9" y="32"/>
                </a:cubicBezTo>
                <a:cubicBezTo>
                  <a:pt x="9" y="58"/>
                  <a:pt x="9" y="58"/>
                  <a:pt x="9" y="58"/>
                </a:cubicBezTo>
                <a:cubicBezTo>
                  <a:pt x="16" y="58"/>
                  <a:pt x="22" y="64"/>
                  <a:pt x="22" y="72"/>
                </a:cubicBezTo>
                <a:cubicBezTo>
                  <a:pt x="22" y="72"/>
                  <a:pt x="22" y="72"/>
                  <a:pt x="22" y="73"/>
                </a:cubicBezTo>
                <a:cubicBezTo>
                  <a:pt x="33" y="71"/>
                  <a:pt x="43" y="70"/>
                  <a:pt x="54" y="70"/>
                </a:cubicBezTo>
                <a:close/>
                <a:moveTo>
                  <a:pt x="77" y="35"/>
                </a:moveTo>
                <a:cubicBezTo>
                  <a:pt x="77" y="34"/>
                  <a:pt x="77" y="34"/>
                  <a:pt x="77" y="34"/>
                </a:cubicBezTo>
                <a:cubicBezTo>
                  <a:pt x="77" y="31"/>
                  <a:pt x="77" y="29"/>
                  <a:pt x="75" y="28"/>
                </a:cubicBezTo>
                <a:cubicBezTo>
                  <a:pt x="74" y="27"/>
                  <a:pt x="72" y="26"/>
                  <a:pt x="70" y="25"/>
                </a:cubicBezTo>
                <a:cubicBezTo>
                  <a:pt x="70" y="23"/>
                  <a:pt x="70" y="23"/>
                  <a:pt x="70" y="23"/>
                </a:cubicBezTo>
                <a:cubicBezTo>
                  <a:pt x="66" y="23"/>
                  <a:pt x="66" y="23"/>
                  <a:pt x="66" y="23"/>
                </a:cubicBezTo>
                <a:cubicBezTo>
                  <a:pt x="66" y="25"/>
                  <a:pt x="66" y="25"/>
                  <a:pt x="66" y="25"/>
                </a:cubicBezTo>
                <a:cubicBezTo>
                  <a:pt x="63" y="26"/>
                  <a:pt x="61" y="27"/>
                  <a:pt x="60" y="28"/>
                </a:cubicBezTo>
                <a:cubicBezTo>
                  <a:pt x="59" y="29"/>
                  <a:pt x="58" y="31"/>
                  <a:pt x="58" y="34"/>
                </a:cubicBezTo>
                <a:cubicBezTo>
                  <a:pt x="58" y="35"/>
                  <a:pt x="58" y="37"/>
                  <a:pt x="59" y="38"/>
                </a:cubicBezTo>
                <a:cubicBezTo>
                  <a:pt x="59" y="39"/>
                  <a:pt x="60" y="40"/>
                  <a:pt x="61" y="41"/>
                </a:cubicBezTo>
                <a:cubicBezTo>
                  <a:pt x="62" y="42"/>
                  <a:pt x="64" y="43"/>
                  <a:pt x="66" y="45"/>
                </a:cubicBezTo>
                <a:cubicBezTo>
                  <a:pt x="68" y="46"/>
                  <a:pt x="69" y="46"/>
                  <a:pt x="69" y="47"/>
                </a:cubicBezTo>
                <a:cubicBezTo>
                  <a:pt x="69" y="48"/>
                  <a:pt x="69" y="49"/>
                  <a:pt x="69" y="51"/>
                </a:cubicBezTo>
                <a:cubicBezTo>
                  <a:pt x="69" y="52"/>
                  <a:pt x="69" y="52"/>
                  <a:pt x="69" y="53"/>
                </a:cubicBezTo>
                <a:cubicBezTo>
                  <a:pt x="68" y="53"/>
                  <a:pt x="68" y="53"/>
                  <a:pt x="68" y="53"/>
                </a:cubicBezTo>
                <a:cubicBezTo>
                  <a:pt x="67" y="53"/>
                  <a:pt x="66" y="53"/>
                  <a:pt x="66" y="52"/>
                </a:cubicBezTo>
                <a:cubicBezTo>
                  <a:pt x="66" y="52"/>
                  <a:pt x="66" y="51"/>
                  <a:pt x="66" y="48"/>
                </a:cubicBezTo>
                <a:cubicBezTo>
                  <a:pt x="66" y="46"/>
                  <a:pt x="66" y="46"/>
                  <a:pt x="66" y="46"/>
                </a:cubicBezTo>
                <a:cubicBezTo>
                  <a:pt x="58" y="46"/>
                  <a:pt x="58" y="46"/>
                  <a:pt x="58" y="46"/>
                </a:cubicBezTo>
                <a:cubicBezTo>
                  <a:pt x="58" y="48"/>
                  <a:pt x="58" y="48"/>
                  <a:pt x="58" y="48"/>
                </a:cubicBezTo>
                <a:cubicBezTo>
                  <a:pt x="58" y="52"/>
                  <a:pt x="59" y="54"/>
                  <a:pt x="60" y="56"/>
                </a:cubicBezTo>
                <a:cubicBezTo>
                  <a:pt x="62" y="57"/>
                  <a:pt x="64" y="58"/>
                  <a:pt x="66" y="58"/>
                </a:cubicBezTo>
                <a:cubicBezTo>
                  <a:pt x="66" y="61"/>
                  <a:pt x="66" y="61"/>
                  <a:pt x="66" y="61"/>
                </a:cubicBezTo>
                <a:cubicBezTo>
                  <a:pt x="70" y="61"/>
                  <a:pt x="70" y="61"/>
                  <a:pt x="70" y="61"/>
                </a:cubicBezTo>
                <a:cubicBezTo>
                  <a:pt x="70" y="58"/>
                  <a:pt x="70" y="58"/>
                  <a:pt x="70" y="58"/>
                </a:cubicBezTo>
                <a:cubicBezTo>
                  <a:pt x="73" y="58"/>
                  <a:pt x="75" y="57"/>
                  <a:pt x="76" y="55"/>
                </a:cubicBezTo>
                <a:cubicBezTo>
                  <a:pt x="77" y="53"/>
                  <a:pt x="78" y="51"/>
                  <a:pt x="78" y="48"/>
                </a:cubicBezTo>
                <a:cubicBezTo>
                  <a:pt x="78" y="47"/>
                  <a:pt x="78" y="45"/>
                  <a:pt x="77" y="44"/>
                </a:cubicBezTo>
                <a:cubicBezTo>
                  <a:pt x="77" y="43"/>
                  <a:pt x="76" y="42"/>
                  <a:pt x="75" y="41"/>
                </a:cubicBezTo>
                <a:cubicBezTo>
                  <a:pt x="75" y="40"/>
                  <a:pt x="73" y="39"/>
                  <a:pt x="71" y="38"/>
                </a:cubicBezTo>
                <a:cubicBezTo>
                  <a:pt x="69" y="37"/>
                  <a:pt x="67" y="36"/>
                  <a:pt x="67" y="35"/>
                </a:cubicBezTo>
                <a:cubicBezTo>
                  <a:pt x="66" y="35"/>
                  <a:pt x="66" y="34"/>
                  <a:pt x="66" y="33"/>
                </a:cubicBezTo>
                <a:cubicBezTo>
                  <a:pt x="66" y="32"/>
                  <a:pt x="66" y="31"/>
                  <a:pt x="67" y="31"/>
                </a:cubicBezTo>
                <a:cubicBezTo>
                  <a:pt x="67" y="30"/>
                  <a:pt x="67" y="30"/>
                  <a:pt x="68" y="30"/>
                </a:cubicBezTo>
                <a:cubicBezTo>
                  <a:pt x="68" y="30"/>
                  <a:pt x="69" y="30"/>
                  <a:pt x="69" y="31"/>
                </a:cubicBezTo>
                <a:cubicBezTo>
                  <a:pt x="69" y="31"/>
                  <a:pt x="69" y="32"/>
                  <a:pt x="69" y="34"/>
                </a:cubicBezTo>
                <a:cubicBezTo>
                  <a:pt x="69" y="35"/>
                  <a:pt x="69" y="35"/>
                  <a:pt x="69" y="35"/>
                </a:cubicBezTo>
                <a:lnTo>
                  <a:pt x="77" y="35"/>
                </a:lnTo>
                <a:close/>
              </a:path>
            </a:pathLst>
          </a:custGeom>
          <a:solidFill>
            <a:schemeClr val="accent5">
              <a:lumMod val="50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cxnSp>
        <p:nvCxnSpPr>
          <p:cNvPr id="29" name="Conector recto 28"/>
          <p:cNvCxnSpPr/>
          <p:nvPr/>
        </p:nvCxnSpPr>
        <p:spPr>
          <a:xfrm flipV="1">
            <a:off x="9031950" y="3703096"/>
            <a:ext cx="2628381" cy="256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9654112" y="2977233"/>
            <a:ext cx="2199467" cy="584775"/>
          </a:xfrm>
          <a:prstGeom prst="rect">
            <a:avLst/>
          </a:prstGeom>
          <a:noFill/>
        </p:spPr>
        <p:txBody>
          <a:bodyPr wrap="square" rtlCol="0">
            <a:spAutoFit/>
          </a:bodyPr>
          <a:lstStyle>
            <a:defPPr>
              <a:defRPr lang="es-MX"/>
            </a:defPPr>
            <a:lvl1pPr algn="ctr">
              <a:defRPr sz="1100"/>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Requerimiento de Ingresos por Tipo de Cliente</a:t>
            </a:r>
            <a:endParaRPr kumimoji="0" lang="es-MX"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1" name="CuadroTexto 30"/>
          <p:cNvSpPr txBox="1"/>
          <p:nvPr/>
        </p:nvSpPr>
        <p:spPr>
          <a:xfrm>
            <a:off x="9336360" y="3870956"/>
            <a:ext cx="2323972"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Número de Clientes por División de Distribución</a:t>
            </a:r>
          </a:p>
        </p:txBody>
      </p:sp>
      <p:sp>
        <p:nvSpPr>
          <p:cNvPr id="32" name="CuadroTexto 31"/>
          <p:cNvSpPr txBox="1"/>
          <p:nvPr/>
        </p:nvSpPr>
        <p:spPr>
          <a:xfrm>
            <a:off x="6709206" y="3308617"/>
            <a:ext cx="1726271" cy="101566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Tarifa aplicable a cada tipo de consumidor</a:t>
            </a:r>
            <a:endParaRPr kumimoji="0" lang="es-MX"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3" name="Igual que 32"/>
          <p:cNvSpPr/>
          <p:nvPr/>
        </p:nvSpPr>
        <p:spPr>
          <a:xfrm>
            <a:off x="8610599" y="3580501"/>
            <a:ext cx="228102" cy="296215"/>
          </a:xfrm>
          <a:prstGeom prst="mathEqual">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13" name="Flecha derecha 12"/>
          <p:cNvSpPr/>
          <p:nvPr/>
        </p:nvSpPr>
        <p:spPr>
          <a:xfrm>
            <a:off x="5832970" y="3614140"/>
            <a:ext cx="660633" cy="32942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ángulo 14"/>
          <p:cNvSpPr/>
          <p:nvPr/>
        </p:nvSpPr>
        <p:spPr>
          <a:xfrm>
            <a:off x="1775013" y="5405390"/>
            <a:ext cx="8784976" cy="369332"/>
          </a:xfrm>
          <a:prstGeom prst="rect">
            <a:avLst/>
          </a:prstGeom>
        </p:spPr>
        <p:txBody>
          <a:bodyPr wrap="square">
            <a:spAutoFit/>
          </a:bodyPr>
          <a:lstStyle/>
          <a:p>
            <a:pPr lvl="0" algn="ctr"/>
            <a:r>
              <a:rPr lang="es-MX" sz="1800" dirty="0" smtClean="0">
                <a:solidFill>
                  <a:prstClr val="black"/>
                </a:solidFill>
                <a:latin typeface="Arial Narrow" panose="020B0606020202030204" pitchFamily="34" charset="0"/>
                <a:cs typeface="Arial" panose="020B0604020202020204" pitchFamily="34" charset="0"/>
              </a:rPr>
              <a:t>Los IR asignaron </a:t>
            </a:r>
            <a:r>
              <a:rPr lang="es-MX" sz="1800" dirty="0">
                <a:solidFill>
                  <a:prstClr val="black"/>
                </a:solidFill>
                <a:latin typeface="Arial Narrow" panose="020B0606020202030204" pitchFamily="34" charset="0"/>
                <a:cs typeface="Arial" panose="020B0604020202020204" pitchFamily="34" charset="0"/>
              </a:rPr>
              <a:t>con base en el costo relativo de atender a los usuarios de cada categoría tarifaria</a:t>
            </a: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2180731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549" name="Diapositiva de think-cell" r:id="rId5" imgW="425" imgH="426" progId="TCLayout.ActiveDocument.1">
                  <p:embed/>
                </p:oleObj>
              </mc:Choice>
              <mc:Fallback>
                <p:oleObj name="Diapositiva de think-cell" r:id="rId5" imgW="425" imgH="426" progId="TCLayout.ActiveDocument.1">
                  <p:embed/>
                  <p:pic>
                    <p:nvPicPr>
                      <p:cNvPr id="11" name="Objeto 1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s-MX" sz="1400" b="1" dirty="0">
              <a:latin typeface="Arial Narrow" panose="020B0606020202030204" pitchFamily="34" charset="0"/>
              <a:sym typeface="Arial Narrow" panose="020B0606020202030204" pitchFamily="34" charset="0"/>
            </a:endParaRPr>
          </a:p>
        </p:txBody>
      </p:sp>
      <p:sp>
        <p:nvSpPr>
          <p:cNvPr id="2" name="Título 1"/>
          <p:cNvSpPr>
            <a:spLocks noGrp="1"/>
          </p:cNvSpPr>
          <p:nvPr>
            <p:ph type="title"/>
          </p:nvPr>
        </p:nvSpPr>
        <p:spPr/>
        <p:txBody>
          <a:bodyPr anchor="ctr"/>
          <a:lstStyle/>
          <a:p>
            <a:r>
              <a:rPr lang="es-MX" dirty="0" smtClean="0"/>
              <a:t>Las Tarifas </a:t>
            </a:r>
            <a:r>
              <a:rPr lang="es-MX" dirty="0"/>
              <a:t>de </a:t>
            </a:r>
            <a:r>
              <a:rPr lang="es-MX" dirty="0" smtClean="0"/>
              <a:t>Operación </a:t>
            </a:r>
            <a:r>
              <a:rPr lang="es-MX" dirty="0"/>
              <a:t>del Suministrador de Servicios </a:t>
            </a:r>
            <a:r>
              <a:rPr lang="es-MX" dirty="0" smtClean="0"/>
              <a:t>Básicos son las siguientes: </a:t>
            </a:r>
            <a:endParaRPr lang="es-MX" dirty="0"/>
          </a:p>
        </p:txBody>
      </p:sp>
      <p:graphicFrame>
        <p:nvGraphicFramePr>
          <p:cNvPr id="6" name="Tabla 5"/>
          <p:cNvGraphicFramePr>
            <a:graphicFrameLocks noGrp="1"/>
          </p:cNvGraphicFramePr>
          <p:nvPr>
            <p:extLst>
              <p:ext uri="{D42A27DB-BD31-4B8C-83A1-F6EECF244321}">
                <p14:modId xmlns:p14="http://schemas.microsoft.com/office/powerpoint/2010/main" val="224096740"/>
              </p:ext>
            </p:extLst>
          </p:nvPr>
        </p:nvGraphicFramePr>
        <p:xfrm>
          <a:off x="1991544" y="1484784"/>
          <a:ext cx="8208910" cy="4824534"/>
        </p:xfrm>
        <a:graphic>
          <a:graphicData uri="http://schemas.openxmlformats.org/drawingml/2006/table">
            <a:tbl>
              <a:tblPr firstRow="1" firstCol="1" bandRow="1"/>
              <a:tblGrid>
                <a:gridCol w="2737018">
                  <a:extLst>
                    <a:ext uri="{9D8B030D-6E8A-4147-A177-3AD203B41FA5}">
                      <a16:colId xmlns:a16="http://schemas.microsoft.com/office/drawing/2014/main" val="1736443078"/>
                    </a:ext>
                  </a:extLst>
                </a:gridCol>
                <a:gridCol w="911982">
                  <a:extLst>
                    <a:ext uri="{9D8B030D-6E8A-4147-A177-3AD203B41FA5}">
                      <a16:colId xmlns:a16="http://schemas.microsoft.com/office/drawing/2014/main" val="1495060218"/>
                    </a:ext>
                  </a:extLst>
                </a:gridCol>
                <a:gridCol w="911982">
                  <a:extLst>
                    <a:ext uri="{9D8B030D-6E8A-4147-A177-3AD203B41FA5}">
                      <a16:colId xmlns:a16="http://schemas.microsoft.com/office/drawing/2014/main" val="2303675727"/>
                    </a:ext>
                  </a:extLst>
                </a:gridCol>
                <a:gridCol w="911982">
                  <a:extLst>
                    <a:ext uri="{9D8B030D-6E8A-4147-A177-3AD203B41FA5}">
                      <a16:colId xmlns:a16="http://schemas.microsoft.com/office/drawing/2014/main" val="957269819"/>
                    </a:ext>
                  </a:extLst>
                </a:gridCol>
                <a:gridCol w="911982">
                  <a:extLst>
                    <a:ext uri="{9D8B030D-6E8A-4147-A177-3AD203B41FA5}">
                      <a16:colId xmlns:a16="http://schemas.microsoft.com/office/drawing/2014/main" val="647277858"/>
                    </a:ext>
                  </a:extLst>
                </a:gridCol>
                <a:gridCol w="911982">
                  <a:extLst>
                    <a:ext uri="{9D8B030D-6E8A-4147-A177-3AD203B41FA5}">
                      <a16:colId xmlns:a16="http://schemas.microsoft.com/office/drawing/2014/main" val="2190488741"/>
                    </a:ext>
                  </a:extLst>
                </a:gridCol>
                <a:gridCol w="911982">
                  <a:extLst>
                    <a:ext uri="{9D8B030D-6E8A-4147-A177-3AD203B41FA5}">
                      <a16:colId xmlns:a16="http://schemas.microsoft.com/office/drawing/2014/main" val="2597034961"/>
                    </a:ext>
                  </a:extLst>
                </a:gridCol>
              </a:tblGrid>
              <a:tr h="440823">
                <a:tc gridSpan="7">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Tarifas de operación de CFE Suministrador de Servicios Básicos aplicables del 1 enero a diciembre de 2018</a:t>
                      </a:r>
                      <a:endParaRPr lang="es-MX" sz="1200" dirty="0">
                        <a:solidFill>
                          <a:schemeClr val="bg1"/>
                        </a:solidFill>
                        <a:effectLst/>
                        <a:latin typeface="Times New Roman" panose="02020603050405020304" pitchFamily="18" charset="0"/>
                        <a:ea typeface="Arial Unicode MS"/>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798104705"/>
                  </a:ext>
                </a:extLst>
              </a:tr>
              <a:tr h="220410">
                <a:tc>
                  <a:txBody>
                    <a:bodyPr/>
                    <a:lstStyle/>
                    <a:p>
                      <a:pPr algn="just">
                        <a:spcAft>
                          <a:spcPts val="0"/>
                        </a:spcAft>
                      </a:pPr>
                      <a:r>
                        <a:rPr lang="es-MX" sz="1200" b="1" dirty="0">
                          <a:solidFill>
                            <a:schemeClr val="bg1"/>
                          </a:solidFill>
                          <a:effectLst/>
                          <a:latin typeface="Arial" panose="020B0604020202020204" pitchFamily="34" charset="0"/>
                          <a:ea typeface="Times New Roman" panose="02020603050405020304" pitchFamily="18" charset="0"/>
                        </a:rPr>
                        <a:t> </a:t>
                      </a:r>
                      <a:endParaRPr lang="es-MX" sz="1200" dirty="0">
                        <a:solidFill>
                          <a:schemeClr val="bg1"/>
                        </a:solidFill>
                        <a:effectLst/>
                        <a:latin typeface="Times New Roman" panose="02020603050405020304" pitchFamily="18" charset="0"/>
                        <a:ea typeface="Arial Unicode MS"/>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Categoría tarifaria</a:t>
                      </a:r>
                      <a:endParaRPr lang="es-MX" sz="1200" dirty="0">
                        <a:solidFill>
                          <a:schemeClr val="bg1"/>
                        </a:solidFill>
                        <a:effectLst/>
                        <a:latin typeface="Times New Roman" panose="02020603050405020304" pitchFamily="18" charset="0"/>
                        <a:ea typeface="Arial Unicode MS"/>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1356522"/>
                  </a:ext>
                </a:extLst>
              </a:tr>
              <a:tr h="220410">
                <a:tc>
                  <a:txBody>
                    <a:bodyPr/>
                    <a:lstStyle/>
                    <a:p>
                      <a:pPr algn="just">
                        <a:spcAft>
                          <a:spcPts val="0"/>
                        </a:spcAft>
                      </a:pPr>
                      <a:r>
                        <a:rPr lang="es-MX" sz="1200" b="1" dirty="0">
                          <a:solidFill>
                            <a:schemeClr val="bg1"/>
                          </a:solidFill>
                          <a:effectLst/>
                          <a:latin typeface="Arial" panose="020B0604020202020204" pitchFamily="34" charset="0"/>
                          <a:ea typeface="Times New Roman" panose="02020603050405020304" pitchFamily="18" charset="0"/>
                        </a:rPr>
                        <a:t> </a:t>
                      </a:r>
                      <a:endParaRPr lang="es-MX" sz="1200" dirty="0">
                        <a:solidFill>
                          <a:schemeClr val="bg1"/>
                        </a:solidFill>
                        <a:effectLst/>
                        <a:latin typeface="Times New Roman" panose="02020603050405020304" pitchFamily="18" charset="0"/>
                        <a:ea typeface="Arial Unicode MS"/>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DB1</a:t>
                      </a:r>
                      <a:endParaRPr lang="es-MX" sz="1200" dirty="0">
                        <a:solidFill>
                          <a:schemeClr val="bg1"/>
                        </a:solidFill>
                        <a:effectLst/>
                        <a:latin typeface="Times New Roman" panose="02020603050405020304" pitchFamily="18" charset="0"/>
                        <a:ea typeface="Arial Unicode MS"/>
                      </a:endParaRPr>
                    </a:p>
                  </a:txBody>
                  <a:tcPr marL="44450" marR="4445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DB2</a:t>
                      </a:r>
                      <a:endParaRPr lang="es-MX" sz="1200" dirty="0">
                        <a:solidFill>
                          <a:schemeClr val="bg1"/>
                        </a:solidFill>
                        <a:effectLst/>
                        <a:latin typeface="Times New Roman" panose="02020603050405020304" pitchFamily="18" charset="0"/>
                        <a:ea typeface="Arial Unicode MS"/>
                      </a:endParaRPr>
                    </a:p>
                  </a:txBody>
                  <a:tcPr marL="44450" marR="4445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a:solidFill>
                            <a:schemeClr val="bg1"/>
                          </a:solidFill>
                          <a:effectLst/>
                          <a:latin typeface="Arial" panose="020B0604020202020204" pitchFamily="34" charset="0"/>
                          <a:ea typeface="Times New Roman" panose="02020603050405020304" pitchFamily="18" charset="0"/>
                        </a:rPr>
                        <a:t>PDBT</a:t>
                      </a:r>
                      <a:endParaRPr lang="es-MX" sz="1200">
                        <a:solidFill>
                          <a:schemeClr val="bg1"/>
                        </a:solidFill>
                        <a:effectLst/>
                        <a:latin typeface="Times New Roman" panose="02020603050405020304" pitchFamily="18" charset="0"/>
                        <a:ea typeface="Arial Unicode MS"/>
                      </a:endParaRPr>
                    </a:p>
                  </a:txBody>
                  <a:tcPr marL="44450" marR="4445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GDBT</a:t>
                      </a:r>
                      <a:endParaRPr lang="es-MX" sz="1200" dirty="0">
                        <a:solidFill>
                          <a:schemeClr val="bg1"/>
                        </a:solidFill>
                        <a:effectLst/>
                        <a:latin typeface="Times New Roman" panose="02020603050405020304" pitchFamily="18" charset="0"/>
                        <a:ea typeface="Arial Unicode MS"/>
                      </a:endParaRPr>
                    </a:p>
                  </a:txBody>
                  <a:tcPr marL="44450" marR="4445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RABT</a:t>
                      </a:r>
                      <a:endParaRPr lang="es-MX" sz="1200" dirty="0">
                        <a:solidFill>
                          <a:schemeClr val="bg1"/>
                        </a:solidFill>
                        <a:effectLst/>
                        <a:latin typeface="Times New Roman" panose="02020603050405020304" pitchFamily="18" charset="0"/>
                        <a:ea typeface="Arial Unicode MS"/>
                      </a:endParaRPr>
                    </a:p>
                  </a:txBody>
                  <a:tcPr marL="44450" marR="4445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RAMT</a:t>
                      </a:r>
                      <a:endParaRPr lang="es-MX" sz="1200" dirty="0">
                        <a:solidFill>
                          <a:schemeClr val="bg1"/>
                        </a:solidFill>
                        <a:effectLst/>
                        <a:latin typeface="Times New Roman" panose="02020603050405020304" pitchFamily="18" charset="0"/>
                        <a:ea typeface="Arial Unicode MS"/>
                      </a:endParaRPr>
                    </a:p>
                  </a:txBody>
                  <a:tcPr marL="44450" marR="4445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56332783"/>
                  </a:ext>
                </a:extLst>
              </a:tr>
              <a:tr h="220410">
                <a:tc>
                  <a:txBody>
                    <a:bodyPr/>
                    <a:lstStyle/>
                    <a:p>
                      <a:pPr algn="just">
                        <a:spcAft>
                          <a:spcPts val="0"/>
                        </a:spcAft>
                      </a:pPr>
                      <a:r>
                        <a:rPr lang="es-MX" sz="1200" b="1" dirty="0">
                          <a:effectLst/>
                          <a:latin typeface="Arial" panose="020B0604020202020204" pitchFamily="34" charset="0"/>
                          <a:ea typeface="Times New Roman" panose="02020603050405020304" pitchFamily="18" charset="0"/>
                        </a:rPr>
                        <a:t>División de distribución</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6">
                  <a:txBody>
                    <a:bodyPr/>
                    <a:lstStyle/>
                    <a:p>
                      <a:pPr algn="ctr">
                        <a:spcAft>
                          <a:spcPts val="0"/>
                        </a:spcAft>
                      </a:pPr>
                      <a:r>
                        <a:rPr lang="es-MX" sz="1200" b="1" dirty="0">
                          <a:effectLst/>
                          <a:latin typeface="Arial" panose="020B0604020202020204" pitchFamily="34" charset="0"/>
                          <a:ea typeface="Times New Roman" panose="02020603050405020304" pitchFamily="18" charset="0"/>
                        </a:rPr>
                        <a:t>$/mes</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32196201"/>
                  </a:ext>
                </a:extLst>
              </a:tr>
              <a:tr h="220410">
                <a:tc>
                  <a:txBody>
                    <a:bodyPr/>
                    <a:lstStyle/>
                    <a:p>
                      <a:pPr algn="just">
                        <a:spcAft>
                          <a:spcPts val="0"/>
                        </a:spcAft>
                      </a:pPr>
                      <a:r>
                        <a:rPr lang="es-MX" sz="1200" dirty="0">
                          <a:effectLst/>
                          <a:latin typeface="Arial" panose="020B0604020202020204" pitchFamily="34" charset="0"/>
                          <a:ea typeface="Times New Roman" panose="02020603050405020304" pitchFamily="18" charset="0"/>
                        </a:rPr>
                        <a:t>Baja California</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65.54</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65.54</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65.54</a:t>
                      </a:r>
                      <a:endParaRPr lang="es-MX" sz="1200" dirty="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655.38</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65.54</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655.38</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36164135"/>
                  </a:ext>
                </a:extLst>
              </a:tr>
              <a:tr h="220410">
                <a:tc>
                  <a:txBody>
                    <a:bodyPr/>
                    <a:lstStyle/>
                    <a:p>
                      <a:pPr algn="just">
                        <a:spcAft>
                          <a:spcPts val="0"/>
                        </a:spcAft>
                      </a:pPr>
                      <a:r>
                        <a:rPr lang="es-MX" sz="1200" dirty="0">
                          <a:effectLst/>
                          <a:latin typeface="Arial" panose="020B0604020202020204" pitchFamily="34" charset="0"/>
                          <a:ea typeface="Times New Roman" panose="02020603050405020304" pitchFamily="18" charset="0"/>
                        </a:rPr>
                        <a:t>Bajío</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43.62</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43.62</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43.62</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436.21</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43.62</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436.21</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58673214"/>
                  </a:ext>
                </a:extLst>
              </a:tr>
              <a:tr h="220410">
                <a:tc>
                  <a:txBody>
                    <a:bodyPr/>
                    <a:lstStyle/>
                    <a:p>
                      <a:pPr algn="just">
                        <a:spcAft>
                          <a:spcPts val="0"/>
                        </a:spcAft>
                      </a:pPr>
                      <a:r>
                        <a:rPr lang="es-MX" sz="1200" dirty="0">
                          <a:effectLst/>
                          <a:latin typeface="Arial" panose="020B0604020202020204" pitchFamily="34" charset="0"/>
                          <a:ea typeface="Times New Roman" panose="02020603050405020304" pitchFamily="18" charset="0"/>
                        </a:rPr>
                        <a:t>Centro Occidente</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38.27</a:t>
                      </a:r>
                      <a:endParaRPr lang="es-MX" sz="1200" dirty="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38.27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38.27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382.66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38.27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382.66</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50276875"/>
                  </a:ext>
                </a:extLst>
              </a:tr>
              <a:tr h="220410">
                <a:tc>
                  <a:txBody>
                    <a:bodyPr/>
                    <a:lstStyle/>
                    <a:p>
                      <a:pPr algn="just">
                        <a:spcAft>
                          <a:spcPts val="0"/>
                        </a:spcAft>
                      </a:pPr>
                      <a:r>
                        <a:rPr lang="es-MX" sz="1200" dirty="0">
                          <a:effectLst/>
                          <a:latin typeface="Arial" panose="020B0604020202020204" pitchFamily="34" charset="0"/>
                          <a:ea typeface="Times New Roman" panose="02020603050405020304" pitchFamily="18" charset="0"/>
                        </a:rPr>
                        <a:t>Centro Oriente</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42.86</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42.86</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42.86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428.56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42.86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428.56</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04877971"/>
                  </a:ext>
                </a:extLst>
              </a:tr>
              <a:tr h="220410">
                <a:tc>
                  <a:txBody>
                    <a:bodyPr/>
                    <a:lstStyle/>
                    <a:p>
                      <a:pPr algn="just">
                        <a:spcAft>
                          <a:spcPts val="0"/>
                        </a:spcAft>
                      </a:pPr>
                      <a:r>
                        <a:rPr lang="es-MX" sz="1200" dirty="0">
                          <a:effectLst/>
                          <a:latin typeface="Arial" panose="020B0604020202020204" pitchFamily="34" charset="0"/>
                          <a:ea typeface="Times New Roman" panose="02020603050405020304" pitchFamily="18" charset="0"/>
                        </a:rPr>
                        <a:t>Centro Sur</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47.45</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47.45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47.45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474.50</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47.45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474.50</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605747616"/>
                  </a:ext>
                </a:extLst>
              </a:tr>
              <a:tr h="220410">
                <a:tc>
                  <a:txBody>
                    <a:bodyPr/>
                    <a:lstStyle/>
                    <a:p>
                      <a:pPr algn="just">
                        <a:spcAft>
                          <a:spcPts val="0"/>
                        </a:spcAft>
                      </a:pPr>
                      <a:r>
                        <a:rPr lang="es-MX" sz="1200">
                          <a:effectLst/>
                          <a:latin typeface="Arial" panose="020B0604020202020204" pitchFamily="34" charset="0"/>
                          <a:ea typeface="Times New Roman" panose="02020603050405020304" pitchFamily="18" charset="0"/>
                        </a:rPr>
                        <a:t>Golfo Centro</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44.78</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44.78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44.78</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447.83</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44.78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447.83</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03709641"/>
                  </a:ext>
                </a:extLst>
              </a:tr>
              <a:tr h="220410">
                <a:tc>
                  <a:txBody>
                    <a:bodyPr/>
                    <a:lstStyle/>
                    <a:p>
                      <a:pPr algn="just">
                        <a:spcAft>
                          <a:spcPts val="0"/>
                        </a:spcAft>
                      </a:pPr>
                      <a:r>
                        <a:rPr lang="es-MX" sz="1200">
                          <a:effectLst/>
                          <a:latin typeface="Arial" panose="020B0604020202020204" pitchFamily="34" charset="0"/>
                          <a:ea typeface="Times New Roman" panose="02020603050405020304" pitchFamily="18" charset="0"/>
                        </a:rPr>
                        <a:t>Golfo Norte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52.47</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52.47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52.47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524.69</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52.47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524.69</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42877638"/>
                  </a:ext>
                </a:extLst>
              </a:tr>
              <a:tr h="220410">
                <a:tc>
                  <a:txBody>
                    <a:bodyPr/>
                    <a:lstStyle/>
                    <a:p>
                      <a:pPr algn="just">
                        <a:spcAft>
                          <a:spcPts val="0"/>
                        </a:spcAft>
                      </a:pPr>
                      <a:r>
                        <a:rPr lang="es-MX" sz="1200">
                          <a:effectLst/>
                          <a:latin typeface="Arial" panose="020B0604020202020204" pitchFamily="34" charset="0"/>
                          <a:ea typeface="Times New Roman" panose="02020603050405020304" pitchFamily="18" charset="0"/>
                        </a:rPr>
                        <a:t>Jalisco</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48.68</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48.68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48.68</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486.80</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48.68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486.80</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00304116"/>
                  </a:ext>
                </a:extLst>
              </a:tr>
              <a:tr h="220410">
                <a:tc>
                  <a:txBody>
                    <a:bodyPr/>
                    <a:lstStyle/>
                    <a:p>
                      <a:pPr algn="just">
                        <a:spcAft>
                          <a:spcPts val="0"/>
                        </a:spcAft>
                      </a:pPr>
                      <a:r>
                        <a:rPr lang="es-MX" sz="1200">
                          <a:effectLst/>
                          <a:latin typeface="Arial" panose="020B0604020202020204" pitchFamily="34" charset="0"/>
                          <a:ea typeface="Times New Roman" panose="02020603050405020304" pitchFamily="18" charset="0"/>
                        </a:rPr>
                        <a:t>Noroeste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59.17</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59.17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59.17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591.73</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59.17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591.73</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20719722"/>
                  </a:ext>
                </a:extLst>
              </a:tr>
              <a:tr h="220410">
                <a:tc>
                  <a:txBody>
                    <a:bodyPr/>
                    <a:lstStyle/>
                    <a:p>
                      <a:pPr algn="just">
                        <a:spcAft>
                          <a:spcPts val="0"/>
                        </a:spcAft>
                      </a:pPr>
                      <a:r>
                        <a:rPr lang="es-MX" sz="1200">
                          <a:effectLst/>
                          <a:latin typeface="Arial" panose="020B0604020202020204" pitchFamily="34" charset="0"/>
                          <a:ea typeface="Times New Roman" panose="02020603050405020304" pitchFamily="18" charset="0"/>
                        </a:rPr>
                        <a:t>Norte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92.66</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92.66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92.66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926.62</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92.66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926.62</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06394430"/>
                  </a:ext>
                </a:extLst>
              </a:tr>
              <a:tr h="220410">
                <a:tc>
                  <a:txBody>
                    <a:bodyPr/>
                    <a:lstStyle/>
                    <a:p>
                      <a:pPr algn="just">
                        <a:spcAft>
                          <a:spcPts val="0"/>
                        </a:spcAft>
                      </a:pPr>
                      <a:r>
                        <a:rPr lang="es-MX" sz="1200">
                          <a:effectLst/>
                          <a:latin typeface="Arial" panose="020B0604020202020204" pitchFamily="34" charset="0"/>
                          <a:ea typeface="Times New Roman" panose="02020603050405020304" pitchFamily="18" charset="0"/>
                        </a:rPr>
                        <a:t>Oriente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46.81</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46.81</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46.81</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468.15</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46.81</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468.15</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66766477"/>
                  </a:ext>
                </a:extLst>
              </a:tr>
              <a:tr h="220410">
                <a:tc>
                  <a:txBody>
                    <a:bodyPr/>
                    <a:lstStyle/>
                    <a:p>
                      <a:pPr algn="just">
                        <a:spcAft>
                          <a:spcPts val="0"/>
                        </a:spcAft>
                      </a:pPr>
                      <a:r>
                        <a:rPr lang="es-MX" sz="1200">
                          <a:effectLst/>
                          <a:latin typeface="Arial" panose="020B0604020202020204" pitchFamily="34" charset="0"/>
                          <a:ea typeface="Times New Roman" panose="02020603050405020304" pitchFamily="18" charset="0"/>
                        </a:rPr>
                        <a:t>Peninsular</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49.56</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49.56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49.56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495.59</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49.56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495.59</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164098109"/>
                  </a:ext>
                </a:extLst>
              </a:tr>
              <a:tr h="220410">
                <a:tc>
                  <a:txBody>
                    <a:bodyPr/>
                    <a:lstStyle/>
                    <a:p>
                      <a:pPr algn="just">
                        <a:spcAft>
                          <a:spcPts val="0"/>
                        </a:spcAft>
                      </a:pPr>
                      <a:r>
                        <a:rPr lang="es-MX" sz="1200">
                          <a:effectLst/>
                          <a:latin typeface="Arial" panose="020B0604020202020204" pitchFamily="34" charset="0"/>
                          <a:ea typeface="Times New Roman" panose="02020603050405020304" pitchFamily="18" charset="0"/>
                        </a:rPr>
                        <a:t>Sureste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72.38</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72.38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72.38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723.78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72.38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723.78</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60515460"/>
                  </a:ext>
                </a:extLst>
              </a:tr>
              <a:tr h="220410">
                <a:tc>
                  <a:txBody>
                    <a:bodyPr/>
                    <a:lstStyle/>
                    <a:p>
                      <a:pPr algn="just">
                        <a:spcAft>
                          <a:spcPts val="0"/>
                        </a:spcAft>
                      </a:pPr>
                      <a:r>
                        <a:rPr lang="es-MX" sz="1200">
                          <a:effectLst/>
                          <a:latin typeface="Arial" panose="020B0604020202020204" pitchFamily="34" charset="0"/>
                          <a:ea typeface="Times New Roman" panose="02020603050405020304" pitchFamily="18" charset="0"/>
                        </a:rPr>
                        <a:t>Valle de México Centro</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57.16</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57.16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57.16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571.56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57.16</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571.56</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06925100"/>
                  </a:ext>
                </a:extLst>
              </a:tr>
              <a:tr h="220410">
                <a:tc>
                  <a:txBody>
                    <a:bodyPr/>
                    <a:lstStyle/>
                    <a:p>
                      <a:pPr algn="just">
                        <a:spcAft>
                          <a:spcPts val="0"/>
                        </a:spcAft>
                      </a:pPr>
                      <a:r>
                        <a:rPr lang="es-MX" sz="1200">
                          <a:effectLst/>
                          <a:latin typeface="Arial" panose="020B0604020202020204" pitchFamily="34" charset="0"/>
                          <a:ea typeface="Times New Roman" panose="02020603050405020304" pitchFamily="18" charset="0"/>
                        </a:rPr>
                        <a:t>Valle de México Norte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64.18</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64.18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64.18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641.78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64.18</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641.78</a:t>
                      </a:r>
                      <a:endParaRPr lang="es-MX" sz="1200" dirty="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43362323"/>
                  </a:ext>
                </a:extLst>
              </a:tr>
              <a:tr h="220410">
                <a:tc>
                  <a:txBody>
                    <a:bodyPr/>
                    <a:lstStyle/>
                    <a:p>
                      <a:pPr algn="just">
                        <a:spcAft>
                          <a:spcPts val="0"/>
                        </a:spcAft>
                      </a:pPr>
                      <a:r>
                        <a:rPr lang="es-MX" sz="1200">
                          <a:effectLst/>
                          <a:latin typeface="Arial" panose="020B0604020202020204" pitchFamily="34" charset="0"/>
                          <a:ea typeface="Times New Roman" panose="02020603050405020304" pitchFamily="18" charset="0"/>
                        </a:rPr>
                        <a:t>Valle de México Sur</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65.45</a:t>
                      </a:r>
                      <a:endParaRPr lang="es-MX" sz="1200">
                        <a:effectLst/>
                        <a:latin typeface="Times New Roman" panose="02020603050405020304" pitchFamily="18" charset="0"/>
                        <a:ea typeface="Arial Unicode MS"/>
                      </a:endParaRPr>
                    </a:p>
                  </a:txBody>
                  <a:tcPr marL="44450" marR="4445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654.45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654.45</a:t>
                      </a:r>
                      <a:endParaRPr lang="es-MX" sz="1200" dirty="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9742429"/>
                  </a:ext>
                </a:extLst>
              </a:tr>
              <a:tr h="195921">
                <a:tc gridSpan="7">
                  <a:txBody>
                    <a:bodyPr/>
                    <a:lstStyle/>
                    <a:p>
                      <a:pPr>
                        <a:spcAft>
                          <a:spcPts val="0"/>
                        </a:spcAft>
                      </a:pPr>
                      <a:r>
                        <a:rPr lang="es-MX" sz="1200" dirty="0">
                          <a:effectLst/>
                          <a:latin typeface="Arial" panose="020B0604020202020204" pitchFamily="34" charset="0"/>
                          <a:ea typeface="Times New Roman" panose="02020603050405020304" pitchFamily="18" charset="0"/>
                        </a:rPr>
                        <a:t>1/ Las tarifas aplicables a la división de Baja California aplican a Baja California Sur</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36303795"/>
                  </a:ext>
                </a:extLst>
              </a:tr>
            </a:tbl>
          </a:graphicData>
        </a:graphic>
      </p:graphicFrame>
    </p:spTree>
    <p:extLst>
      <p:ext uri="{BB962C8B-B14F-4D97-AF65-F5344CB8AC3E}">
        <p14:creationId xmlns:p14="http://schemas.microsoft.com/office/powerpoint/2010/main" val="3897999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574" name="Diapositiva de think-cell" r:id="rId5" imgW="425" imgH="426" progId="TCLayout.ActiveDocument.1">
                  <p:embed/>
                </p:oleObj>
              </mc:Choice>
              <mc:Fallback>
                <p:oleObj name="Diapositiva de think-cell" r:id="rId5" imgW="425" imgH="426" progId="TCLayout.ActiveDocument.1">
                  <p:embed/>
                  <p:pic>
                    <p:nvPicPr>
                      <p:cNvPr id="11" name="Objeto 10"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s-MX" sz="1400" b="1" dirty="0">
              <a:latin typeface="Arial Narrow" panose="020B0606020202030204" pitchFamily="34" charset="0"/>
              <a:sym typeface="Arial Narrow" panose="020B0606020202030204" pitchFamily="34" charset="0"/>
            </a:endParaRPr>
          </a:p>
        </p:txBody>
      </p:sp>
      <p:sp>
        <p:nvSpPr>
          <p:cNvPr id="2" name="Título 1"/>
          <p:cNvSpPr>
            <a:spLocks noGrp="1"/>
          </p:cNvSpPr>
          <p:nvPr>
            <p:ph type="title"/>
          </p:nvPr>
        </p:nvSpPr>
        <p:spPr/>
        <p:txBody>
          <a:bodyPr anchor="ctr"/>
          <a:lstStyle/>
          <a:p>
            <a:r>
              <a:rPr lang="es-MX" dirty="0"/>
              <a:t>Las Tarifas de Operación del Suministrador de Servicios Básicos son las siguientes: </a:t>
            </a:r>
          </a:p>
        </p:txBody>
      </p:sp>
      <p:graphicFrame>
        <p:nvGraphicFramePr>
          <p:cNvPr id="7" name="Tabla 6"/>
          <p:cNvGraphicFramePr>
            <a:graphicFrameLocks noGrp="1"/>
          </p:cNvGraphicFramePr>
          <p:nvPr>
            <p:extLst>
              <p:ext uri="{D42A27DB-BD31-4B8C-83A1-F6EECF244321}">
                <p14:modId xmlns:p14="http://schemas.microsoft.com/office/powerpoint/2010/main" val="988296156"/>
              </p:ext>
            </p:extLst>
          </p:nvPr>
        </p:nvGraphicFramePr>
        <p:xfrm>
          <a:off x="1991544" y="1412776"/>
          <a:ext cx="8208001" cy="4930662"/>
        </p:xfrm>
        <a:graphic>
          <a:graphicData uri="http://schemas.openxmlformats.org/drawingml/2006/table">
            <a:tbl>
              <a:tblPr firstRow="1" firstCol="1" bandRow="1"/>
              <a:tblGrid>
                <a:gridCol w="2736715">
                  <a:extLst>
                    <a:ext uri="{9D8B030D-6E8A-4147-A177-3AD203B41FA5}">
                      <a16:colId xmlns:a16="http://schemas.microsoft.com/office/drawing/2014/main" val="2070220609"/>
                    </a:ext>
                  </a:extLst>
                </a:gridCol>
                <a:gridCol w="911881">
                  <a:extLst>
                    <a:ext uri="{9D8B030D-6E8A-4147-A177-3AD203B41FA5}">
                      <a16:colId xmlns:a16="http://schemas.microsoft.com/office/drawing/2014/main" val="1636780204"/>
                    </a:ext>
                  </a:extLst>
                </a:gridCol>
                <a:gridCol w="911881">
                  <a:extLst>
                    <a:ext uri="{9D8B030D-6E8A-4147-A177-3AD203B41FA5}">
                      <a16:colId xmlns:a16="http://schemas.microsoft.com/office/drawing/2014/main" val="1211938279"/>
                    </a:ext>
                  </a:extLst>
                </a:gridCol>
                <a:gridCol w="911881">
                  <a:extLst>
                    <a:ext uri="{9D8B030D-6E8A-4147-A177-3AD203B41FA5}">
                      <a16:colId xmlns:a16="http://schemas.microsoft.com/office/drawing/2014/main" val="3733210099"/>
                    </a:ext>
                  </a:extLst>
                </a:gridCol>
                <a:gridCol w="911881">
                  <a:extLst>
                    <a:ext uri="{9D8B030D-6E8A-4147-A177-3AD203B41FA5}">
                      <a16:colId xmlns:a16="http://schemas.microsoft.com/office/drawing/2014/main" val="4105819457"/>
                    </a:ext>
                  </a:extLst>
                </a:gridCol>
                <a:gridCol w="911881">
                  <a:extLst>
                    <a:ext uri="{9D8B030D-6E8A-4147-A177-3AD203B41FA5}">
                      <a16:colId xmlns:a16="http://schemas.microsoft.com/office/drawing/2014/main" val="3659906842"/>
                    </a:ext>
                  </a:extLst>
                </a:gridCol>
                <a:gridCol w="911881">
                  <a:extLst>
                    <a:ext uri="{9D8B030D-6E8A-4147-A177-3AD203B41FA5}">
                      <a16:colId xmlns:a16="http://schemas.microsoft.com/office/drawing/2014/main" val="809494800"/>
                    </a:ext>
                  </a:extLst>
                </a:gridCol>
              </a:tblGrid>
              <a:tr h="438545">
                <a:tc gridSpan="7">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Tarifas de operación de CFE Suministrador de Servicios Básicos aplicables del 1 enero a diciembre de 2018</a:t>
                      </a:r>
                      <a:endParaRPr lang="es-MX" sz="1200" dirty="0">
                        <a:solidFill>
                          <a:schemeClr val="bg1"/>
                        </a:solidFill>
                        <a:effectLst/>
                        <a:latin typeface="Times New Roman" panose="02020603050405020304" pitchFamily="18" charset="0"/>
                        <a:ea typeface="Arial Unicode MS"/>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258575938"/>
                  </a:ext>
                </a:extLst>
              </a:tr>
              <a:tr h="219273">
                <a:tc>
                  <a:txBody>
                    <a:bodyPr/>
                    <a:lstStyle/>
                    <a:p>
                      <a:pPr algn="just">
                        <a:spcAft>
                          <a:spcPts val="0"/>
                        </a:spcAft>
                      </a:pPr>
                      <a:r>
                        <a:rPr lang="es-MX" sz="1200" b="1" dirty="0">
                          <a:solidFill>
                            <a:schemeClr val="bg1"/>
                          </a:solidFill>
                          <a:effectLst/>
                          <a:latin typeface="Arial" panose="020B0604020202020204" pitchFamily="34" charset="0"/>
                          <a:ea typeface="Times New Roman" panose="02020603050405020304" pitchFamily="18" charset="0"/>
                        </a:rPr>
                        <a:t> </a:t>
                      </a:r>
                      <a:endParaRPr lang="es-MX" sz="1200" dirty="0">
                        <a:solidFill>
                          <a:schemeClr val="bg1"/>
                        </a:solidFill>
                        <a:effectLst/>
                        <a:latin typeface="Times New Roman" panose="02020603050405020304" pitchFamily="18" charset="0"/>
                        <a:ea typeface="Arial Unicode MS"/>
                      </a:endParaRPr>
                    </a:p>
                  </a:txBody>
                  <a:tcPr marL="44450" marR="4445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6">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Categoría tarifaria</a:t>
                      </a:r>
                      <a:endParaRPr lang="es-MX" sz="1200" dirty="0">
                        <a:solidFill>
                          <a:schemeClr val="bg1"/>
                        </a:solidFill>
                        <a:effectLst/>
                        <a:latin typeface="Times New Roman" panose="02020603050405020304" pitchFamily="18" charset="0"/>
                        <a:ea typeface="Arial Unicode MS"/>
                      </a:endParaRPr>
                    </a:p>
                  </a:txBody>
                  <a:tcPr marL="44450" marR="4445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45037603"/>
                  </a:ext>
                </a:extLst>
              </a:tr>
              <a:tr h="350294">
                <a:tc>
                  <a:txBody>
                    <a:bodyPr/>
                    <a:lstStyle/>
                    <a:p>
                      <a:endParaRPr lang="es-MX" sz="1200" dirty="0">
                        <a:solidFill>
                          <a:schemeClr val="bg1"/>
                        </a:solidFill>
                        <a:effectLst/>
                        <a:latin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APBT</a:t>
                      </a:r>
                      <a:endParaRPr lang="es-MX" sz="1200" dirty="0">
                        <a:solidFill>
                          <a:schemeClr val="bg1"/>
                        </a:solidFill>
                        <a:effectLst/>
                        <a:latin typeface="Times New Roman" panose="02020603050405020304" pitchFamily="18" charset="0"/>
                        <a:ea typeface="Arial Unicode MS"/>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APMT</a:t>
                      </a:r>
                      <a:endParaRPr lang="es-MX" sz="1200" dirty="0">
                        <a:solidFill>
                          <a:schemeClr val="bg1"/>
                        </a:solidFill>
                        <a:effectLst/>
                        <a:latin typeface="Times New Roman" panose="02020603050405020304" pitchFamily="18" charset="0"/>
                        <a:ea typeface="Arial Unicode MS"/>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a:solidFill>
                            <a:schemeClr val="bg1"/>
                          </a:solidFill>
                          <a:effectLst/>
                          <a:latin typeface="Arial" panose="020B0604020202020204" pitchFamily="34" charset="0"/>
                          <a:ea typeface="Times New Roman" panose="02020603050405020304" pitchFamily="18" charset="0"/>
                        </a:rPr>
                        <a:t>GDMTO</a:t>
                      </a:r>
                      <a:endParaRPr lang="es-MX" sz="1200">
                        <a:solidFill>
                          <a:schemeClr val="bg1"/>
                        </a:solidFill>
                        <a:effectLst/>
                        <a:latin typeface="Times New Roman" panose="02020603050405020304" pitchFamily="18" charset="0"/>
                        <a:ea typeface="Arial Unicode MS"/>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GDMTH</a:t>
                      </a:r>
                      <a:endParaRPr lang="es-MX" sz="1200" dirty="0">
                        <a:solidFill>
                          <a:schemeClr val="bg1"/>
                        </a:solidFill>
                        <a:effectLst/>
                        <a:latin typeface="Times New Roman" panose="02020603050405020304" pitchFamily="18" charset="0"/>
                        <a:ea typeface="Arial Unicode MS"/>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DIST</a:t>
                      </a:r>
                      <a:endParaRPr lang="es-MX" sz="1200" dirty="0">
                        <a:solidFill>
                          <a:schemeClr val="bg1"/>
                        </a:solidFill>
                        <a:effectLst/>
                        <a:latin typeface="Times New Roman" panose="02020603050405020304" pitchFamily="18" charset="0"/>
                        <a:ea typeface="Arial Unicode MS"/>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es-MX" sz="1200" b="1" dirty="0">
                          <a:solidFill>
                            <a:schemeClr val="bg1"/>
                          </a:solidFill>
                          <a:effectLst/>
                          <a:latin typeface="Arial" panose="020B0604020202020204" pitchFamily="34" charset="0"/>
                          <a:ea typeface="Times New Roman" panose="02020603050405020304" pitchFamily="18" charset="0"/>
                        </a:rPr>
                        <a:t>DIT</a:t>
                      </a:r>
                      <a:endParaRPr lang="es-MX" sz="1200" dirty="0">
                        <a:solidFill>
                          <a:schemeClr val="bg1"/>
                        </a:solidFill>
                        <a:effectLst/>
                        <a:latin typeface="Times New Roman" panose="02020603050405020304" pitchFamily="18" charset="0"/>
                        <a:ea typeface="Arial Unicode MS"/>
                      </a:endParaRPr>
                    </a:p>
                  </a:txBody>
                  <a:tcPr marL="44450" marR="4445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81039195"/>
                  </a:ext>
                </a:extLst>
              </a:tr>
              <a:tr h="219273">
                <a:tc>
                  <a:txBody>
                    <a:bodyPr/>
                    <a:lstStyle/>
                    <a:p>
                      <a:pPr algn="just">
                        <a:spcAft>
                          <a:spcPts val="0"/>
                        </a:spcAft>
                      </a:pPr>
                      <a:r>
                        <a:rPr lang="es-MX" sz="1200" b="1" dirty="0">
                          <a:effectLst/>
                          <a:latin typeface="Arial" panose="020B0604020202020204" pitchFamily="34" charset="0"/>
                          <a:ea typeface="Times New Roman" panose="02020603050405020304" pitchFamily="18" charset="0"/>
                        </a:rPr>
                        <a:t>División de distribución</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6">
                  <a:txBody>
                    <a:bodyPr/>
                    <a:lstStyle/>
                    <a:p>
                      <a:pPr algn="ctr">
                        <a:spcAft>
                          <a:spcPts val="0"/>
                        </a:spcAft>
                      </a:pPr>
                      <a:r>
                        <a:rPr lang="es-MX" sz="1200" b="1" dirty="0">
                          <a:effectLst/>
                          <a:latin typeface="Arial" panose="020B0604020202020204" pitchFamily="34" charset="0"/>
                          <a:ea typeface="Times New Roman" panose="02020603050405020304" pitchFamily="18" charset="0"/>
                        </a:rPr>
                        <a:t>$/mes</a:t>
                      </a:r>
                      <a:endParaRPr lang="es-MX" sz="1200" dirty="0">
                        <a:effectLst/>
                        <a:latin typeface="Times New Roman" panose="02020603050405020304" pitchFamily="18" charset="0"/>
                        <a:ea typeface="Arial Unicode MS"/>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953495383"/>
                  </a:ext>
                </a:extLst>
              </a:tr>
              <a:tr h="219273">
                <a:tc>
                  <a:txBody>
                    <a:bodyPr/>
                    <a:lstStyle/>
                    <a:p>
                      <a:pPr algn="just">
                        <a:spcAft>
                          <a:spcPts val="0"/>
                        </a:spcAft>
                      </a:pPr>
                      <a:r>
                        <a:rPr lang="es-MX" sz="1200" dirty="0">
                          <a:effectLst/>
                          <a:latin typeface="Arial" panose="020B0604020202020204" pitchFamily="34" charset="0"/>
                          <a:ea typeface="Times New Roman" panose="02020603050405020304" pitchFamily="18" charset="0"/>
                        </a:rPr>
                        <a:t>Baja California</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65.54</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655.38</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655.38</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655.38</a:t>
                      </a:r>
                      <a:endParaRPr lang="es-MX" sz="1200" dirty="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1,966.14</a:t>
                      </a:r>
                      <a:endParaRPr lang="es-MX" sz="1200" dirty="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1,966.14</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2094277"/>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Bajío</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43.62</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436.21</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436.21</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436.21</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1,308.62</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1,308.62</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50414664"/>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Centro Occidente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38.27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382.66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382.66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382.66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1,147.99</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1,147.99</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359615945"/>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Centro Oriente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42.86</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428.56</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428.56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428.56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1,285.68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1,285.68</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628449749"/>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Centro Sur</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47.45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474.50</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474.50</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474.50</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1,423.50</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1,423.50</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13099614"/>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Golfo Centro</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44.78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447.83</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447.83</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447.83</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1,343.48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1,343.48</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631852931"/>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Golfo Norte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52.47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524.69</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524.69</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524.69</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1,574.07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1,574.07</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8659592"/>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Jalisco</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48.68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486.80</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486.80</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486.80</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1,460.41</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1,460.41</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13267913"/>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Noroeste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59.17</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591.73</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591.73</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591.73</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1,775.19</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1,775.19</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2885089"/>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Norte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92.66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926.62</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926.62</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926.62</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2,779.86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2,779.86</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37522253"/>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Oriente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46.81</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468.15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468.15</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468.15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1,404.44</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1,404.44</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277473967"/>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Peninsular</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49.56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495.59</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495.59</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495.59</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1,486.76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1,486.76</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325033047"/>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Sureste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72.38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723.78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723.78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723.78</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2,171.33</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2,171.33</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99753775"/>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Valle de México Centro</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57.16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571.56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571.56</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571.56</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1,714.69</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1,714.69</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712420784"/>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Valle de México Norte</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64.18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641.78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641.78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641.78</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1,925.35</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1200">
                          <a:solidFill>
                            <a:srgbClr val="000000"/>
                          </a:solidFill>
                          <a:effectLst/>
                          <a:latin typeface="Arial" panose="020B0604020202020204" pitchFamily="34" charset="0"/>
                          <a:ea typeface="Arial Unicode MS"/>
                        </a:rPr>
                        <a:t>1,925.35</a:t>
                      </a:r>
                      <a:endParaRPr lang="es-MX" sz="120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0855710"/>
                  </a:ext>
                </a:extLst>
              </a:tr>
              <a:tr h="219273">
                <a:tc>
                  <a:txBody>
                    <a:bodyPr/>
                    <a:lstStyle/>
                    <a:p>
                      <a:pPr algn="just">
                        <a:spcAft>
                          <a:spcPts val="0"/>
                        </a:spcAft>
                      </a:pPr>
                      <a:r>
                        <a:rPr lang="es-MX" sz="1200">
                          <a:effectLst/>
                          <a:latin typeface="Arial" panose="020B0604020202020204" pitchFamily="34" charset="0"/>
                          <a:ea typeface="Times New Roman" panose="02020603050405020304" pitchFamily="18" charset="0"/>
                        </a:rPr>
                        <a:t>Valle de México Sur</a:t>
                      </a:r>
                      <a:endParaRPr lang="es-MX" sz="120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654.45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654.45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a:solidFill>
                            <a:srgbClr val="000000"/>
                          </a:solidFill>
                          <a:effectLst/>
                          <a:latin typeface="Arial" panose="020B0604020202020204" pitchFamily="34" charset="0"/>
                          <a:ea typeface="Arial Unicode MS"/>
                        </a:rPr>
                        <a:t>654.45</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1,963.35</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dirty="0">
                          <a:solidFill>
                            <a:srgbClr val="000000"/>
                          </a:solidFill>
                          <a:effectLst/>
                          <a:latin typeface="Arial" panose="020B0604020202020204" pitchFamily="34" charset="0"/>
                          <a:ea typeface="Arial Unicode MS"/>
                        </a:rPr>
                        <a:t>1,963.35</a:t>
                      </a:r>
                      <a:endParaRPr lang="es-MX" sz="1200" dirty="0">
                        <a:effectLst/>
                        <a:latin typeface="Times New Roman" panose="02020603050405020304" pitchFamily="18" charset="0"/>
                        <a:ea typeface="Arial Unicode MS"/>
                      </a:endParaRPr>
                    </a:p>
                  </a:txBody>
                  <a:tcPr marL="44450" marR="4445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920685"/>
                  </a:ext>
                </a:extLst>
              </a:tr>
              <a:tr h="194909">
                <a:tc gridSpan="7">
                  <a:txBody>
                    <a:bodyPr/>
                    <a:lstStyle/>
                    <a:p>
                      <a:pPr>
                        <a:spcAft>
                          <a:spcPts val="0"/>
                        </a:spcAft>
                      </a:pPr>
                      <a:r>
                        <a:rPr lang="es-MX" sz="1200" dirty="0">
                          <a:effectLst/>
                          <a:latin typeface="Arial" panose="020B0604020202020204" pitchFamily="34" charset="0"/>
                          <a:ea typeface="Times New Roman" panose="02020603050405020304" pitchFamily="18" charset="0"/>
                        </a:rPr>
                        <a:t>1/ Las tarifas aplicables a la división de Baja California aplican a Baja California Sur</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58153755"/>
                  </a:ext>
                </a:extLst>
              </a:tr>
            </a:tbl>
          </a:graphicData>
        </a:graphic>
      </p:graphicFrame>
    </p:spTree>
    <p:extLst>
      <p:ext uri="{BB962C8B-B14F-4D97-AF65-F5344CB8AC3E}">
        <p14:creationId xmlns:p14="http://schemas.microsoft.com/office/powerpoint/2010/main" val="3555373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adroTexto 44"/>
          <p:cNvSpPr txBox="1"/>
          <p:nvPr/>
        </p:nvSpPr>
        <p:spPr>
          <a:xfrm>
            <a:off x="505064" y="1325081"/>
            <a:ext cx="11351576" cy="5632311"/>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Los </a:t>
            </a:r>
            <a:r>
              <a:rPr kumimoji="0" lang="es-MX" sz="1800" b="0"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SCnMEM</a:t>
            </a: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son</a:t>
            </a:r>
            <a:r>
              <a:rPr kumimoji="0" lang="es-MX" sz="1800" b="0" i="0" u="none" strike="noStrike" kern="1200" cap="none" spc="0" normalizeH="0" baseline="0" noProof="0" dirty="0" smtClean="0">
                <a:ln>
                  <a:noFill/>
                </a:ln>
                <a:solidFill>
                  <a:srgbClr val="44B76B"/>
                </a:solidFill>
                <a:effectLst/>
                <a:uLnTx/>
                <a:uFillTx/>
                <a:latin typeface="Arial Narrow" panose="020B0606020202030204" pitchFamily="34" charset="0"/>
                <a:ea typeface="+mn-ea"/>
                <a:cs typeface="+mn-cs"/>
              </a:rPr>
              <a:t> </a:t>
            </a:r>
            <a:r>
              <a:rPr kumimoji="0" lang="es-MX" sz="1800" b="1" i="0" u="none" strike="noStrike" kern="1200" cap="none" spc="0" normalizeH="0" baseline="0" noProof="0" dirty="0" smtClean="0">
                <a:ln>
                  <a:noFill/>
                </a:ln>
                <a:solidFill>
                  <a:srgbClr val="44B76B"/>
                </a:solidFill>
                <a:effectLst/>
                <a:uLnTx/>
                <a:uFillTx/>
                <a:latin typeface="Arial Narrow" panose="020B0606020202030204" pitchFamily="34" charset="0"/>
                <a:ea typeface="+mn-ea"/>
                <a:cs typeface="Arial" panose="020B0604020202020204" pitchFamily="34" charset="0"/>
              </a:rPr>
              <a:t>servicios</a:t>
            </a:r>
            <a:r>
              <a:rPr kumimoji="0" lang="es-MX" sz="1800" b="0" i="0" u="none" strike="noStrike" kern="1200" cap="none" spc="0" normalizeH="0" baseline="0" noProof="0" dirty="0" smtClean="0">
                <a:ln>
                  <a:noFill/>
                </a:ln>
                <a:solidFill>
                  <a:srgbClr val="44B76B"/>
                </a:solidFill>
                <a:effectLst/>
                <a:uLnTx/>
                <a:uFillTx/>
                <a:latin typeface="Arial Narrow" panose="020B0606020202030204" pitchFamily="34" charset="0"/>
                <a:ea typeface="+mn-ea"/>
                <a:cs typeface="Arial" panose="020B0604020202020204" pitchFamily="34" charset="0"/>
              </a:rPr>
              <a:t> </a:t>
            </a: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vinculados a la operación del Sistema Eléctrico Nacional y que son </a:t>
            </a:r>
            <a:r>
              <a:rPr kumimoji="0" lang="es-MX" sz="1800" b="1" i="0" u="none" strike="noStrike" kern="1200" cap="none" spc="0" normalizeH="0" baseline="0" noProof="0" dirty="0" smtClean="0">
                <a:ln>
                  <a:noFill/>
                </a:ln>
                <a:solidFill>
                  <a:srgbClr val="44B76B"/>
                </a:solidFill>
                <a:effectLst/>
                <a:uLnTx/>
                <a:uFillTx/>
                <a:latin typeface="Arial Narrow" panose="020B0606020202030204" pitchFamily="34" charset="0"/>
                <a:ea typeface="+mn-ea"/>
                <a:cs typeface="Arial" panose="020B0604020202020204" pitchFamily="34" charset="0"/>
              </a:rPr>
              <a:t>necesarios</a:t>
            </a:r>
            <a:r>
              <a:rPr kumimoji="0" lang="es-MX" sz="1800" b="0" i="0" u="none" strike="noStrike" kern="1200" cap="none" spc="0" normalizeH="0" baseline="0" noProof="0" dirty="0" smtClean="0">
                <a:ln>
                  <a:noFill/>
                </a:ln>
                <a:solidFill>
                  <a:srgbClr val="44B76B"/>
                </a:solidFill>
                <a:effectLst/>
                <a:uLnTx/>
                <a:uFillTx/>
                <a:latin typeface="Arial Narrow" panose="020B0606020202030204" pitchFamily="34" charset="0"/>
                <a:ea typeface="+mn-ea"/>
                <a:cs typeface="Arial" panose="020B0604020202020204" pitchFamily="34" charset="0"/>
              </a:rPr>
              <a:t> </a:t>
            </a:r>
            <a:r>
              <a:rPr kumimoji="0" lang="es-MX" sz="1800" b="1" i="0" u="none" strike="noStrike" kern="1200" cap="none" spc="0" normalizeH="0" baseline="0" noProof="0" dirty="0" smtClean="0">
                <a:ln>
                  <a:noFill/>
                </a:ln>
                <a:solidFill>
                  <a:srgbClr val="44B76B"/>
                </a:solidFill>
                <a:effectLst/>
                <a:uLnTx/>
                <a:uFillTx/>
                <a:latin typeface="Arial Narrow" panose="020B0606020202030204" pitchFamily="34" charset="0"/>
                <a:ea typeface="+mn-ea"/>
                <a:cs typeface="Arial" panose="020B0604020202020204" pitchFamily="34" charset="0"/>
              </a:rPr>
              <a:t>para</a:t>
            </a:r>
            <a:r>
              <a:rPr kumimoji="0" lang="es-MX" sz="1800" b="0" i="0" u="none" strike="noStrike" kern="1200" cap="none" spc="0" normalizeH="0" baseline="0" noProof="0" dirty="0" smtClean="0">
                <a:ln>
                  <a:noFill/>
                </a:ln>
                <a:solidFill>
                  <a:srgbClr val="44B76B"/>
                </a:solidFill>
                <a:effectLst/>
                <a:uLnTx/>
                <a:uFillTx/>
                <a:latin typeface="Arial Narrow" panose="020B0606020202030204" pitchFamily="34" charset="0"/>
                <a:ea typeface="+mn-ea"/>
                <a:cs typeface="Arial" panose="020B0604020202020204" pitchFamily="34" charset="0"/>
              </a:rPr>
              <a:t> </a:t>
            </a:r>
            <a:r>
              <a:rPr kumimoji="0" lang="es-MX" sz="1800" b="1" i="0" u="none" strike="noStrike" kern="1200" cap="none" spc="0" normalizeH="0" baseline="0" noProof="0" dirty="0" smtClean="0">
                <a:ln>
                  <a:noFill/>
                </a:ln>
                <a:solidFill>
                  <a:srgbClr val="44B76B"/>
                </a:solidFill>
                <a:effectLst/>
                <a:uLnTx/>
                <a:uFillTx/>
                <a:latin typeface="Arial Narrow" panose="020B0606020202030204" pitchFamily="34" charset="0"/>
                <a:ea typeface="+mn-ea"/>
                <a:cs typeface="Arial" panose="020B0604020202020204" pitchFamily="34" charset="0"/>
              </a:rPr>
              <a:t>garantizar</a:t>
            </a:r>
            <a:r>
              <a:rPr kumimoji="0" lang="es-MX" sz="1800" b="0" i="0" u="none" strike="noStrike" kern="1200" cap="none" spc="0" normalizeH="0" baseline="0" noProof="0" dirty="0" smtClean="0">
                <a:ln>
                  <a:noFill/>
                </a:ln>
                <a:solidFill>
                  <a:srgbClr val="44B76B"/>
                </a:solidFill>
                <a:effectLst/>
                <a:uLnTx/>
                <a:uFillTx/>
                <a:latin typeface="Arial Narrow" panose="020B0606020202030204" pitchFamily="34" charset="0"/>
                <a:ea typeface="+mn-ea"/>
                <a:cs typeface="Arial" panose="020B0604020202020204" pitchFamily="34" charset="0"/>
              </a:rPr>
              <a:t> </a:t>
            </a: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su </a:t>
            </a:r>
            <a:r>
              <a:rPr kumimoji="0" lang="es-MX" sz="1800" b="1" i="0" u="none" strike="noStrike" kern="1200" cap="none" spc="0" normalizeH="0" baseline="0" noProof="0" dirty="0" smtClean="0">
                <a:ln>
                  <a:noFill/>
                </a:ln>
                <a:solidFill>
                  <a:srgbClr val="44B76B"/>
                </a:solidFill>
                <a:effectLst/>
                <a:uLnTx/>
                <a:uFillTx/>
                <a:latin typeface="Arial Narrow" panose="020B0606020202030204" pitchFamily="34" charset="0"/>
                <a:ea typeface="+mn-ea"/>
                <a:cs typeface="Arial" panose="020B0604020202020204" pitchFamily="34" charset="0"/>
              </a:rPr>
              <a:t>Calidad, Confiabilidad, Continuidad y Seguridad</a:t>
            </a: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a:t>
            </a: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rPr>
              <a:t>Los servicios incluyen:</a:t>
            </a:r>
          </a:p>
          <a:p>
            <a:pPr marL="742939" marR="0" lvl="1" indent="-285750" algn="l" defTabSz="914377"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857239" marR="0" lvl="1" indent="-400050" algn="l" defTabSz="914377" rtl="0" eaLnBrk="1" fontAlgn="auto" latinLnBrk="0" hangingPunct="1">
              <a:lnSpc>
                <a:spcPct val="100000"/>
              </a:lnSpc>
              <a:spcBef>
                <a:spcPts val="0"/>
              </a:spcBef>
              <a:spcAft>
                <a:spcPts val="0"/>
              </a:spcAft>
              <a:buClrTx/>
              <a:buSzTx/>
              <a:buFont typeface="+mj-lt"/>
              <a:buAutoNum type="romanUcPeriod"/>
              <a:tabLst/>
              <a:defRPr/>
            </a:pPr>
            <a:r>
              <a:rPr kumimoji="0" lang="es-MX"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Reservas reactivas </a:t>
            </a:r>
            <a:r>
              <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(control de voltaje)</a:t>
            </a:r>
          </a:p>
          <a:p>
            <a:pPr marL="857239" marR="0" lvl="1" indent="-400050" algn="l" defTabSz="914377" rtl="0" eaLnBrk="1" fontAlgn="auto" latinLnBrk="0" hangingPunct="1">
              <a:lnSpc>
                <a:spcPct val="100000"/>
              </a:lnSpc>
              <a:spcBef>
                <a:spcPts val="0"/>
              </a:spcBef>
              <a:spcAft>
                <a:spcPts val="0"/>
              </a:spcAft>
              <a:buClrTx/>
              <a:buSzTx/>
              <a:buFont typeface="+mj-lt"/>
              <a:buAutoNum type="romanUcPeriod"/>
              <a:tabLst/>
              <a:defRPr/>
            </a:pPr>
            <a:r>
              <a:rPr kumimoji="0" lang="es-MX"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Potencia reactiva </a:t>
            </a:r>
            <a:r>
              <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(soporte de voltaje)</a:t>
            </a:r>
          </a:p>
          <a:p>
            <a:pPr marL="857239" marR="0" lvl="1" indent="-400050" algn="l" defTabSz="914377" rtl="0" eaLnBrk="1" fontAlgn="auto" latinLnBrk="0" hangingPunct="1">
              <a:lnSpc>
                <a:spcPct val="100000"/>
              </a:lnSpc>
              <a:spcBef>
                <a:spcPts val="0"/>
              </a:spcBef>
              <a:spcAft>
                <a:spcPts val="0"/>
              </a:spcAft>
              <a:buClrTx/>
              <a:buSzTx/>
              <a:buFont typeface="+mj-lt"/>
              <a:buAutoNum type="romanUcPeriod"/>
              <a:tabLst/>
              <a:defRPr/>
            </a:pPr>
            <a:r>
              <a:rPr kumimoji="0" lang="es-MX"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Arranque de emergencia, operación en isla y conexión a bus muerto del sistema.</a:t>
            </a: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just"/>
            <a:r>
              <a:rPr lang="es-MX" sz="1800" dirty="0" smtClean="0">
                <a:solidFill>
                  <a:prstClr val="black"/>
                </a:solidFill>
                <a:latin typeface="Arial Narrow" panose="020B0606020202030204" pitchFamily="34" charset="0"/>
                <a:cs typeface="Arial" panose="020B0604020202020204" pitchFamily="34" charset="0"/>
              </a:rPr>
              <a:t>La tarifa se estableció mediante el cálculo del Ingreso Requerido a partir del análisis de los costos de la infraestructura para prestar estos servicios: </a:t>
            </a:r>
            <a:endPar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29" name="Marcador de texto 2"/>
          <p:cNvSpPr txBox="1">
            <a:spLocks/>
          </p:cNvSpPr>
          <p:nvPr/>
        </p:nvSpPr>
        <p:spPr>
          <a:xfrm>
            <a:off x="479376" y="390885"/>
            <a:ext cx="8640960" cy="661851"/>
          </a:xfrm>
          <a:prstGeom prst="rect">
            <a:avLst/>
          </a:prstGeom>
        </p:spPr>
        <p:txBody>
          <a:bodyPr lIns="91438" tIns="45719" rIns="91438" bIns="45719"/>
          <a:lstStyle>
            <a:lvl1pPr algn="just" defTabSz="914377">
              <a:lnSpc>
                <a:spcPct val="90000"/>
              </a:lnSpc>
              <a:spcBef>
                <a:spcPct val="0"/>
              </a:spcBef>
              <a:buNone/>
              <a:defRPr b="1">
                <a:solidFill>
                  <a:schemeClr val="tx1">
                    <a:lumMod val="65000"/>
                    <a:lumOff val="35000"/>
                  </a:schemeClr>
                </a:solidFill>
                <a:latin typeface="Arial" panose="020B0604020202020204" pitchFamily="34" charset="0"/>
                <a:ea typeface="Arial" charset="0"/>
                <a:cs typeface="Arial" panose="020B0604020202020204" pitchFamily="34" charset="0"/>
              </a:defRPr>
            </a:lvl1pPr>
          </a:lstStyle>
          <a:p>
            <a:pPr marL="0" marR="0" lvl="0" indent="0" fontAlgn="auto">
              <a:spcAft>
                <a:spcPts val="0"/>
              </a:spcAft>
              <a:buClrTx/>
              <a:buSzTx/>
              <a:tabLst/>
              <a:defRPr/>
            </a:pPr>
            <a:r>
              <a:rPr lang="es-MX" sz="2400" dirty="0">
                <a:solidFill>
                  <a:schemeClr val="tx1">
                    <a:lumMod val="75000"/>
                    <a:lumOff val="25000"/>
                  </a:schemeClr>
                </a:solidFill>
                <a:latin typeface="Arial Narrow" panose="020B0606020202030204" pitchFamily="34" charset="0"/>
                <a:ea typeface="+mj-ea"/>
                <a:cs typeface="+mj-cs"/>
              </a:rPr>
              <a:t>La </a:t>
            </a:r>
            <a:r>
              <a:rPr lang="es-MX" sz="2400" dirty="0" smtClean="0">
                <a:solidFill>
                  <a:schemeClr val="tx1">
                    <a:lumMod val="75000"/>
                    <a:lumOff val="25000"/>
                  </a:schemeClr>
                </a:solidFill>
                <a:latin typeface="Arial Narrow" panose="020B0606020202030204" pitchFamily="34" charset="0"/>
                <a:ea typeface="+mj-ea"/>
                <a:cs typeface="+mj-cs"/>
              </a:rPr>
              <a:t>Tarifa </a:t>
            </a:r>
            <a:r>
              <a:rPr lang="es-MX" sz="2400" dirty="0">
                <a:solidFill>
                  <a:schemeClr val="tx1">
                    <a:lumMod val="75000"/>
                    <a:lumOff val="25000"/>
                  </a:schemeClr>
                </a:solidFill>
                <a:latin typeface="Arial Narrow" panose="020B0606020202030204" pitchFamily="34" charset="0"/>
                <a:ea typeface="+mj-ea"/>
                <a:cs typeface="+mj-cs"/>
              </a:rPr>
              <a:t>de Servicios Conexos no incluidos en el MEM (</a:t>
            </a:r>
            <a:r>
              <a:rPr lang="es-MX" sz="2400" dirty="0" err="1">
                <a:solidFill>
                  <a:schemeClr val="tx1">
                    <a:lumMod val="75000"/>
                    <a:lumOff val="25000"/>
                  </a:schemeClr>
                </a:solidFill>
                <a:latin typeface="Arial Narrow" panose="020B0606020202030204" pitchFamily="34" charset="0"/>
                <a:ea typeface="+mj-ea"/>
                <a:cs typeface="+mj-cs"/>
              </a:rPr>
              <a:t>SCnMEM</a:t>
            </a:r>
            <a:r>
              <a:rPr lang="es-MX" sz="2400" dirty="0">
                <a:solidFill>
                  <a:schemeClr val="tx1">
                    <a:lumMod val="75000"/>
                    <a:lumOff val="25000"/>
                  </a:schemeClr>
                </a:solidFill>
                <a:latin typeface="Arial Narrow" panose="020B0606020202030204" pitchFamily="34" charset="0"/>
                <a:ea typeface="+mj-ea"/>
                <a:cs typeface="+mj-cs"/>
              </a:rPr>
              <a:t>) se </a:t>
            </a:r>
            <a:r>
              <a:rPr lang="es-MX" sz="2400" dirty="0" smtClean="0">
                <a:solidFill>
                  <a:schemeClr val="tx1">
                    <a:lumMod val="75000"/>
                    <a:lumOff val="25000"/>
                  </a:schemeClr>
                </a:solidFill>
                <a:latin typeface="Arial Narrow" panose="020B0606020202030204" pitchFamily="34" charset="0"/>
                <a:ea typeface="+mj-ea"/>
                <a:cs typeface="+mj-cs"/>
              </a:rPr>
              <a:t>estableció en el Acuerdo A/058/2017</a:t>
            </a:r>
            <a:endParaRPr lang="es-MX" sz="2400" baseline="30000" dirty="0">
              <a:solidFill>
                <a:schemeClr val="tx1">
                  <a:lumMod val="75000"/>
                  <a:lumOff val="25000"/>
                </a:schemeClr>
              </a:solidFill>
              <a:latin typeface="Arial Narrow" panose="020B0606020202030204" pitchFamily="34" charset="0"/>
              <a:ea typeface="+mj-ea"/>
              <a:cs typeface="+mj-cs"/>
            </a:endParaRPr>
          </a:p>
        </p:txBody>
      </p:sp>
      <p:pic>
        <p:nvPicPr>
          <p:cNvPr id="6" name="Picture 2" descr="Resultado de imagen para bolsa de dine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40" y="4580407"/>
            <a:ext cx="1236623" cy="12366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ángulo 6"/>
              <p:cNvSpPr/>
              <p:nvPr/>
            </p:nvSpPr>
            <p:spPr>
              <a:xfrm>
                <a:off x="1334509" y="5592830"/>
                <a:ext cx="864096" cy="551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MX" sz="2000" i="1" smtClean="0">
                              <a:solidFill>
                                <a:schemeClr val="tx1"/>
                              </a:solidFill>
                              <a:latin typeface="Cambria Math" panose="02040503050406030204" pitchFamily="18" charset="0"/>
                            </a:rPr>
                          </m:ctrlPr>
                        </m:sSubPr>
                        <m:e>
                          <m:r>
                            <a:rPr lang="es-MX" sz="2000" b="0" i="1" smtClean="0">
                              <a:solidFill>
                                <a:schemeClr val="tx1"/>
                              </a:solidFill>
                              <a:latin typeface="Cambria Math" panose="02040503050406030204" pitchFamily="18" charset="0"/>
                            </a:rPr>
                            <m:t>𝐼𝑅</m:t>
                          </m:r>
                        </m:e>
                        <m:sub>
                          <m:r>
                            <a:rPr lang="es-MX" sz="2000" b="0" i="1" smtClean="0">
                              <a:solidFill>
                                <a:schemeClr val="tx1"/>
                              </a:solidFill>
                              <a:latin typeface="Cambria Math" panose="02040503050406030204" pitchFamily="18" charset="0"/>
                            </a:rPr>
                            <m:t>𝑝𝑒𝑟𝑖𝑜𝑑𝑜</m:t>
                          </m:r>
                        </m:sub>
                      </m:sSub>
                    </m:oMath>
                  </m:oMathPara>
                </a14:m>
                <a:endParaRPr lang="es-MX" sz="2000" dirty="0">
                  <a:solidFill>
                    <a:schemeClr val="tx1"/>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1334509" y="5592830"/>
                <a:ext cx="864096" cy="551087"/>
              </a:xfrm>
              <a:prstGeom prst="rect">
                <a:avLst/>
              </a:prstGeom>
              <a:blipFill>
                <a:blip r:embed="rId4"/>
                <a:stretch>
                  <a:fillRect l="-20423" r="-12676"/>
                </a:stretch>
              </a:blipFill>
              <a:ln>
                <a:noFill/>
              </a:ln>
            </p:spPr>
            <p:txBody>
              <a:bodyPr/>
              <a:lstStyle/>
              <a:p>
                <a:r>
                  <a:rPr lang="es-MX">
                    <a:noFill/>
                  </a:rPr>
                  <a:t> </a:t>
                </a:r>
              </a:p>
            </p:txBody>
          </p:sp>
        </mc:Fallback>
      </mc:AlternateContent>
      <p:pic>
        <p:nvPicPr>
          <p:cNvPr id="9" name="Picture 10" descr="Resultado de imagen para ventas de energía electric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57" r="47503"/>
          <a:stretch/>
        </p:blipFill>
        <p:spPr bwMode="auto">
          <a:xfrm>
            <a:off x="3522981" y="4724423"/>
            <a:ext cx="682884" cy="901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ectángulo 9"/>
              <p:cNvSpPr/>
              <p:nvPr/>
            </p:nvSpPr>
            <p:spPr>
              <a:xfrm>
                <a:off x="3485785" y="5601934"/>
                <a:ext cx="864096" cy="551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s-MX" sz="2000" i="1" smtClean="0">
                          <a:solidFill>
                            <a:schemeClr val="tx1"/>
                          </a:solidFill>
                          <a:latin typeface="Cambria Math" panose="02040503050406030204" pitchFamily="18" charset="0"/>
                        </a:rPr>
                        <m:t>𝐸</m:t>
                      </m:r>
                      <m:r>
                        <a:rPr lang="es-MX" sz="2000" b="0" i="1" smtClean="0">
                          <a:solidFill>
                            <a:schemeClr val="tx1"/>
                          </a:solidFill>
                          <a:latin typeface="Cambria Math" panose="02040503050406030204" pitchFamily="18" charset="0"/>
                        </a:rPr>
                        <m:t>𝑛𝑒𝑟𝑔</m:t>
                      </m:r>
                      <m:r>
                        <a:rPr lang="es-MX" sz="2000" b="0" i="1" smtClean="0">
                          <a:solidFill>
                            <a:schemeClr val="tx1"/>
                          </a:solidFill>
                          <a:latin typeface="Cambria Math" panose="02040503050406030204" pitchFamily="18" charset="0"/>
                        </a:rPr>
                        <m:t>í</m:t>
                      </m:r>
                      <m:r>
                        <a:rPr lang="es-MX" sz="2000" b="0" i="1" smtClean="0">
                          <a:solidFill>
                            <a:schemeClr val="tx1"/>
                          </a:solidFill>
                          <a:latin typeface="Cambria Math" panose="02040503050406030204" pitchFamily="18" charset="0"/>
                        </a:rPr>
                        <m:t>𝑎</m:t>
                      </m:r>
                    </m:oMath>
                  </m:oMathPara>
                </a14:m>
                <a:endParaRPr lang="es-MX" sz="2000" dirty="0">
                  <a:solidFill>
                    <a:schemeClr val="tx1"/>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3485785" y="5601934"/>
                <a:ext cx="864096" cy="551087"/>
              </a:xfrm>
              <a:prstGeom prst="rect">
                <a:avLst/>
              </a:prstGeom>
              <a:blipFill>
                <a:blip r:embed="rId6"/>
                <a:stretch>
                  <a:fillRect l="-16901" r="-13380"/>
                </a:stretch>
              </a:blipFill>
              <a:ln>
                <a:no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5636277" y="5686225"/>
                <a:ext cx="864096" cy="551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MX" sz="2000" i="1" smtClean="0">
                              <a:solidFill>
                                <a:schemeClr val="tx1"/>
                              </a:solidFill>
                              <a:latin typeface="Cambria Math" panose="02040503050406030204" pitchFamily="18" charset="0"/>
                            </a:rPr>
                          </m:ctrlPr>
                        </m:sSubPr>
                        <m:e>
                          <m:r>
                            <a:rPr lang="es-MX" sz="2000" b="0" i="1" smtClean="0">
                              <a:solidFill>
                                <a:schemeClr val="tx1"/>
                              </a:solidFill>
                              <a:latin typeface="Cambria Math" panose="02040503050406030204" pitchFamily="18" charset="0"/>
                            </a:rPr>
                            <m:t>𝑇𝑎𝑟𝑖𝑓𝑎</m:t>
                          </m:r>
                        </m:e>
                        <m:sub>
                          <m:r>
                            <a:rPr lang="es-MX" sz="2000" b="0" i="1" smtClean="0">
                              <a:solidFill>
                                <a:schemeClr val="tx1"/>
                              </a:solidFill>
                              <a:latin typeface="Cambria Math" panose="02040503050406030204" pitchFamily="18" charset="0"/>
                            </a:rPr>
                            <m:t>𝑆𝐶𝑛𝑖𝑀𝐸𝑀</m:t>
                          </m:r>
                        </m:sub>
                      </m:sSub>
                    </m:oMath>
                  </m:oMathPara>
                </a14:m>
                <a:endParaRPr lang="es-MX" sz="2000" dirty="0">
                  <a:solidFill>
                    <a:schemeClr val="tx1"/>
                  </a:solidFill>
                </a:endParaRPr>
              </a:p>
            </p:txBody>
          </p:sp>
        </mc:Choice>
        <mc:Fallback xmlns="">
          <p:sp>
            <p:nvSpPr>
              <p:cNvPr id="12" name="Rectángulo 11"/>
              <p:cNvSpPr>
                <a:spLocks noRot="1" noChangeAspect="1" noMove="1" noResize="1" noEditPoints="1" noAdjustHandles="1" noChangeArrowheads="1" noChangeShapeType="1" noTextEdit="1"/>
              </p:cNvSpPr>
              <p:nvPr/>
            </p:nvSpPr>
            <p:spPr>
              <a:xfrm>
                <a:off x="5636277" y="5686225"/>
                <a:ext cx="864096" cy="551087"/>
              </a:xfrm>
              <a:prstGeom prst="rect">
                <a:avLst/>
              </a:prstGeom>
              <a:blipFill>
                <a:blip r:embed="rId7"/>
                <a:stretch>
                  <a:fillRect l="-62411" r="-48227"/>
                </a:stretch>
              </a:blipFill>
              <a:ln>
                <a:noFill/>
              </a:ln>
            </p:spPr>
            <p:txBody>
              <a:bodyPr/>
              <a:lstStyle/>
              <a:p>
                <a:r>
                  <a:rPr lang="es-MX">
                    <a:noFill/>
                  </a:rPr>
                  <a:t> </a:t>
                </a:r>
              </a:p>
            </p:txBody>
          </p:sp>
        </mc:Fallback>
      </mc:AlternateContent>
      <p:pic>
        <p:nvPicPr>
          <p:cNvPr id="13" name="Imagen 12"/>
          <p:cNvPicPr>
            <a:picLocks noChangeAspect="1"/>
          </p:cNvPicPr>
          <p:nvPr/>
        </p:nvPicPr>
        <p:blipFill>
          <a:blip r:embed="rId8"/>
          <a:stretch>
            <a:fillRect/>
          </a:stretch>
        </p:blipFill>
        <p:spPr>
          <a:xfrm>
            <a:off x="5543603" y="5046871"/>
            <a:ext cx="894510" cy="597217"/>
          </a:xfrm>
          <a:prstGeom prst="rect">
            <a:avLst/>
          </a:prstGeom>
        </p:spPr>
      </p:pic>
      <p:sp>
        <p:nvSpPr>
          <p:cNvPr id="2" name="División 1"/>
          <p:cNvSpPr/>
          <p:nvPr/>
        </p:nvSpPr>
        <p:spPr>
          <a:xfrm>
            <a:off x="2356308" y="4994356"/>
            <a:ext cx="720080" cy="611283"/>
          </a:xfrm>
          <a:prstGeom prst="mathDivid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Igual que 2"/>
          <p:cNvSpPr/>
          <p:nvPr/>
        </p:nvSpPr>
        <p:spPr>
          <a:xfrm>
            <a:off x="4414126" y="5098389"/>
            <a:ext cx="720080" cy="403216"/>
          </a:xfrm>
          <a:prstGeom prst="mathEqua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248380681"/>
              </p:ext>
            </p:extLst>
          </p:nvPr>
        </p:nvGraphicFramePr>
        <p:xfrm>
          <a:off x="7775851" y="4779755"/>
          <a:ext cx="3782094" cy="864333"/>
        </p:xfrm>
        <a:graphic>
          <a:graphicData uri="http://schemas.openxmlformats.org/drawingml/2006/table">
            <a:tbl>
              <a:tblPr>
                <a:tableStyleId>{5C22544A-7EE6-4342-B048-85BDC9FD1C3A}</a:tableStyleId>
              </a:tblPr>
              <a:tblGrid>
                <a:gridCol w="1101452">
                  <a:extLst>
                    <a:ext uri="{9D8B030D-6E8A-4147-A177-3AD203B41FA5}">
                      <a16:colId xmlns:a16="http://schemas.microsoft.com/office/drawing/2014/main" val="780087991"/>
                    </a:ext>
                  </a:extLst>
                </a:gridCol>
                <a:gridCol w="1101452">
                  <a:extLst>
                    <a:ext uri="{9D8B030D-6E8A-4147-A177-3AD203B41FA5}">
                      <a16:colId xmlns:a16="http://schemas.microsoft.com/office/drawing/2014/main" val="3142600432"/>
                    </a:ext>
                  </a:extLst>
                </a:gridCol>
                <a:gridCol w="1101452">
                  <a:extLst>
                    <a:ext uri="{9D8B030D-6E8A-4147-A177-3AD203B41FA5}">
                      <a16:colId xmlns:a16="http://schemas.microsoft.com/office/drawing/2014/main" val="4054636219"/>
                    </a:ext>
                  </a:extLst>
                </a:gridCol>
                <a:gridCol w="477738">
                  <a:extLst>
                    <a:ext uri="{9D8B030D-6E8A-4147-A177-3AD203B41FA5}">
                      <a16:colId xmlns:a16="http://schemas.microsoft.com/office/drawing/2014/main" val="1748938744"/>
                    </a:ext>
                  </a:extLst>
                </a:gridCol>
              </a:tblGrid>
              <a:tr h="288111">
                <a:tc gridSpan="4">
                  <a:txBody>
                    <a:bodyPr/>
                    <a:lstStyle/>
                    <a:p>
                      <a:pPr algn="ctr" fontAlgn="b"/>
                      <a:r>
                        <a:rPr lang="es-MX" sz="1400" b="1" u="none" strike="noStrike" dirty="0" smtClean="0">
                          <a:solidFill>
                            <a:schemeClr val="bg1"/>
                          </a:solidFill>
                          <a:effectLst/>
                          <a:latin typeface="Arial Narrow" panose="020B0606020202030204" pitchFamily="34" charset="0"/>
                        </a:rPr>
                        <a:t>Tarifas </a:t>
                      </a:r>
                      <a:r>
                        <a:rPr lang="es-MX" sz="1400" b="1" u="none" strike="noStrike" dirty="0">
                          <a:solidFill>
                            <a:schemeClr val="bg1"/>
                          </a:solidFill>
                          <a:effectLst/>
                          <a:latin typeface="Arial Narrow" panose="020B0606020202030204" pitchFamily="34" charset="0"/>
                        </a:rPr>
                        <a:t>de </a:t>
                      </a:r>
                      <a:r>
                        <a:rPr lang="es-MX" sz="1400" b="1" u="none" strike="noStrike" dirty="0" err="1">
                          <a:solidFill>
                            <a:schemeClr val="bg1"/>
                          </a:solidFill>
                          <a:effectLst/>
                          <a:latin typeface="Arial Narrow" panose="020B0606020202030204" pitchFamily="34" charset="0"/>
                        </a:rPr>
                        <a:t>SCnMEM</a:t>
                      </a:r>
                      <a:r>
                        <a:rPr lang="es-MX" sz="1400" b="1" u="none" strike="noStrike" dirty="0">
                          <a:solidFill>
                            <a:schemeClr val="bg1"/>
                          </a:solidFill>
                          <a:effectLst/>
                          <a:latin typeface="Arial Narrow" panose="020B0606020202030204" pitchFamily="34" charset="0"/>
                        </a:rPr>
                        <a:t> de energía </a:t>
                      </a:r>
                      <a:r>
                        <a:rPr lang="es-MX" sz="1400" b="1" u="none" strike="noStrike" dirty="0" smtClean="0">
                          <a:solidFill>
                            <a:schemeClr val="bg1"/>
                          </a:solidFill>
                          <a:effectLst/>
                          <a:latin typeface="Arial Narrow" panose="020B0606020202030204" pitchFamily="34" charset="0"/>
                        </a:rPr>
                        <a:t>eléctrica 2018</a:t>
                      </a:r>
                      <a:endParaRPr lang="es-MX" sz="1400" b="1" i="0" u="none" strike="noStrike" dirty="0">
                        <a:solidFill>
                          <a:schemeClr val="bg1"/>
                        </a:solidFill>
                        <a:effectLst/>
                        <a:latin typeface="Arial Narrow" panose="020B0606020202030204" pitchFamily="34" charset="0"/>
                      </a:endParaRPr>
                    </a:p>
                  </a:txBody>
                  <a:tcPr marL="7620" marR="7620" marT="7620" marB="0" anchor="ctr">
                    <a:solidFill>
                      <a:schemeClr val="tx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92540111"/>
                  </a:ext>
                </a:extLst>
              </a:tr>
              <a:tr h="288111">
                <a:tc>
                  <a:txBody>
                    <a:bodyPr/>
                    <a:lstStyle/>
                    <a:p>
                      <a:pPr algn="ctr" fontAlgn="b"/>
                      <a:r>
                        <a:rPr lang="es-MX" sz="1400" b="1" u="none" strike="noStrike" dirty="0">
                          <a:solidFill>
                            <a:schemeClr val="bg1"/>
                          </a:solidFill>
                          <a:effectLst/>
                          <a:latin typeface="Arial Narrow" panose="020B0606020202030204" pitchFamily="34" charset="0"/>
                        </a:rPr>
                        <a:t>Año</a:t>
                      </a:r>
                      <a:endParaRPr lang="es-MX" sz="1400" b="1" i="0" u="none" strike="noStrike" dirty="0">
                        <a:solidFill>
                          <a:schemeClr val="bg1"/>
                        </a:solidFill>
                        <a:effectLst/>
                        <a:latin typeface="Arial Narrow" panose="020B0606020202030204" pitchFamily="34" charset="0"/>
                      </a:endParaRPr>
                    </a:p>
                  </a:txBody>
                  <a:tcPr marL="7620" marR="7620" marT="7620" marB="0" anchor="ctr">
                    <a:solidFill>
                      <a:schemeClr val="tx2"/>
                    </a:solidFill>
                  </a:tcPr>
                </a:tc>
                <a:tc gridSpan="3">
                  <a:txBody>
                    <a:bodyPr/>
                    <a:lstStyle/>
                    <a:p>
                      <a:pPr algn="ctr" fontAlgn="b"/>
                      <a:r>
                        <a:rPr lang="es-MX" sz="1400" b="1" u="none" strike="noStrike" dirty="0">
                          <a:solidFill>
                            <a:schemeClr val="bg1"/>
                          </a:solidFill>
                          <a:effectLst/>
                          <a:latin typeface="Arial Narrow" panose="020B0606020202030204" pitchFamily="34" charset="0"/>
                        </a:rPr>
                        <a:t>pesos/</a:t>
                      </a:r>
                      <a:r>
                        <a:rPr lang="es-MX" sz="1400" b="1" u="none" strike="noStrike" dirty="0" err="1">
                          <a:solidFill>
                            <a:schemeClr val="bg1"/>
                          </a:solidFill>
                          <a:effectLst/>
                          <a:latin typeface="Arial Narrow" panose="020B0606020202030204" pitchFamily="34" charset="0"/>
                        </a:rPr>
                        <a:t>kWh</a:t>
                      </a:r>
                      <a:endParaRPr lang="es-MX" sz="1400" b="1" i="0" u="none" strike="noStrike" dirty="0">
                        <a:solidFill>
                          <a:schemeClr val="bg1"/>
                        </a:solidFill>
                        <a:effectLst/>
                        <a:latin typeface="Arial Narrow" panose="020B0606020202030204" pitchFamily="34" charset="0"/>
                      </a:endParaRPr>
                    </a:p>
                  </a:txBody>
                  <a:tcPr marL="7620" marR="7620" marT="7620" marB="0" anchor="ctr">
                    <a:solidFill>
                      <a:schemeClr val="tx2"/>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926234361"/>
                  </a:ext>
                </a:extLst>
              </a:tr>
              <a:tr h="288111">
                <a:tc>
                  <a:txBody>
                    <a:bodyPr/>
                    <a:lstStyle/>
                    <a:p>
                      <a:pPr algn="ctr" fontAlgn="b"/>
                      <a:r>
                        <a:rPr lang="es-MX" sz="1400" u="none" strike="noStrike" dirty="0">
                          <a:effectLst/>
                          <a:latin typeface="Arial Narrow" panose="020B0606020202030204" pitchFamily="34" charset="0"/>
                        </a:rPr>
                        <a:t>2018</a:t>
                      </a:r>
                      <a:endParaRPr lang="es-MX" sz="1400" b="1" i="0" u="none" strike="noStrike" dirty="0">
                        <a:solidFill>
                          <a:srgbClr val="000000"/>
                        </a:solidFill>
                        <a:effectLst/>
                        <a:latin typeface="Arial Narrow" panose="020B0606020202030204" pitchFamily="34" charset="0"/>
                      </a:endParaRPr>
                    </a:p>
                  </a:txBody>
                  <a:tcPr marL="7620" marR="7620" marT="7620" marB="0" anchor="ctr">
                    <a:solidFill>
                      <a:schemeClr val="bg1"/>
                    </a:solidFill>
                  </a:tcPr>
                </a:tc>
                <a:tc>
                  <a:txBody>
                    <a:bodyPr/>
                    <a:lstStyle/>
                    <a:p>
                      <a:pPr algn="l" fontAlgn="b"/>
                      <a:r>
                        <a:rPr lang="es-MX" sz="1400" u="none" strike="noStrike" dirty="0">
                          <a:effectLst/>
                          <a:latin typeface="Arial Narrow" panose="020B0606020202030204" pitchFamily="34" charset="0"/>
                        </a:rPr>
                        <a:t> </a:t>
                      </a:r>
                      <a:endParaRPr lang="es-MX" sz="1400" b="0" i="1" u="none" strike="noStrike" dirty="0">
                        <a:solidFill>
                          <a:srgbClr val="000000"/>
                        </a:solidFill>
                        <a:effectLst/>
                        <a:latin typeface="Arial Narrow" panose="020B0606020202030204" pitchFamily="34" charset="0"/>
                      </a:endParaRPr>
                    </a:p>
                  </a:txBody>
                  <a:tcPr marL="7620" marR="7620" marT="7620" marB="0" anchor="ctr">
                    <a:solidFill>
                      <a:schemeClr val="bg1"/>
                    </a:solidFill>
                  </a:tcPr>
                </a:tc>
                <a:tc>
                  <a:txBody>
                    <a:bodyPr/>
                    <a:lstStyle/>
                    <a:p>
                      <a:pPr algn="ctr" fontAlgn="b"/>
                      <a:r>
                        <a:rPr lang="es-MX" sz="1400" u="none" strike="noStrike" dirty="0">
                          <a:effectLst/>
                          <a:latin typeface="Arial Narrow" panose="020B0606020202030204" pitchFamily="34" charset="0"/>
                        </a:rPr>
                        <a:t>0.0054</a:t>
                      </a:r>
                      <a:endParaRPr lang="es-MX" sz="1400" b="0" i="0" u="none" strike="noStrike" dirty="0">
                        <a:solidFill>
                          <a:srgbClr val="000000"/>
                        </a:solidFill>
                        <a:effectLst/>
                        <a:latin typeface="Arial Narrow" panose="020B0606020202030204" pitchFamily="34" charset="0"/>
                      </a:endParaRPr>
                    </a:p>
                  </a:txBody>
                  <a:tcPr marL="7620" marR="7620" marT="7620" marB="0" anchor="ctr">
                    <a:solidFill>
                      <a:schemeClr val="bg1"/>
                    </a:solidFill>
                  </a:tcPr>
                </a:tc>
                <a:tc>
                  <a:txBody>
                    <a:bodyPr/>
                    <a:lstStyle/>
                    <a:p>
                      <a:pPr algn="ctr" fontAlgn="b"/>
                      <a:r>
                        <a:rPr lang="es-MX" sz="1400" u="none" strike="noStrike" dirty="0">
                          <a:effectLst/>
                          <a:latin typeface="Arial Narrow" panose="020B0606020202030204" pitchFamily="34" charset="0"/>
                        </a:rPr>
                        <a:t> </a:t>
                      </a:r>
                      <a:endParaRPr lang="es-MX" sz="1400" b="0" i="0" u="none" strike="noStrike" dirty="0">
                        <a:solidFill>
                          <a:srgbClr val="000000"/>
                        </a:solidFill>
                        <a:effectLst/>
                        <a:latin typeface="Arial Narrow" panose="020B0606020202030204" pitchFamily="34" charset="0"/>
                      </a:endParaRPr>
                    </a:p>
                  </a:txBody>
                  <a:tcPr marL="7620" marR="7620" marT="7620" marB="0" anchor="ctr">
                    <a:solidFill>
                      <a:schemeClr val="bg1"/>
                    </a:solidFill>
                  </a:tcPr>
                </a:tc>
                <a:extLst>
                  <a:ext uri="{0D108BD9-81ED-4DB2-BD59-A6C34878D82A}">
                    <a16:rowId xmlns:a16="http://schemas.microsoft.com/office/drawing/2014/main" val="3628001901"/>
                  </a:ext>
                </a:extLst>
              </a:tr>
            </a:tbl>
          </a:graphicData>
        </a:graphic>
      </p:graphicFrame>
    </p:spTree>
    <p:extLst>
      <p:ext uri="{BB962C8B-B14F-4D97-AF65-F5344CB8AC3E}">
        <p14:creationId xmlns:p14="http://schemas.microsoft.com/office/powerpoint/2010/main" val="1550730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551384" y="1298976"/>
            <a:ext cx="10515600" cy="5236691"/>
          </a:xfrm>
          <a:prstGeom prst="rect">
            <a:avLst/>
          </a:prstGeom>
        </p:spPr>
        <p:txBody>
          <a:bodyPr>
            <a:noAutofit/>
          </a:bodyPr>
          <a:lstStyle/>
          <a:p>
            <a:pPr marL="457200" indent="-457200" algn="just">
              <a:spcAft>
                <a:spcPts val="12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Aspectos </a:t>
            </a: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generales</a:t>
            </a:r>
          </a:p>
          <a:p>
            <a:pPr marL="457200" indent="-457200" algn="just">
              <a:spcAft>
                <a:spcPts val="12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Tarifas Reguladas</a:t>
            </a: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528649" indent="-457200" algn="just">
              <a:spcAft>
                <a:spcPts val="6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Tarifas Finales de Suministro Básico</a:t>
            </a:r>
          </a:p>
          <a:p>
            <a:pPr marL="528649" indent="-457200" algn="just">
              <a:spcAft>
                <a:spcPts val="6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Próximos </a:t>
            </a: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pasos</a:t>
            </a: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71449" indent="0" algn="just">
              <a:spcAft>
                <a:spcPts val="600"/>
              </a:spcAft>
              <a:buNone/>
            </a:pPr>
            <a:endParaRPr lang="es-MX" sz="2400" dirty="0" smtClean="0">
              <a:solidFill>
                <a:schemeClr val="tx1">
                  <a:lumMod val="75000"/>
                  <a:lumOff val="25000"/>
                </a:schemeClr>
              </a:solidFill>
              <a:latin typeface="Arial Narrow" panose="020B0606020202030204" pitchFamily="34" charset="0"/>
              <a:cs typeface="Arial" panose="020B0604020202020204" pitchFamily="34" charset="0"/>
            </a:endParaRPr>
          </a:p>
          <a:p>
            <a:pPr marL="528649" indent="-457200" algn="just">
              <a:spcAft>
                <a:spcPts val="600"/>
              </a:spcAft>
              <a:buFont typeface="+mj-lt"/>
              <a:buAutoNum type="arabicPeriod"/>
            </a:pP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528638" lvl="1" indent="0" algn="just">
              <a:spcAft>
                <a:spcPts val="600"/>
              </a:spcAft>
              <a:buNone/>
            </a:pPr>
            <a:endParaRPr lang="es-MX" sz="2000" dirty="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5" name="Rectángulo 4"/>
          <p:cNvSpPr/>
          <p:nvPr/>
        </p:nvSpPr>
        <p:spPr>
          <a:xfrm>
            <a:off x="407368" y="2504062"/>
            <a:ext cx="6264696" cy="401832"/>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89689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551384" y="1298976"/>
            <a:ext cx="10515600" cy="5236691"/>
          </a:xfrm>
          <a:prstGeom prst="rect">
            <a:avLst/>
          </a:prstGeom>
        </p:spPr>
        <p:txBody>
          <a:bodyPr>
            <a:noAutofit/>
          </a:bodyPr>
          <a:lstStyle/>
          <a:p>
            <a:pPr marL="457200" indent="-457200" algn="just">
              <a:spcAft>
                <a:spcPts val="12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Aspectos </a:t>
            </a: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generales</a:t>
            </a:r>
          </a:p>
          <a:p>
            <a:pPr marL="457200" indent="-457200" algn="just">
              <a:spcAft>
                <a:spcPts val="12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Tarifas Reguladas</a:t>
            </a: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528649" indent="-457200" algn="just">
              <a:spcAft>
                <a:spcPts val="6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Tarifas Finales de Suministro Básico</a:t>
            </a:r>
          </a:p>
          <a:p>
            <a:pPr marL="528649" indent="-457200" algn="just">
              <a:spcAft>
                <a:spcPts val="6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Próximos </a:t>
            </a: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pasos</a:t>
            </a: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71449" indent="0" algn="just">
              <a:spcAft>
                <a:spcPts val="600"/>
              </a:spcAft>
              <a:buNone/>
            </a:pPr>
            <a:endParaRPr lang="es-MX" sz="2400" dirty="0" smtClean="0">
              <a:solidFill>
                <a:schemeClr val="tx1">
                  <a:lumMod val="75000"/>
                  <a:lumOff val="25000"/>
                </a:schemeClr>
              </a:solidFill>
              <a:latin typeface="Arial Narrow" panose="020B0606020202030204" pitchFamily="34" charset="0"/>
              <a:cs typeface="Arial" panose="020B0604020202020204" pitchFamily="34" charset="0"/>
            </a:endParaRPr>
          </a:p>
          <a:p>
            <a:pPr marL="528649" indent="-457200" algn="just">
              <a:spcAft>
                <a:spcPts val="600"/>
              </a:spcAft>
              <a:buFont typeface="+mj-lt"/>
              <a:buAutoNum type="arabicPeriod"/>
            </a:pP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528638" lvl="1" indent="0" algn="just">
              <a:spcAft>
                <a:spcPts val="600"/>
              </a:spcAft>
              <a:buNone/>
            </a:pPr>
            <a:endParaRPr lang="es-MX" sz="2000" dirty="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5" name="Rectángulo 4"/>
          <p:cNvSpPr/>
          <p:nvPr/>
        </p:nvSpPr>
        <p:spPr>
          <a:xfrm>
            <a:off x="407368" y="1277272"/>
            <a:ext cx="6264696" cy="401832"/>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4331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Objeto 8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11" name="Diapositiva de think-cell" r:id="rId17" imgW="425" imgH="424" progId="TCLayout.ActiveDocument.1">
                  <p:embed/>
                </p:oleObj>
              </mc:Choice>
              <mc:Fallback>
                <p:oleObj name="Diapositiva de think-cell" r:id="rId17" imgW="425" imgH="424" progId="TCLayout.ActiveDocument.1">
                  <p:embed/>
                  <p:pic>
                    <p:nvPicPr>
                      <p:cNvPr id="84" name="Objeto 83" hidden="1"/>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67" name="Rectángulo 166"/>
          <p:cNvSpPr/>
          <p:nvPr/>
        </p:nvSpPr>
        <p:spPr>
          <a:xfrm>
            <a:off x="6772814" y="4338253"/>
            <a:ext cx="5096948" cy="2043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20" name="Título 5"/>
          <p:cNvSpPr>
            <a:spLocks noGrp="1"/>
          </p:cNvSpPr>
          <p:nvPr>
            <p:ph type="title"/>
          </p:nvPr>
        </p:nvSpPr>
        <p:spPr/>
        <p:txBody>
          <a:bodyPr/>
          <a:lstStyle/>
          <a:p>
            <a:pPr algn="just"/>
            <a:r>
              <a:rPr lang="es-MX" dirty="0"/>
              <a:t>Esquema general. Los componentes de las tarifas se adaptan a la naturaleza de los costos, las características de consumo y medición de cada tipo de usuario</a:t>
            </a:r>
          </a:p>
        </p:txBody>
      </p:sp>
      <p:graphicFrame>
        <p:nvGraphicFramePr>
          <p:cNvPr id="56" name="Group 74"/>
          <p:cNvGraphicFramePr>
            <a:graphicFrameLocks noGrp="1"/>
          </p:cNvGraphicFramePr>
          <p:nvPr>
            <p:extLst/>
          </p:nvPr>
        </p:nvGraphicFramePr>
        <p:xfrm>
          <a:off x="6870912" y="1686623"/>
          <a:ext cx="5067635" cy="4536000"/>
        </p:xfrm>
        <a:graphic>
          <a:graphicData uri="http://schemas.openxmlformats.org/drawingml/2006/table">
            <a:tbl>
              <a:tblPr/>
              <a:tblGrid>
                <a:gridCol w="5067635">
                  <a:extLst>
                    <a:ext uri="{9D8B030D-6E8A-4147-A177-3AD203B41FA5}">
                      <a16:colId xmlns:a16="http://schemas.microsoft.com/office/drawing/2014/main" val="20000"/>
                    </a:ext>
                  </a:extLst>
                </a:gridCol>
              </a:tblGrid>
              <a:tr h="648000">
                <a:tc>
                  <a:txBody>
                    <a:bodyPr/>
                    <a:lstStyle/>
                    <a:p>
                      <a:pPr marL="88900" marR="0" lvl="0" indent="-88900" algn="just" defTabSz="330200" rtl="0" eaLnBrk="0" fontAlgn="base" latinLnBrk="0" hangingPunct="0">
                        <a:lnSpc>
                          <a:spcPct val="100000"/>
                        </a:lnSpc>
                        <a:spcBef>
                          <a:spcPct val="0"/>
                        </a:spcBef>
                        <a:spcAft>
                          <a:spcPct val="30000"/>
                        </a:spcAft>
                        <a:buClrTx/>
                        <a:buSzTx/>
                        <a:buFontTx/>
                        <a:buChar char="•"/>
                        <a:tabLst/>
                      </a:pPr>
                      <a:r>
                        <a:rPr kumimoji="1" lang="es-ES" sz="1200" b="0" i="0" u="none" strike="noStrike" cap="none" normalizeH="0" baseline="0" dirty="0" smtClean="0">
                          <a:ln>
                            <a:noFill/>
                          </a:ln>
                          <a:solidFill>
                            <a:srgbClr val="000000"/>
                          </a:solidFill>
                          <a:effectLst/>
                          <a:latin typeface="Arial" charset="0"/>
                        </a:rPr>
                        <a:t>A todas las categorías se les asigna el costo no asociado a su nivel de consumo mediante un cargo fijo mensual.</a:t>
                      </a: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48000">
                <a:tc>
                  <a:txBody>
                    <a:bodyPr/>
                    <a:lstStyle/>
                    <a:p>
                      <a:pPr marL="88900" marR="0" lvl="0" indent="-88900" algn="just" defTabSz="330200" rtl="0" eaLnBrk="0" fontAlgn="base" latinLnBrk="0" hangingPunct="0">
                        <a:lnSpc>
                          <a:spcPct val="100000"/>
                        </a:lnSpc>
                        <a:spcBef>
                          <a:spcPct val="0"/>
                        </a:spcBef>
                        <a:spcAft>
                          <a:spcPct val="30000"/>
                        </a:spcAft>
                        <a:buClrTx/>
                        <a:buSzTx/>
                        <a:buFontTx/>
                        <a:buChar char="•"/>
                        <a:tabLst/>
                      </a:pPr>
                      <a:r>
                        <a:rPr kumimoji="1" lang="es-ES" sz="1200" b="0" i="0" u="none" strike="noStrike" cap="none" normalizeH="0" baseline="0" dirty="0" smtClean="0">
                          <a:ln>
                            <a:noFill/>
                          </a:ln>
                          <a:solidFill>
                            <a:srgbClr val="000000"/>
                          </a:solidFill>
                          <a:effectLst/>
                          <a:latin typeface="Arial" charset="0"/>
                        </a:rPr>
                        <a:t>A los usuarios cuyo tipo de medidor no permite determinar la potencia consumida, se les asigna el costo de capacidad con base en su consumo de energía. </a:t>
                      </a: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48000">
                <a:tc>
                  <a:txBody>
                    <a:bodyPr/>
                    <a:lstStyle/>
                    <a:p>
                      <a:pPr marL="88900" marR="0" lvl="0" indent="-88900" algn="just" defTabSz="330200" rtl="0" eaLnBrk="0" fontAlgn="base" latinLnBrk="0" hangingPunct="0">
                        <a:lnSpc>
                          <a:spcPct val="100000"/>
                        </a:lnSpc>
                        <a:spcBef>
                          <a:spcPct val="0"/>
                        </a:spcBef>
                        <a:spcAft>
                          <a:spcPct val="30000"/>
                        </a:spcAft>
                        <a:buClrTx/>
                        <a:buSzTx/>
                        <a:buFontTx/>
                        <a:buChar char="•"/>
                        <a:tabLst/>
                      </a:pPr>
                      <a:r>
                        <a:rPr kumimoji="1" lang="es-MX" altLang="en-US" sz="1200" b="0" i="0" u="none" strike="noStrike" kern="1200" cap="none" normalizeH="0" baseline="0" dirty="0" smtClean="0">
                          <a:ln>
                            <a:noFill/>
                          </a:ln>
                          <a:solidFill>
                            <a:srgbClr val="000000"/>
                          </a:solidFill>
                          <a:effectLst/>
                          <a:latin typeface="Arial" charset="0"/>
                          <a:ea typeface="+mn-ea"/>
                          <a:cs typeface="+mn-cs"/>
                        </a:rPr>
                        <a:t>A las categorías con medición de demanda, se les asigna el costo de capacidad con base en su demanda máxima</a:t>
                      </a:r>
                      <a:endParaRPr kumimoji="1" lang="es-ES" sz="1200" b="0" i="0" u="none" strike="noStrike" kern="1200" cap="none" normalizeH="0" baseline="0" dirty="0" smtClean="0">
                        <a:ln>
                          <a:noFill/>
                        </a:ln>
                        <a:solidFill>
                          <a:srgbClr val="000000"/>
                        </a:solidFill>
                        <a:effectLst/>
                        <a:latin typeface="Arial" charset="0"/>
                        <a:ea typeface="+mn-ea"/>
                        <a:cs typeface="+mn-cs"/>
                      </a:endParaRP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48000">
                <a:tc>
                  <a:txBody>
                    <a:bodyPr/>
                    <a:lstStyle/>
                    <a:p>
                      <a:pPr marL="88900" marR="0" lvl="0" indent="-88900" algn="just" defTabSz="330200" rtl="0" eaLnBrk="0" fontAlgn="base" latinLnBrk="0" hangingPunct="0">
                        <a:lnSpc>
                          <a:spcPct val="100000"/>
                        </a:lnSpc>
                        <a:spcBef>
                          <a:spcPct val="0"/>
                        </a:spcBef>
                        <a:spcAft>
                          <a:spcPct val="30000"/>
                        </a:spcAft>
                        <a:buClrTx/>
                        <a:buSzTx/>
                        <a:buFontTx/>
                        <a:buChar char="•"/>
                        <a:tabLst/>
                      </a:pPr>
                      <a:r>
                        <a:rPr kumimoji="1" lang="es-ES" sz="1200" b="0" i="0" u="none" strike="noStrike" cap="none" normalizeH="0" baseline="0" dirty="0" smtClean="0">
                          <a:ln>
                            <a:noFill/>
                          </a:ln>
                          <a:solidFill>
                            <a:srgbClr val="000000"/>
                          </a:solidFill>
                          <a:effectLst/>
                          <a:latin typeface="Arial" charset="0"/>
                        </a:rPr>
                        <a:t>A los usuarios con medición simple se les asigna un cargo por generación sin distinguir por bloque horario.</a:t>
                      </a: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r h="648000">
                <a:tc>
                  <a:txBody>
                    <a:bodyPr/>
                    <a:lstStyle/>
                    <a:p>
                      <a:pPr marL="88900" marR="0" lvl="0" indent="-88900" algn="just" defTabSz="330200" rtl="0" eaLnBrk="0" fontAlgn="base" latinLnBrk="0" hangingPunct="0">
                        <a:lnSpc>
                          <a:spcPct val="100000"/>
                        </a:lnSpc>
                        <a:spcBef>
                          <a:spcPct val="0"/>
                        </a:spcBef>
                        <a:spcAft>
                          <a:spcPct val="30000"/>
                        </a:spcAft>
                        <a:buClrTx/>
                        <a:buSzTx/>
                        <a:buFontTx/>
                        <a:buChar char="•"/>
                        <a:tabLst/>
                      </a:pPr>
                      <a:endParaRPr kumimoji="1" lang="es-ES" sz="1200" b="0" i="0" u="none" strike="noStrike" cap="none" normalizeH="0" baseline="0" dirty="0" smtClean="0">
                        <a:ln>
                          <a:noFill/>
                        </a:ln>
                        <a:solidFill>
                          <a:srgbClr val="000000"/>
                        </a:solidFill>
                        <a:effectLst/>
                        <a:latin typeface="Arial" charset="0"/>
                      </a:endParaRP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3889252306"/>
                  </a:ext>
                </a:extLst>
              </a:tr>
              <a:tr h="648000">
                <a:tc>
                  <a:txBody>
                    <a:bodyPr/>
                    <a:lstStyle/>
                    <a:p>
                      <a:pPr marL="88900" marR="0" lvl="0" indent="-88900" algn="just" defTabSz="330200" rtl="0" eaLnBrk="0" fontAlgn="base" latinLnBrk="0" hangingPunct="0">
                        <a:lnSpc>
                          <a:spcPct val="100000"/>
                        </a:lnSpc>
                        <a:spcBef>
                          <a:spcPct val="0"/>
                        </a:spcBef>
                        <a:spcAft>
                          <a:spcPct val="30000"/>
                        </a:spcAft>
                        <a:buClrTx/>
                        <a:buSzTx/>
                        <a:buFontTx/>
                        <a:buChar char="•"/>
                        <a:tabLst/>
                      </a:pPr>
                      <a:r>
                        <a:rPr kumimoji="1" lang="es-ES" sz="1200" b="0" i="0" u="none" strike="noStrike" cap="none" normalizeH="0" baseline="0" dirty="0" smtClean="0">
                          <a:ln>
                            <a:noFill/>
                          </a:ln>
                          <a:solidFill>
                            <a:srgbClr val="000000"/>
                          </a:solidFill>
                          <a:effectLst/>
                          <a:latin typeface="Arial" charset="0"/>
                        </a:rPr>
                        <a:t>Los bloques horarios se asignan con base en los periodos que actualmente utiliza la CFE y se aplican a aquellas categorías cuyo tipo de medición permite conocer el consumo de energía en cada bloque.</a:t>
                      </a: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2791760088"/>
                  </a:ext>
                </a:extLst>
              </a:tr>
              <a:tr h="648000">
                <a:tc>
                  <a:txBody>
                    <a:bodyPr/>
                    <a:lstStyle/>
                    <a:p>
                      <a:pPr marL="0" marR="0" lvl="0" indent="0" algn="just" defTabSz="330200" rtl="0" eaLnBrk="0" fontAlgn="base" latinLnBrk="0" hangingPunct="0">
                        <a:lnSpc>
                          <a:spcPct val="100000"/>
                        </a:lnSpc>
                        <a:spcBef>
                          <a:spcPct val="0"/>
                        </a:spcBef>
                        <a:spcAft>
                          <a:spcPct val="30000"/>
                        </a:spcAft>
                        <a:buClrTx/>
                        <a:buSzTx/>
                        <a:buFontTx/>
                        <a:buNone/>
                        <a:tabLst/>
                      </a:pPr>
                      <a:endParaRPr kumimoji="1" lang="es-ES" sz="1200" b="0" i="0" u="none" strike="noStrike" cap="none" normalizeH="0" baseline="0" dirty="0" smtClean="0">
                        <a:ln>
                          <a:noFill/>
                        </a:ln>
                        <a:solidFill>
                          <a:srgbClr val="000000"/>
                        </a:solidFill>
                        <a:effectLst/>
                        <a:latin typeface="Arial" charset="0"/>
                      </a:endParaRP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3938826024"/>
                  </a:ext>
                </a:extLst>
              </a:tr>
            </a:tbl>
          </a:graphicData>
        </a:graphic>
      </p:graphicFrame>
      <p:sp>
        <p:nvSpPr>
          <p:cNvPr id="57" name="Line 35"/>
          <p:cNvSpPr>
            <a:spLocks noChangeShapeType="1"/>
          </p:cNvSpPr>
          <p:nvPr/>
        </p:nvSpPr>
        <p:spPr bwMode="blackWhite">
          <a:xfrm>
            <a:off x="1898719" y="2296446"/>
            <a:ext cx="10039828" cy="15329"/>
          </a:xfrm>
          <a:prstGeom prst="line">
            <a:avLst/>
          </a:prstGeom>
          <a:noFill/>
          <a:ln w="12700">
            <a:solidFill>
              <a:schemeClr val="accent1">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GB" sz="1000" b="1" i="0" u="sng" strike="noStrike" kern="1200" cap="none" spc="0" normalizeH="0" baseline="0" noProof="0" smtClean="0">
              <a:ln>
                <a:noFill/>
              </a:ln>
              <a:solidFill>
                <a:srgbClr val="000000"/>
              </a:solidFill>
              <a:effectLst/>
              <a:uLnTx/>
              <a:uFillTx/>
              <a:latin typeface="Arial Narrow" panose="020B0606020202030204" pitchFamily="34" charset="0"/>
              <a:ea typeface="+mn-ea"/>
              <a:cs typeface="+mn-cs"/>
            </a:endParaRPr>
          </a:p>
        </p:txBody>
      </p:sp>
      <p:grpSp>
        <p:nvGrpSpPr>
          <p:cNvPr id="168" name="Grupo 167"/>
          <p:cNvGrpSpPr/>
          <p:nvPr/>
        </p:nvGrpSpPr>
        <p:grpSpPr>
          <a:xfrm>
            <a:off x="44126" y="1331219"/>
            <a:ext cx="6120087" cy="4978101"/>
            <a:chOff x="191937" y="1331219"/>
            <a:chExt cx="6120087" cy="4978101"/>
          </a:xfrm>
        </p:grpSpPr>
        <p:sp>
          <p:nvSpPr>
            <p:cNvPr id="43" name="Rectangle 6"/>
            <p:cNvSpPr>
              <a:spLocks noChangeArrowheads="1"/>
            </p:cNvSpPr>
            <p:nvPr>
              <p:custDataLst>
                <p:tags r:id="rId3"/>
              </p:custDataLst>
            </p:nvPr>
          </p:nvSpPr>
          <p:spPr bwMode="blackWhite">
            <a:xfrm>
              <a:off x="191937" y="2254883"/>
              <a:ext cx="866705" cy="776858"/>
            </a:xfrm>
            <a:prstGeom prst="rect">
              <a:avLst/>
            </a:prstGeom>
            <a:solidFill>
              <a:schemeClr val="accent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en-US" sz="18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Tarifa</a:t>
              </a:r>
              <a:endParaRPr kumimoji="0" lang="es-ES" altLang="en-US" sz="1800" b="1" i="0" u="none" strike="noStrike" kern="1200" cap="none" spc="0" normalizeH="0" baseline="30000" noProof="0" dirty="0">
                <a:ln>
                  <a:noFill/>
                </a:ln>
                <a:solidFill>
                  <a:prstClr val="white"/>
                </a:solidFill>
                <a:effectLst/>
                <a:uLnTx/>
                <a:uFillTx/>
                <a:latin typeface="Arial Narrow" panose="020B0606020202030204" pitchFamily="34" charset="0"/>
                <a:ea typeface="+mn-ea"/>
                <a:cs typeface="+mn-cs"/>
              </a:endParaRPr>
            </a:p>
          </p:txBody>
        </p:sp>
        <p:sp>
          <p:nvSpPr>
            <p:cNvPr id="44" name="Rectangle 7"/>
            <p:cNvSpPr>
              <a:spLocks noChangeArrowheads="1"/>
            </p:cNvSpPr>
            <p:nvPr>
              <p:custDataLst>
                <p:tags r:id="rId4"/>
              </p:custDataLst>
            </p:nvPr>
          </p:nvSpPr>
          <p:spPr bwMode="blackWhite">
            <a:xfrm>
              <a:off x="1271046" y="1686623"/>
              <a:ext cx="737371" cy="500063"/>
            </a:xfrm>
            <a:prstGeom prst="rect">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en-US" sz="16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Fijo</a:t>
              </a:r>
              <a:endParaRPr kumimoji="0" lang="es-ES" altLang="en-US"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45" name="Rectangle 8"/>
            <p:cNvSpPr>
              <a:spLocks noChangeArrowheads="1"/>
            </p:cNvSpPr>
            <p:nvPr>
              <p:custDataLst>
                <p:tags r:id="rId5"/>
              </p:custDataLst>
            </p:nvPr>
          </p:nvSpPr>
          <p:spPr bwMode="blackWhite">
            <a:xfrm>
              <a:off x="2262544" y="2689513"/>
              <a:ext cx="1154112" cy="496888"/>
            </a:xfrm>
            <a:prstGeom prst="rect">
              <a:avLst/>
            </a:prstGeom>
            <a:solidFill>
              <a:srgbClr val="336699"/>
            </a:solidFill>
            <a:ln w="9525">
              <a:noFill/>
              <a:miter lim="800000"/>
              <a:headEnd/>
              <a:tailEnd/>
            </a:ln>
            <a:extLst/>
          </p:spPr>
          <p:txBody>
            <a:bodyPr lIns="91420" tIns="45710" rIns="91420" bIns="4571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en-US" sz="16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Capacidad</a:t>
              </a:r>
              <a:endParaRPr kumimoji="0" lang="es-ES" altLang="en-US" sz="1600" b="1" i="0" u="none" strike="noStrike" kern="1200" cap="none" spc="0" normalizeH="0" baseline="30000" noProof="0" dirty="0">
                <a:ln>
                  <a:noFill/>
                </a:ln>
                <a:solidFill>
                  <a:prstClr val="white"/>
                </a:solidFill>
                <a:effectLst/>
                <a:uLnTx/>
                <a:uFillTx/>
                <a:latin typeface="Arial Narrow" panose="020B0606020202030204" pitchFamily="34" charset="0"/>
                <a:ea typeface="+mn-ea"/>
                <a:cs typeface="+mn-cs"/>
              </a:endParaRPr>
            </a:p>
          </p:txBody>
        </p:sp>
        <p:sp>
          <p:nvSpPr>
            <p:cNvPr id="46" name="Rectangle 9"/>
            <p:cNvSpPr>
              <a:spLocks noChangeArrowheads="1"/>
            </p:cNvSpPr>
            <p:nvPr>
              <p:custDataLst>
                <p:tags r:id="rId6"/>
              </p:custDataLst>
            </p:nvPr>
          </p:nvSpPr>
          <p:spPr bwMode="blackWhite">
            <a:xfrm>
              <a:off x="3737757" y="2372936"/>
              <a:ext cx="1150003" cy="500062"/>
            </a:xfrm>
            <a:prstGeom prst="rect">
              <a:avLst/>
            </a:prstGeom>
            <a:solidFill>
              <a:schemeClr val="bg1">
                <a:lumMod val="6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ko-KR" sz="1600" b="1" i="0" u="none" strike="noStrike" kern="1200" cap="none" spc="0" normalizeH="0" baseline="0" noProof="0" dirty="0">
                  <a:ln>
                    <a:noFill/>
                  </a:ln>
                  <a:solidFill>
                    <a:prstClr val="black"/>
                  </a:solidFill>
                  <a:effectLst/>
                  <a:uLnTx/>
                  <a:uFillTx/>
                  <a:latin typeface="Arial Narrow" panose="020B0606020202030204" pitchFamily="34" charset="0"/>
                  <a:ea typeface="맑은 고딕" panose="020B0503020000020004" pitchFamily="34" charset="-127"/>
                  <a:cs typeface="+mn-cs"/>
                </a:rPr>
                <a:t>Medición simple</a:t>
              </a:r>
              <a:endParaRPr kumimoji="0" lang="es-ES" alt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47" name="Rectangle 10"/>
            <p:cNvSpPr>
              <a:spLocks noChangeArrowheads="1"/>
            </p:cNvSpPr>
            <p:nvPr>
              <p:custDataLst>
                <p:tags r:id="rId7"/>
              </p:custDataLst>
            </p:nvPr>
          </p:nvSpPr>
          <p:spPr bwMode="blackWhite">
            <a:xfrm>
              <a:off x="3737757" y="3059248"/>
              <a:ext cx="1150003" cy="501650"/>
            </a:xfrm>
            <a:prstGeom prst="rect">
              <a:avLst/>
            </a:prstGeom>
            <a:solidFill>
              <a:schemeClr val="bg1">
                <a:lumMod val="6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ko-KR" sz="1600" b="1" i="0" u="none" strike="noStrike" kern="1200" cap="none" spc="0" normalizeH="0" baseline="0" noProof="0" dirty="0">
                  <a:ln>
                    <a:noFill/>
                  </a:ln>
                  <a:solidFill>
                    <a:prstClr val="black"/>
                  </a:solidFill>
                  <a:effectLst/>
                  <a:uLnTx/>
                  <a:uFillTx/>
                  <a:latin typeface="Arial Narrow" panose="020B0606020202030204" pitchFamily="34" charset="0"/>
                  <a:ea typeface="맑은 고딕" panose="020B0503020000020004" pitchFamily="34" charset="-127"/>
                  <a:cs typeface="+mn-cs"/>
                </a:rPr>
                <a:t>Medición de demanda</a:t>
              </a:r>
              <a:endParaRPr kumimoji="0" lang="es-ES" alt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cxnSp>
          <p:nvCxnSpPr>
            <p:cNvPr id="48" name="AutoShape 11"/>
            <p:cNvCxnSpPr>
              <a:cxnSpLocks noChangeShapeType="1"/>
              <a:stCxn id="45" idx="3"/>
              <a:endCxn id="46" idx="1"/>
            </p:cNvCxnSpPr>
            <p:nvPr/>
          </p:nvCxnSpPr>
          <p:spPr bwMode="auto">
            <a:xfrm flipV="1">
              <a:off x="3416656" y="2622967"/>
              <a:ext cx="321101" cy="31499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12"/>
            <p:cNvCxnSpPr>
              <a:cxnSpLocks noChangeShapeType="1"/>
              <a:stCxn id="45" idx="3"/>
              <a:endCxn id="47" idx="1"/>
            </p:cNvCxnSpPr>
            <p:nvPr/>
          </p:nvCxnSpPr>
          <p:spPr bwMode="auto">
            <a:xfrm>
              <a:off x="3416656" y="2937957"/>
              <a:ext cx="321101" cy="372116"/>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13"/>
            <p:cNvCxnSpPr>
              <a:cxnSpLocks noChangeShapeType="1"/>
              <a:stCxn id="43" idx="3"/>
              <a:endCxn id="44" idx="1"/>
            </p:cNvCxnSpPr>
            <p:nvPr/>
          </p:nvCxnSpPr>
          <p:spPr bwMode="auto">
            <a:xfrm flipV="1">
              <a:off x="1058642" y="1936655"/>
              <a:ext cx="212404" cy="706657"/>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15"/>
            <p:cNvCxnSpPr>
              <a:cxnSpLocks noChangeShapeType="1"/>
              <a:stCxn id="109" idx="3"/>
              <a:endCxn id="45" idx="1"/>
            </p:cNvCxnSpPr>
            <p:nvPr/>
          </p:nvCxnSpPr>
          <p:spPr bwMode="auto">
            <a:xfrm flipV="1">
              <a:off x="2008417" y="2937957"/>
              <a:ext cx="254127" cy="885091"/>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16"/>
            <p:cNvSpPr>
              <a:spLocks noChangeArrowheads="1"/>
            </p:cNvSpPr>
            <p:nvPr>
              <p:custDataLst>
                <p:tags r:id="rId8"/>
              </p:custDataLst>
            </p:nvPr>
          </p:nvSpPr>
          <p:spPr bwMode="blackWhite">
            <a:xfrm>
              <a:off x="3737757" y="5119816"/>
              <a:ext cx="1135062" cy="501650"/>
            </a:xfrm>
            <a:prstGeom prst="rect">
              <a:avLst/>
            </a:prstGeom>
            <a:solidFill>
              <a:schemeClr val="bg1">
                <a:lumMod val="6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ko-KR" sz="1600" b="1" i="0" u="none" strike="noStrike" kern="1200" cap="none" spc="0" normalizeH="0" baseline="0" noProof="0" dirty="0">
                  <a:ln>
                    <a:noFill/>
                  </a:ln>
                  <a:solidFill>
                    <a:prstClr val="black"/>
                  </a:solidFill>
                  <a:effectLst/>
                  <a:uLnTx/>
                  <a:uFillTx/>
                  <a:latin typeface="Arial Narrow" panose="020B0606020202030204" pitchFamily="34" charset="0"/>
                  <a:ea typeface="맑은 고딕" panose="020B0503020000020004" pitchFamily="34" charset="-127"/>
                  <a:cs typeface="+mn-cs"/>
                </a:rPr>
                <a:t>Cargo horario</a:t>
              </a:r>
              <a:endParaRPr kumimoji="0" lang="es-ES" alt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53" name="Rectangle 17"/>
            <p:cNvSpPr>
              <a:spLocks noChangeArrowheads="1"/>
            </p:cNvSpPr>
            <p:nvPr>
              <p:custDataLst>
                <p:tags r:id="rId9"/>
              </p:custDataLst>
            </p:nvPr>
          </p:nvSpPr>
          <p:spPr bwMode="blackWhite">
            <a:xfrm>
              <a:off x="5175374" y="5807670"/>
              <a:ext cx="1135062" cy="501650"/>
            </a:xfrm>
            <a:prstGeom prst="rect">
              <a:avLst/>
            </a:prstGeom>
            <a:solidFill>
              <a:schemeClr val="accent1">
                <a:lumMod val="40000"/>
                <a:lumOff val="6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ko-KR" sz="1600" b="1" i="0" u="none" strike="noStrike" kern="1200" cap="none" spc="0" normalizeH="0" baseline="0" noProof="0" dirty="0" smtClean="0">
                  <a:ln>
                    <a:noFill/>
                  </a:ln>
                  <a:solidFill>
                    <a:prstClr val="black"/>
                  </a:solidFill>
                  <a:effectLst/>
                  <a:uLnTx/>
                  <a:uFillTx/>
                  <a:latin typeface="Arial Narrow" panose="020B0606020202030204" pitchFamily="34" charset="0"/>
                  <a:ea typeface="맑은 고딕" panose="020B0503020000020004" pitchFamily="34" charset="-127"/>
                  <a:cs typeface="+mn-cs"/>
                </a:rPr>
                <a:t>Punta</a:t>
              </a:r>
              <a:endParaRPr kumimoji="0" lang="es-ES" alt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71" name="Rectangle 8"/>
            <p:cNvSpPr>
              <a:spLocks noChangeArrowheads="1"/>
            </p:cNvSpPr>
            <p:nvPr>
              <p:custDataLst>
                <p:tags r:id="rId10"/>
              </p:custDataLst>
            </p:nvPr>
          </p:nvSpPr>
          <p:spPr bwMode="blackWhite">
            <a:xfrm>
              <a:off x="2262544" y="4393054"/>
              <a:ext cx="1154112" cy="496888"/>
            </a:xfrm>
            <a:prstGeom prst="rect">
              <a:avLst/>
            </a:prstGeom>
            <a:solidFill>
              <a:srgbClr val="336699"/>
            </a:solidFill>
            <a:ln w="9525">
              <a:noFill/>
              <a:miter lim="800000"/>
              <a:headEnd/>
              <a:tailEnd/>
            </a:ln>
            <a:extLst/>
          </p:spPr>
          <p:txBody>
            <a:bodyPr wrap="none" lIns="91420" tIns="45710" rIns="91420" bIns="4571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en-US" sz="16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Generación</a:t>
              </a:r>
              <a:endParaRPr kumimoji="0" lang="es-ES" altLang="en-US"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cxnSp>
          <p:nvCxnSpPr>
            <p:cNvPr id="72" name="AutoShape 15"/>
            <p:cNvCxnSpPr>
              <a:cxnSpLocks noChangeShapeType="1"/>
              <a:stCxn id="109" idx="3"/>
              <a:endCxn id="71" idx="1"/>
            </p:cNvCxnSpPr>
            <p:nvPr/>
          </p:nvCxnSpPr>
          <p:spPr bwMode="auto">
            <a:xfrm>
              <a:off x="2008417" y="3823048"/>
              <a:ext cx="254127" cy="81845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Rectangle 9"/>
            <p:cNvSpPr>
              <a:spLocks noChangeArrowheads="1"/>
            </p:cNvSpPr>
            <p:nvPr>
              <p:custDataLst>
                <p:tags r:id="rId11"/>
              </p:custDataLst>
            </p:nvPr>
          </p:nvSpPr>
          <p:spPr bwMode="blackWhite">
            <a:xfrm>
              <a:off x="3737757" y="3747148"/>
              <a:ext cx="1136650" cy="500062"/>
            </a:xfrm>
            <a:prstGeom prst="rect">
              <a:avLst/>
            </a:prstGeom>
            <a:solidFill>
              <a:schemeClr val="bg1">
                <a:lumMod val="6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Cargo plano</a:t>
              </a:r>
            </a:p>
          </p:txBody>
        </p:sp>
        <p:cxnSp>
          <p:nvCxnSpPr>
            <p:cNvPr id="82" name="AutoShape 11"/>
            <p:cNvCxnSpPr>
              <a:cxnSpLocks noChangeShapeType="1"/>
              <a:stCxn id="71" idx="3"/>
              <a:endCxn id="80" idx="1"/>
            </p:cNvCxnSpPr>
            <p:nvPr/>
          </p:nvCxnSpPr>
          <p:spPr bwMode="auto">
            <a:xfrm flipV="1">
              <a:off x="3416656" y="3997179"/>
              <a:ext cx="321101" cy="644319"/>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Rectangle 9"/>
            <p:cNvSpPr>
              <a:spLocks noChangeArrowheads="1"/>
            </p:cNvSpPr>
            <p:nvPr>
              <p:custDataLst>
                <p:tags r:id="rId12"/>
              </p:custDataLst>
            </p:nvPr>
          </p:nvSpPr>
          <p:spPr bwMode="blackWhite">
            <a:xfrm>
              <a:off x="5175374" y="4433460"/>
              <a:ext cx="1136650" cy="500062"/>
            </a:xfrm>
            <a:prstGeom prst="rect">
              <a:avLst/>
            </a:prstGeom>
            <a:solidFill>
              <a:schemeClr val="accent1">
                <a:lumMod val="40000"/>
                <a:lumOff val="6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Base</a:t>
              </a:r>
              <a:endParaRPr kumimoji="0" lang="es-ES" alt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9" name="Rectangle 10"/>
            <p:cNvSpPr>
              <a:spLocks noChangeArrowheads="1"/>
            </p:cNvSpPr>
            <p:nvPr>
              <p:custDataLst>
                <p:tags r:id="rId13"/>
              </p:custDataLst>
            </p:nvPr>
          </p:nvSpPr>
          <p:spPr bwMode="blackWhite">
            <a:xfrm>
              <a:off x="5175374" y="5119772"/>
              <a:ext cx="1136650" cy="501650"/>
            </a:xfrm>
            <a:prstGeom prst="rect">
              <a:avLst/>
            </a:prstGeom>
            <a:solidFill>
              <a:schemeClr val="accent1">
                <a:lumMod val="40000"/>
                <a:lumOff val="6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ko-KR" sz="1600" b="1" i="0" u="none" strike="noStrike" kern="1200" cap="none" spc="0" normalizeH="0" baseline="0" noProof="0" dirty="0" smtClean="0">
                  <a:ln>
                    <a:noFill/>
                  </a:ln>
                  <a:solidFill>
                    <a:prstClr val="black"/>
                  </a:solidFill>
                  <a:effectLst/>
                  <a:uLnTx/>
                  <a:uFillTx/>
                  <a:latin typeface="Arial Narrow" panose="020B0606020202030204" pitchFamily="34" charset="0"/>
                  <a:ea typeface="맑은 고딕" panose="020B0503020000020004" pitchFamily="34" charset="-127"/>
                  <a:cs typeface="+mn-cs"/>
                </a:rPr>
                <a:t>Intermedio</a:t>
              </a:r>
              <a:endParaRPr kumimoji="0" lang="es-ES" altLang="en-U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cxnSp>
          <p:nvCxnSpPr>
            <p:cNvPr id="91" name="AutoShape 11"/>
            <p:cNvCxnSpPr>
              <a:cxnSpLocks noChangeShapeType="1"/>
              <a:stCxn id="52" idx="3"/>
              <a:endCxn id="88" idx="1"/>
            </p:cNvCxnSpPr>
            <p:nvPr/>
          </p:nvCxnSpPr>
          <p:spPr bwMode="auto">
            <a:xfrm flipV="1">
              <a:off x="4872819" y="4683491"/>
              <a:ext cx="302555" cy="687150"/>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Conector recto 39"/>
            <p:cNvCxnSpPr>
              <a:stCxn id="52" idx="3"/>
              <a:endCxn id="89" idx="1"/>
            </p:cNvCxnSpPr>
            <p:nvPr/>
          </p:nvCxnSpPr>
          <p:spPr>
            <a:xfrm flipV="1">
              <a:off x="4872819" y="5370597"/>
              <a:ext cx="302555" cy="44"/>
            </a:xfrm>
            <a:prstGeom prst="line">
              <a:avLst/>
            </a:prstGeom>
          </p:spPr>
          <p:style>
            <a:lnRef idx="1">
              <a:schemeClr val="dk1"/>
            </a:lnRef>
            <a:fillRef idx="0">
              <a:schemeClr val="dk1"/>
            </a:fillRef>
            <a:effectRef idx="0">
              <a:schemeClr val="dk1"/>
            </a:effectRef>
            <a:fontRef idx="minor">
              <a:schemeClr val="tx1"/>
            </a:fontRef>
          </p:style>
        </p:cxnSp>
        <p:cxnSp>
          <p:nvCxnSpPr>
            <p:cNvPr id="107" name="AutoShape 11"/>
            <p:cNvCxnSpPr>
              <a:cxnSpLocks noChangeShapeType="1"/>
              <a:stCxn id="52" idx="3"/>
              <a:endCxn id="53" idx="1"/>
            </p:cNvCxnSpPr>
            <p:nvPr/>
          </p:nvCxnSpPr>
          <p:spPr bwMode="auto">
            <a:xfrm>
              <a:off x="4872819" y="5370641"/>
              <a:ext cx="302555" cy="687854"/>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AutoShape 11"/>
            <p:cNvCxnSpPr>
              <a:cxnSpLocks noChangeShapeType="1"/>
              <a:stCxn id="71" idx="3"/>
              <a:endCxn id="52" idx="1"/>
            </p:cNvCxnSpPr>
            <p:nvPr/>
          </p:nvCxnSpPr>
          <p:spPr bwMode="auto">
            <a:xfrm>
              <a:off x="3416656" y="4641498"/>
              <a:ext cx="321101" cy="729143"/>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Rectangle 7"/>
            <p:cNvSpPr>
              <a:spLocks noChangeArrowheads="1"/>
            </p:cNvSpPr>
            <p:nvPr>
              <p:custDataLst>
                <p:tags r:id="rId14"/>
              </p:custDataLst>
            </p:nvPr>
          </p:nvSpPr>
          <p:spPr bwMode="blackWhite">
            <a:xfrm>
              <a:off x="1271046" y="3573016"/>
              <a:ext cx="737371" cy="500063"/>
            </a:xfrm>
            <a:prstGeom prst="rect">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0" fontAlgn="base" latinLnBrk="0" hangingPunct="0">
                <a:lnSpc>
                  <a:spcPct val="100000"/>
                </a:lnSpc>
                <a:spcBef>
                  <a:spcPts val="0"/>
                </a:spcBef>
                <a:spcAft>
                  <a:spcPct val="0"/>
                </a:spcAft>
                <a:buClr>
                  <a:srgbClr val="44546A"/>
                </a:buClr>
                <a:buSzTx/>
                <a:buFont typeface="Symbol" pitchFamily="18" charset="2"/>
                <a:buNone/>
                <a:tabLst/>
                <a:defRPr/>
              </a:pPr>
              <a:r>
                <a:rPr kumimoji="0" lang="es-ES" altLang="en-US" sz="1600" b="1" i="0" u="none" strike="noStrike" kern="1200" cap="none" spc="0" normalizeH="0" baseline="0" noProof="0" dirty="0" smtClean="0">
                  <a:ln>
                    <a:noFill/>
                  </a:ln>
                  <a:solidFill>
                    <a:prstClr val="white"/>
                  </a:solidFill>
                  <a:effectLst/>
                  <a:uLnTx/>
                  <a:uFillTx/>
                  <a:latin typeface="Arial Narrow" panose="020B0606020202030204" pitchFamily="34" charset="0"/>
                  <a:ea typeface="+mn-ea"/>
                  <a:cs typeface="+mn-cs"/>
                </a:rPr>
                <a:t>Variable</a:t>
              </a:r>
              <a:endParaRPr kumimoji="0" lang="es-ES" altLang="en-US" sz="1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cxnSp>
          <p:nvCxnSpPr>
            <p:cNvPr id="110" name="AutoShape 13"/>
            <p:cNvCxnSpPr>
              <a:cxnSpLocks noChangeShapeType="1"/>
              <a:stCxn id="43" idx="3"/>
              <a:endCxn id="109" idx="1"/>
            </p:cNvCxnSpPr>
            <p:nvPr/>
          </p:nvCxnSpPr>
          <p:spPr bwMode="auto">
            <a:xfrm>
              <a:off x="1058642" y="2643312"/>
              <a:ext cx="212404" cy="1179736"/>
            </a:xfrm>
            <a:prstGeom prst="bentConnector3">
              <a:avLst>
                <a:gd name="adj1" fmla="val 50000"/>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Rectángulo 126"/>
            <p:cNvSpPr/>
            <p:nvPr/>
          </p:nvSpPr>
          <p:spPr>
            <a:xfrm>
              <a:off x="1304543" y="1331219"/>
              <a:ext cx="670376" cy="321306"/>
            </a:xfrm>
            <a:prstGeom prst="rect">
              <a:avLst/>
            </a:prstGeom>
          </p:spPr>
          <p:txBody>
            <a:bodyPr wrap="none">
              <a:spAutoFit/>
            </a:bodyPr>
            <a:lstStyle/>
            <a:p>
              <a:pPr marL="0" marR="0" lvl="0" indent="0" algn="l" defTabSz="914377" rtl="0" eaLnBrk="1" fontAlgn="auto" latinLnBrk="0" hangingPunct="1">
                <a:lnSpc>
                  <a:spcPct val="93000"/>
                </a:lnSpc>
                <a:spcBef>
                  <a:spcPct val="0"/>
                </a:spcBef>
                <a:spcAft>
                  <a:spcPts val="0"/>
                </a:spcAft>
                <a:buClrTx/>
                <a:buSzTx/>
                <a:buFontTx/>
                <a:buNone/>
                <a:tabLst/>
                <a:defRPr/>
              </a:pPr>
              <a:r>
                <a:rPr kumimoji="1" lang="es-ES_tradnl" altLang="en-US"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Cargo</a:t>
              </a:r>
              <a:endParaRPr kumimoji="1" lang="es-ES" altLang="en-US" sz="16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grpSp>
      <p:sp>
        <p:nvSpPr>
          <p:cNvPr id="159" name="Line 35"/>
          <p:cNvSpPr>
            <a:spLocks noChangeShapeType="1"/>
          </p:cNvSpPr>
          <p:nvPr/>
        </p:nvSpPr>
        <p:spPr bwMode="blackWhite">
          <a:xfrm>
            <a:off x="4887760" y="2952466"/>
            <a:ext cx="7003066" cy="10692"/>
          </a:xfrm>
          <a:prstGeom prst="line">
            <a:avLst/>
          </a:prstGeom>
          <a:noFill/>
          <a:ln w="12700">
            <a:solidFill>
              <a:schemeClr val="accent1">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GB" sz="1000" b="1" i="0" u="sng" strike="noStrike" kern="1200" cap="none" spc="0" normalizeH="0" baseline="0" noProof="0" smtClean="0">
              <a:ln>
                <a:noFill/>
              </a:ln>
              <a:solidFill>
                <a:srgbClr val="000000"/>
              </a:solidFill>
              <a:effectLst/>
              <a:uLnTx/>
              <a:uFillTx/>
              <a:latin typeface="Arial Narrow" panose="020B0606020202030204" pitchFamily="34" charset="0"/>
              <a:ea typeface="+mn-ea"/>
              <a:cs typeface="+mn-cs"/>
            </a:endParaRPr>
          </a:p>
        </p:txBody>
      </p:sp>
      <p:sp>
        <p:nvSpPr>
          <p:cNvPr id="160" name="Line 35"/>
          <p:cNvSpPr>
            <a:spLocks noChangeShapeType="1"/>
          </p:cNvSpPr>
          <p:nvPr/>
        </p:nvSpPr>
        <p:spPr bwMode="blackWhite">
          <a:xfrm>
            <a:off x="4817950" y="4294901"/>
            <a:ext cx="7072875" cy="14374"/>
          </a:xfrm>
          <a:prstGeom prst="line">
            <a:avLst/>
          </a:prstGeom>
          <a:noFill/>
          <a:ln w="12700">
            <a:solidFill>
              <a:schemeClr val="accent1">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GB" sz="1000" b="1" i="0" u="sng" strike="noStrike" kern="1200" cap="none" spc="0" normalizeH="0" baseline="0" noProof="0" smtClean="0">
              <a:ln>
                <a:noFill/>
              </a:ln>
              <a:solidFill>
                <a:srgbClr val="000000"/>
              </a:solidFill>
              <a:effectLst/>
              <a:uLnTx/>
              <a:uFillTx/>
              <a:latin typeface="Arial Narrow" panose="020B0606020202030204" pitchFamily="34" charset="0"/>
              <a:ea typeface="+mn-ea"/>
              <a:cs typeface="+mn-cs"/>
            </a:endParaRPr>
          </a:p>
        </p:txBody>
      </p:sp>
      <p:sp>
        <p:nvSpPr>
          <p:cNvPr id="161" name="Line 35"/>
          <p:cNvSpPr>
            <a:spLocks noChangeShapeType="1"/>
          </p:cNvSpPr>
          <p:nvPr/>
        </p:nvSpPr>
        <p:spPr bwMode="blackWhite">
          <a:xfrm>
            <a:off x="4799856" y="3645311"/>
            <a:ext cx="7069906" cy="10794"/>
          </a:xfrm>
          <a:prstGeom prst="line">
            <a:avLst/>
          </a:prstGeom>
          <a:noFill/>
          <a:ln w="12700">
            <a:solidFill>
              <a:schemeClr val="accent1">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GB" sz="1000" b="1" i="0" u="sng" strike="noStrike" kern="1200" cap="none" spc="0" normalizeH="0" baseline="0" noProof="0" smtClean="0">
              <a:ln>
                <a:noFill/>
              </a:ln>
              <a:solidFill>
                <a:srgbClr val="000000"/>
              </a:solidFill>
              <a:effectLst/>
              <a:uLnTx/>
              <a:uFillTx/>
              <a:latin typeface="Arial Narrow" panose="020B0606020202030204" pitchFamily="34" charset="0"/>
              <a:ea typeface="+mn-ea"/>
              <a:cs typeface="+mn-cs"/>
            </a:endParaRPr>
          </a:p>
        </p:txBody>
      </p:sp>
      <p:grpSp>
        <p:nvGrpSpPr>
          <p:cNvPr id="164" name="Grupo 163"/>
          <p:cNvGrpSpPr/>
          <p:nvPr/>
        </p:nvGrpSpPr>
        <p:grpSpPr>
          <a:xfrm>
            <a:off x="6744071" y="1270712"/>
            <a:ext cx="5209413" cy="347642"/>
            <a:chOff x="382688" y="1688578"/>
            <a:chExt cx="6217368" cy="647190"/>
          </a:xfrm>
        </p:grpSpPr>
        <p:sp>
          <p:nvSpPr>
            <p:cNvPr id="165" name="Título 5"/>
            <p:cNvSpPr txBox="1">
              <a:spLocks/>
            </p:cNvSpPr>
            <p:nvPr/>
          </p:nvSpPr>
          <p:spPr>
            <a:xfrm>
              <a:off x="382688" y="1688578"/>
              <a:ext cx="6217367" cy="647189"/>
            </a:xfrm>
            <a:prstGeom prst="rect">
              <a:avLst/>
            </a:prstGeom>
          </p:spPr>
          <p:txBody>
            <a:bodyPr lIns="91438" tIns="45719" rIns="91438" bIns="45719"/>
            <a:lstStyle>
              <a:lvl1pPr algn="l" defTabSz="914377" rtl="0" eaLnBrk="1" latinLnBrk="0" hangingPunct="1">
                <a:lnSpc>
                  <a:spcPct val="90000"/>
                </a:lnSpc>
                <a:spcBef>
                  <a:spcPct val="0"/>
                </a:spcBef>
                <a:buNone/>
                <a:defRPr sz="2400" b="1" kern="1200">
                  <a:solidFill>
                    <a:schemeClr val="tx1"/>
                  </a:solidFill>
                  <a:latin typeface="Arial Narrow" panose="020B0606020202030204" pitchFamily="34" charset="0"/>
                  <a:ea typeface="+mj-ea"/>
                  <a:cs typeface="+mj-cs"/>
                </a:defRPr>
              </a:lvl1pPr>
            </a:lstStyle>
            <a:p>
              <a:pPr marL="0" marR="0" lvl="0" indent="0" algn="just" defTabSz="914377" rtl="0" eaLnBrk="1" fontAlgn="auto" latinLnBrk="0" hangingPunct="1">
                <a:lnSpc>
                  <a:spcPct val="90000"/>
                </a:lnSpc>
                <a:spcBef>
                  <a:spcPct val="0"/>
                </a:spcBef>
                <a:spcAft>
                  <a:spcPts val="0"/>
                </a:spcAft>
                <a:buClrTx/>
                <a:buSzTx/>
                <a:buFontTx/>
                <a:buNone/>
                <a:tabLst/>
                <a:defRPr/>
              </a:pPr>
              <a:r>
                <a:rPr kumimoji="0" lang="es-MX" sz="1800" b="1" i="0" u="none" strike="noStrike" kern="1200" cap="none" spc="0" normalizeH="0" baseline="0" noProof="0" dirty="0" smtClean="0">
                  <a:ln>
                    <a:noFill/>
                  </a:ln>
                  <a:solidFill>
                    <a:prstClr val="black">
                      <a:lumMod val="75000"/>
                      <a:lumOff val="25000"/>
                    </a:prstClr>
                  </a:solidFill>
                  <a:effectLst/>
                  <a:uLnTx/>
                  <a:uFillTx/>
                  <a:latin typeface="Arial Narrow" panose="020B0606020202030204" pitchFamily="34" charset="0"/>
                  <a:ea typeface="+mj-ea"/>
                  <a:cs typeface="Arial" panose="020B0604020202020204" pitchFamily="34" charset="0"/>
                </a:rPr>
                <a:t>Criterios de asignación</a:t>
              </a:r>
            </a:p>
          </p:txBody>
        </p:sp>
        <p:cxnSp>
          <p:nvCxnSpPr>
            <p:cNvPr id="166" name="Conector recto 165"/>
            <p:cNvCxnSpPr/>
            <p:nvPr/>
          </p:nvCxnSpPr>
          <p:spPr>
            <a:xfrm flipV="1">
              <a:off x="416993" y="2335767"/>
              <a:ext cx="6183063" cy="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4088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57"/>
          <p:cNvSpPr>
            <a:spLocks/>
          </p:cNvSpPr>
          <p:nvPr/>
        </p:nvSpPr>
        <p:spPr bwMode="auto">
          <a:xfrm>
            <a:off x="8380589" y="2152601"/>
            <a:ext cx="2371970" cy="3826301"/>
          </a:xfrm>
          <a:custGeom>
            <a:avLst/>
            <a:gdLst>
              <a:gd name="T0" fmla="*/ 0 w 1144"/>
              <a:gd name="T1" fmla="*/ 2147483647 h 2012"/>
              <a:gd name="T2" fmla="*/ 2147483647 w 1144"/>
              <a:gd name="T3" fmla="*/ 2147483647 h 2012"/>
              <a:gd name="T4" fmla="*/ 2147483647 w 1144"/>
              <a:gd name="T5" fmla="*/ 2147483647 h 2012"/>
              <a:gd name="T6" fmla="*/ 2147483647 w 1144"/>
              <a:gd name="T7" fmla="*/ 0 h 20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 h="2012">
                <a:moveTo>
                  <a:pt x="0" y="2012"/>
                </a:moveTo>
                <a:lnTo>
                  <a:pt x="1030" y="2012"/>
                </a:lnTo>
                <a:lnTo>
                  <a:pt x="1144" y="998"/>
                </a:lnTo>
                <a:lnTo>
                  <a:pt x="1038" y="0"/>
                </a:ln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rgbClr val="D6E8E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p:txBody>
      </p:sp>
      <p:sp>
        <p:nvSpPr>
          <p:cNvPr id="43" name="Freeform 56"/>
          <p:cNvSpPr>
            <a:spLocks/>
          </p:cNvSpPr>
          <p:nvPr/>
        </p:nvSpPr>
        <p:spPr bwMode="auto">
          <a:xfrm>
            <a:off x="6032831" y="2193250"/>
            <a:ext cx="2393267" cy="3777714"/>
          </a:xfrm>
          <a:custGeom>
            <a:avLst/>
            <a:gdLst>
              <a:gd name="T0" fmla="*/ 0 w 1144"/>
              <a:gd name="T1" fmla="*/ 2147483647 h 2012"/>
              <a:gd name="T2" fmla="*/ 2147483647 w 1144"/>
              <a:gd name="T3" fmla="*/ 2147483647 h 2012"/>
              <a:gd name="T4" fmla="*/ 2147483647 w 1144"/>
              <a:gd name="T5" fmla="*/ 2147483647 h 2012"/>
              <a:gd name="T6" fmla="*/ 2147483647 w 1144"/>
              <a:gd name="T7" fmla="*/ 0 h 20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 h="2012">
                <a:moveTo>
                  <a:pt x="0" y="2012"/>
                </a:moveTo>
                <a:lnTo>
                  <a:pt x="1030" y="2012"/>
                </a:lnTo>
                <a:lnTo>
                  <a:pt x="1144" y="998"/>
                </a:lnTo>
                <a:lnTo>
                  <a:pt x="1038" y="0"/>
                </a:ln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rgbClr val="D6E8E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p:txBody>
      </p:sp>
      <p:sp>
        <p:nvSpPr>
          <p:cNvPr id="41" name="Freeform 54"/>
          <p:cNvSpPr>
            <a:spLocks/>
          </p:cNvSpPr>
          <p:nvPr/>
        </p:nvSpPr>
        <p:spPr bwMode="auto">
          <a:xfrm>
            <a:off x="1312631" y="2196424"/>
            <a:ext cx="2417229" cy="3785652"/>
          </a:xfrm>
          <a:custGeom>
            <a:avLst/>
            <a:gdLst>
              <a:gd name="T0" fmla="*/ 0 w 1144"/>
              <a:gd name="T1" fmla="*/ 2147483647 h 2012"/>
              <a:gd name="T2" fmla="*/ 2147483647 w 1144"/>
              <a:gd name="T3" fmla="*/ 2147483647 h 2012"/>
              <a:gd name="T4" fmla="*/ 2147483647 w 1144"/>
              <a:gd name="T5" fmla="*/ 2147483647 h 2012"/>
              <a:gd name="T6" fmla="*/ 2147483647 w 1144"/>
              <a:gd name="T7" fmla="*/ 0 h 20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 h="2012">
                <a:moveTo>
                  <a:pt x="0" y="2012"/>
                </a:moveTo>
                <a:lnTo>
                  <a:pt x="1030" y="2012"/>
                </a:lnTo>
                <a:lnTo>
                  <a:pt x="1144" y="998"/>
                </a:lnTo>
                <a:lnTo>
                  <a:pt x="1038" y="0"/>
                </a:ln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rgbClr val="D6E8E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p:txBody>
      </p:sp>
      <p:sp>
        <p:nvSpPr>
          <p:cNvPr id="42" name="Freeform 55"/>
          <p:cNvSpPr>
            <a:spLocks/>
          </p:cNvSpPr>
          <p:nvPr/>
        </p:nvSpPr>
        <p:spPr bwMode="auto">
          <a:xfrm>
            <a:off x="3685147" y="2201188"/>
            <a:ext cx="2392472" cy="3769776"/>
          </a:xfrm>
          <a:custGeom>
            <a:avLst/>
            <a:gdLst>
              <a:gd name="T0" fmla="*/ 0 w 1144"/>
              <a:gd name="T1" fmla="*/ 2147483647 h 2012"/>
              <a:gd name="T2" fmla="*/ 2147483647 w 1144"/>
              <a:gd name="T3" fmla="*/ 2147483647 h 2012"/>
              <a:gd name="T4" fmla="*/ 2147483647 w 1144"/>
              <a:gd name="T5" fmla="*/ 2147483647 h 2012"/>
              <a:gd name="T6" fmla="*/ 2147483647 w 1144"/>
              <a:gd name="T7" fmla="*/ 0 h 20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 h="2012">
                <a:moveTo>
                  <a:pt x="0" y="2012"/>
                </a:moveTo>
                <a:lnTo>
                  <a:pt x="1030" y="2012"/>
                </a:lnTo>
                <a:lnTo>
                  <a:pt x="1144" y="998"/>
                </a:lnTo>
                <a:lnTo>
                  <a:pt x="1038" y="0"/>
                </a:ln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rgbClr val="D6E8E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a:p>
            <a:pPr>
              <a:buClrTx/>
              <a:buFontTx/>
              <a:buNone/>
            </a:pPr>
            <a:endParaRPr kumimoji="1" lang="en-GB" sz="1000" b="1" u="sng" dirty="0" smtClean="0">
              <a:solidFill>
                <a:srgbClr val="000000"/>
              </a:solidFill>
              <a:latin typeface="Arial" pitchFamily="34" charset="0"/>
            </a:endParaRPr>
          </a:p>
        </p:txBody>
      </p:sp>
      <p:graphicFrame>
        <p:nvGraphicFramePr>
          <p:cNvPr id="3" name="Objeto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35" name="Diapositiva de think-cell" r:id="rId5" imgW="425" imgH="426" progId="TCLayout.ActiveDocument.1">
                  <p:embed/>
                </p:oleObj>
              </mc:Choice>
              <mc:Fallback>
                <p:oleObj name="Diapositiva de think-cell" r:id="rId5" imgW="425" imgH="426" progId="TCLayout.ActiveDocument.1">
                  <p:embed/>
                  <p:pic>
                    <p:nvPicPr>
                      <p:cNvPr id="3" name="Objeto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s-MX" sz="2400" b="1" dirty="0">
              <a:latin typeface="Arial Narrow" panose="020B0606020202030204" pitchFamily="34" charset="0"/>
              <a:ea typeface="+mj-ea"/>
              <a:cs typeface="+mj-cs"/>
              <a:sym typeface="Arial Narrow" panose="020B0606020202030204" pitchFamily="34" charset="0"/>
            </a:endParaRPr>
          </a:p>
        </p:txBody>
      </p:sp>
      <p:sp>
        <p:nvSpPr>
          <p:cNvPr id="21" name="AutoShape 5"/>
          <p:cNvSpPr>
            <a:spLocks noChangeArrowheads="1"/>
          </p:cNvSpPr>
          <p:nvPr/>
        </p:nvSpPr>
        <p:spPr bwMode="auto">
          <a:xfrm>
            <a:off x="1305120" y="2287325"/>
            <a:ext cx="2330853" cy="3190876"/>
          </a:xfrm>
          <a:prstGeom prst="homePlate">
            <a:avLst>
              <a:gd name="adj" fmla="val 958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lIns="144000" tIns="36000" rIns="36000" bIns="36000"/>
          <a:lstStyle>
            <a:lvl1pPr marL="88900" indent="-88900" algn="l" defTabSz="330200">
              <a:spcBef>
                <a:spcPct val="0"/>
              </a:spcBef>
              <a:defRPr kumimoji="1" sz="1700" b="1">
                <a:solidFill>
                  <a:srgbClr val="000000"/>
                </a:solidFill>
                <a:latin typeface="Arial" pitchFamily="34" charset="0"/>
              </a:defRPr>
            </a:lvl1pPr>
            <a:lvl2pPr marL="180975" indent="-90488" algn="l" defTabSz="330200">
              <a:spcBef>
                <a:spcPct val="0"/>
              </a:spcBef>
              <a:buChar char="•"/>
              <a:defRPr kumimoji="1" sz="1700">
                <a:solidFill>
                  <a:srgbClr val="000000"/>
                </a:solidFill>
                <a:latin typeface="Arial" pitchFamily="34" charset="0"/>
              </a:defRPr>
            </a:lvl2pPr>
            <a:lvl3pPr marL="1143000" indent="-228600" algn="l" defTabSz="330200">
              <a:spcBef>
                <a:spcPct val="0"/>
              </a:spcBef>
              <a:buChar char="–"/>
              <a:defRPr kumimoji="1" sz="1700">
                <a:solidFill>
                  <a:srgbClr val="000000"/>
                </a:solidFill>
                <a:latin typeface="Arial" pitchFamily="34" charset="0"/>
              </a:defRPr>
            </a:lvl3pPr>
            <a:lvl4pPr marL="1600200" indent="-228600" algn="l" defTabSz="330200">
              <a:spcBef>
                <a:spcPct val="0"/>
              </a:spcBef>
              <a:buChar char="-"/>
              <a:defRPr kumimoji="1" sz="1700">
                <a:solidFill>
                  <a:srgbClr val="000000"/>
                </a:solidFill>
                <a:latin typeface="Arial" pitchFamily="34" charset="0"/>
              </a:defRPr>
            </a:lvl4pPr>
            <a:lvl5pPr marL="2057400" indent="-228600" defTabSz="330200">
              <a:lnSpc>
                <a:spcPts val="1600"/>
              </a:lnSpc>
              <a:spcBef>
                <a:spcPct val="0"/>
              </a:spcBef>
              <a:defRPr kumimoji="1" sz="1400" b="1">
                <a:solidFill>
                  <a:srgbClr val="000000"/>
                </a:solidFill>
                <a:latin typeface="Arial" pitchFamily="34" charset="0"/>
              </a:defRPr>
            </a:lvl5pPr>
            <a:lvl6pPr marL="25146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6pPr>
            <a:lvl7pPr marL="29718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7pPr>
            <a:lvl8pPr marL="34290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8pPr>
            <a:lvl9pPr marL="38862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9pPr>
          </a:lstStyle>
          <a:p>
            <a:pPr>
              <a:spcAft>
                <a:spcPct val="30000"/>
              </a:spcAft>
              <a:buClrTx/>
              <a:buFontTx/>
              <a:buChar char="•"/>
            </a:pPr>
            <a:r>
              <a:rPr lang="es-MX" altLang="en-US" sz="1600" dirty="0" smtClean="0">
                <a:latin typeface="Arial Narrow" panose="020B0606020202030204" pitchFamily="34" charset="0"/>
              </a:rPr>
              <a:t>12 </a:t>
            </a:r>
            <a:r>
              <a:rPr lang="es-MX" altLang="en-US" sz="1600" dirty="0">
                <a:latin typeface="Arial Narrow" panose="020B0606020202030204" pitchFamily="34" charset="0"/>
              </a:rPr>
              <a:t>categorías </a:t>
            </a:r>
            <a:r>
              <a:rPr lang="es-MX" altLang="en-US" sz="1600" b="0" dirty="0">
                <a:latin typeface="Arial Narrow" panose="020B0606020202030204" pitchFamily="34" charset="0"/>
              </a:rPr>
              <a:t>bajo los siguientes </a:t>
            </a:r>
            <a:r>
              <a:rPr lang="es-MX" altLang="en-US" sz="1600" b="0" dirty="0" smtClean="0">
                <a:latin typeface="Arial Narrow" panose="020B0606020202030204" pitchFamily="34" charset="0"/>
              </a:rPr>
              <a:t>criterios para asignación a una misma categoría:</a:t>
            </a:r>
            <a:endParaRPr lang="es-MX" altLang="en-US" sz="1600" b="0" dirty="0">
              <a:latin typeface="Arial Narrow" panose="020B0606020202030204" pitchFamily="34" charset="0"/>
            </a:endParaRPr>
          </a:p>
          <a:p>
            <a:pPr lvl="1">
              <a:spcAft>
                <a:spcPct val="30000"/>
              </a:spcAft>
              <a:buClrTx/>
              <a:buFont typeface="Arial" pitchFamily="34" charset="0"/>
              <a:buChar char="–"/>
            </a:pPr>
            <a:r>
              <a:rPr lang="es-MX" altLang="en-US" sz="1600" b="1" dirty="0">
                <a:latin typeface="Arial Narrow" panose="020B0606020202030204" pitchFamily="34" charset="0"/>
              </a:rPr>
              <a:t>Perfil de consumo:</a:t>
            </a:r>
            <a:r>
              <a:rPr lang="es-MX" altLang="en-US" sz="1600" dirty="0">
                <a:latin typeface="Arial Narrow" panose="020B0606020202030204" pitchFamily="34" charset="0"/>
              </a:rPr>
              <a:t> Usuarios con un comportamiento </a:t>
            </a:r>
            <a:r>
              <a:rPr lang="es-MX" altLang="en-US" sz="1600" dirty="0" smtClean="0">
                <a:latin typeface="Arial Narrow" panose="020B0606020202030204" pitchFamily="34" charset="0"/>
              </a:rPr>
              <a:t>similar.</a:t>
            </a:r>
            <a:endParaRPr lang="es-MX" altLang="en-US" sz="1600" dirty="0">
              <a:latin typeface="Arial Narrow" panose="020B0606020202030204" pitchFamily="34" charset="0"/>
            </a:endParaRPr>
          </a:p>
          <a:p>
            <a:pPr lvl="1">
              <a:spcAft>
                <a:spcPct val="30000"/>
              </a:spcAft>
              <a:buClrTx/>
              <a:buFont typeface="Arial" pitchFamily="34" charset="0"/>
              <a:buChar char="–"/>
            </a:pPr>
            <a:r>
              <a:rPr lang="es-MX" altLang="en-US" sz="1600" b="1" dirty="0">
                <a:latin typeface="Arial Narrow" panose="020B0606020202030204" pitchFamily="34" charset="0"/>
              </a:rPr>
              <a:t>Nivel de tensión:</a:t>
            </a:r>
            <a:r>
              <a:rPr lang="es-MX" altLang="en-US" sz="1600" dirty="0">
                <a:latin typeface="Arial Narrow" panose="020B0606020202030204" pitchFamily="34" charset="0"/>
              </a:rPr>
              <a:t> Usuarios conectados a un mismo nivel de </a:t>
            </a:r>
            <a:r>
              <a:rPr lang="es-MX" altLang="en-US" sz="1600" dirty="0" smtClean="0">
                <a:latin typeface="Arial Narrow" panose="020B0606020202030204" pitchFamily="34" charset="0"/>
              </a:rPr>
              <a:t>tensión.</a:t>
            </a:r>
            <a:endParaRPr lang="es-MX" altLang="en-US" sz="1600" dirty="0">
              <a:latin typeface="Arial Narrow" panose="020B0606020202030204" pitchFamily="34" charset="0"/>
            </a:endParaRPr>
          </a:p>
          <a:p>
            <a:pPr lvl="1">
              <a:spcAft>
                <a:spcPct val="30000"/>
              </a:spcAft>
              <a:buClrTx/>
              <a:buFont typeface="Arial" pitchFamily="34" charset="0"/>
              <a:buChar char="–"/>
            </a:pPr>
            <a:r>
              <a:rPr lang="es-MX" altLang="en-US" sz="1600" b="1" dirty="0">
                <a:latin typeface="Arial Narrow" panose="020B0606020202030204" pitchFamily="34" charset="0"/>
              </a:rPr>
              <a:t>Tipo de medición:</a:t>
            </a:r>
            <a:r>
              <a:rPr lang="es-MX" altLang="en-US" sz="1600" dirty="0">
                <a:latin typeface="Arial Narrow" panose="020B0606020202030204" pitchFamily="34" charset="0"/>
              </a:rPr>
              <a:t> Las categorías que cuentan con medidor </a:t>
            </a:r>
            <a:r>
              <a:rPr lang="es-MX" altLang="en-US" sz="1600" dirty="0" smtClean="0">
                <a:latin typeface="Arial Narrow" panose="020B0606020202030204" pitchFamily="34" charset="0"/>
              </a:rPr>
              <a:t>horario</a:t>
            </a:r>
            <a:r>
              <a:rPr lang="es-MX" altLang="en-US" sz="1600" dirty="0" smtClean="0"/>
              <a:t>.</a:t>
            </a:r>
            <a:endParaRPr lang="es-MX" altLang="en-US" sz="1600" dirty="0"/>
          </a:p>
        </p:txBody>
      </p:sp>
      <p:sp>
        <p:nvSpPr>
          <p:cNvPr id="22" name="Freeform 37"/>
          <p:cNvSpPr>
            <a:spLocks/>
          </p:cNvSpPr>
          <p:nvPr/>
        </p:nvSpPr>
        <p:spPr bwMode="auto">
          <a:xfrm>
            <a:off x="3569780" y="1808116"/>
            <a:ext cx="2290452" cy="404813"/>
          </a:xfrm>
          <a:custGeom>
            <a:avLst/>
            <a:gdLst>
              <a:gd name="T0" fmla="*/ 0 w 2544"/>
              <a:gd name="T1" fmla="*/ 0 h 261"/>
              <a:gd name="T2" fmla="*/ 2147483647 w 2544"/>
              <a:gd name="T3" fmla="*/ 0 h 261"/>
              <a:gd name="T4" fmla="*/ 2147483647 w 2544"/>
              <a:gd name="T5" fmla="*/ 2147483647 h 261"/>
              <a:gd name="T6" fmla="*/ 2147483647 w 2544"/>
              <a:gd name="T7" fmla="*/ 2147483647 h 261"/>
              <a:gd name="T8" fmla="*/ 0 w 2544"/>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4" h="261">
                <a:moveTo>
                  <a:pt x="0" y="0"/>
                </a:moveTo>
                <a:lnTo>
                  <a:pt x="2475" y="0"/>
                </a:lnTo>
                <a:lnTo>
                  <a:pt x="2544" y="261"/>
                </a:lnTo>
                <a:lnTo>
                  <a:pt x="70" y="261"/>
                </a:lnTo>
                <a:lnTo>
                  <a:pt x="0" y="0"/>
                </a:lnTo>
                <a:close/>
              </a:path>
            </a:pathLst>
          </a:custGeom>
          <a:solidFill>
            <a:schemeClr val="tx1">
              <a:lumMod val="50000"/>
              <a:lumOff val="50000"/>
            </a:schemeClr>
          </a:solidFill>
          <a:ln w="6350" cap="flat" cmpd="sng">
            <a:solidFill>
              <a:schemeClr val="tx1"/>
            </a:solidFill>
            <a:prstDash val="solid"/>
            <a:round/>
            <a:headEnd/>
            <a:tailEnd/>
          </a:ln>
          <a:effectLst/>
          <a:extLst/>
        </p:spPr>
        <p:txBody>
          <a:bodyPr lIns="0" tIns="0" rIns="0" bIns="0" anchor="ctr">
            <a:spAutoFit/>
          </a:bodyPr>
          <a:lstStyle/>
          <a:p>
            <a:pPr>
              <a:buClrTx/>
              <a:buFontTx/>
              <a:buNone/>
            </a:pPr>
            <a:endParaRPr kumimoji="1" lang="en-GB" sz="1000" b="1" u="sng" smtClean="0">
              <a:solidFill>
                <a:srgbClr val="000000"/>
              </a:solidFill>
              <a:latin typeface="Arial" pitchFamily="34" charset="0"/>
            </a:endParaRPr>
          </a:p>
        </p:txBody>
      </p:sp>
      <p:sp>
        <p:nvSpPr>
          <p:cNvPr id="23" name="Freeform 39"/>
          <p:cNvSpPr>
            <a:spLocks/>
          </p:cNvSpPr>
          <p:nvPr/>
        </p:nvSpPr>
        <p:spPr bwMode="auto">
          <a:xfrm>
            <a:off x="1343370" y="1798592"/>
            <a:ext cx="2170012" cy="414337"/>
          </a:xfrm>
          <a:custGeom>
            <a:avLst/>
            <a:gdLst>
              <a:gd name="T0" fmla="*/ 0 w 2446"/>
              <a:gd name="T1" fmla="*/ 0 h 267"/>
              <a:gd name="T2" fmla="*/ 2147483647 w 2446"/>
              <a:gd name="T3" fmla="*/ 2147483647 h 267"/>
              <a:gd name="T4" fmla="*/ 2147483647 w 2446"/>
              <a:gd name="T5" fmla="*/ 2147483647 h 267"/>
              <a:gd name="T6" fmla="*/ 0 w 2446"/>
              <a:gd name="T7" fmla="*/ 2147483647 h 267"/>
              <a:gd name="T8" fmla="*/ 0 w 2446"/>
              <a:gd name="T9" fmla="*/ 0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6" h="267">
                <a:moveTo>
                  <a:pt x="0" y="0"/>
                </a:moveTo>
                <a:lnTo>
                  <a:pt x="2380" y="3"/>
                </a:lnTo>
                <a:lnTo>
                  <a:pt x="2446" y="267"/>
                </a:lnTo>
                <a:lnTo>
                  <a:pt x="0" y="266"/>
                </a:lnTo>
                <a:lnTo>
                  <a:pt x="0" y="0"/>
                </a:lnTo>
                <a:close/>
              </a:path>
            </a:pathLst>
          </a:custGeom>
          <a:solidFill>
            <a:schemeClr val="tx1">
              <a:lumMod val="50000"/>
              <a:lumOff val="50000"/>
            </a:schemeClr>
          </a:solidFill>
          <a:ln w="6350" cap="flat" cmpd="sng">
            <a:solidFill>
              <a:schemeClr val="tx1"/>
            </a:solidFill>
            <a:prstDash val="solid"/>
            <a:round/>
            <a:headEnd/>
            <a:tailEnd/>
          </a:ln>
          <a:effectLst/>
          <a:extLst/>
        </p:spPr>
        <p:txBody>
          <a:bodyPr lIns="0" tIns="0" rIns="0" bIns="0" anchor="ctr">
            <a:spAutoFit/>
          </a:bodyPr>
          <a:lstStyle/>
          <a:p>
            <a:pPr>
              <a:buClrTx/>
              <a:buFontTx/>
              <a:buNone/>
            </a:pPr>
            <a:endParaRPr kumimoji="1" lang="en-GB" sz="1000" b="1" u="sng" smtClean="0">
              <a:solidFill>
                <a:srgbClr val="000000"/>
              </a:solidFill>
              <a:latin typeface="Arial" pitchFamily="34" charset="0"/>
            </a:endParaRPr>
          </a:p>
        </p:txBody>
      </p:sp>
      <p:sp>
        <p:nvSpPr>
          <p:cNvPr id="24" name="Freeform 46"/>
          <p:cNvSpPr>
            <a:spLocks/>
          </p:cNvSpPr>
          <p:nvPr/>
        </p:nvSpPr>
        <p:spPr bwMode="auto">
          <a:xfrm>
            <a:off x="5916630" y="1808116"/>
            <a:ext cx="2292565" cy="404813"/>
          </a:xfrm>
          <a:custGeom>
            <a:avLst/>
            <a:gdLst>
              <a:gd name="T0" fmla="*/ 0 w 2544"/>
              <a:gd name="T1" fmla="*/ 0 h 261"/>
              <a:gd name="T2" fmla="*/ 2147483647 w 2544"/>
              <a:gd name="T3" fmla="*/ 0 h 261"/>
              <a:gd name="T4" fmla="*/ 2147483647 w 2544"/>
              <a:gd name="T5" fmla="*/ 2147483647 h 261"/>
              <a:gd name="T6" fmla="*/ 2147483647 w 2544"/>
              <a:gd name="T7" fmla="*/ 2147483647 h 261"/>
              <a:gd name="T8" fmla="*/ 0 w 2544"/>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4" h="261">
                <a:moveTo>
                  <a:pt x="0" y="0"/>
                </a:moveTo>
                <a:lnTo>
                  <a:pt x="2475" y="0"/>
                </a:lnTo>
                <a:lnTo>
                  <a:pt x="2544" y="261"/>
                </a:lnTo>
                <a:lnTo>
                  <a:pt x="70" y="261"/>
                </a:lnTo>
                <a:lnTo>
                  <a:pt x="0" y="0"/>
                </a:lnTo>
                <a:close/>
              </a:path>
            </a:pathLst>
          </a:custGeom>
          <a:solidFill>
            <a:schemeClr val="tx1">
              <a:lumMod val="50000"/>
              <a:lumOff val="50000"/>
            </a:schemeClr>
          </a:solidFill>
          <a:ln w="6350" cap="flat" cmpd="sng">
            <a:solidFill>
              <a:schemeClr val="tx1"/>
            </a:solidFill>
            <a:prstDash val="solid"/>
            <a:round/>
            <a:headEnd/>
            <a:tailEnd/>
          </a:ln>
          <a:effectLst/>
          <a:extLst/>
        </p:spPr>
        <p:txBody>
          <a:bodyPr lIns="0" tIns="0" rIns="0" bIns="0" anchor="ctr">
            <a:spAutoFit/>
          </a:bodyPr>
          <a:lstStyle/>
          <a:p>
            <a:pPr>
              <a:buClrTx/>
              <a:buFontTx/>
              <a:buNone/>
            </a:pPr>
            <a:endParaRPr kumimoji="1" lang="en-GB" sz="1000" b="1" u="sng" smtClean="0">
              <a:solidFill>
                <a:srgbClr val="000000"/>
              </a:solidFill>
              <a:latin typeface="Arial" pitchFamily="34" charset="0"/>
            </a:endParaRPr>
          </a:p>
        </p:txBody>
      </p:sp>
      <p:sp>
        <p:nvSpPr>
          <p:cNvPr id="25" name="Freeform 47"/>
          <p:cNvSpPr>
            <a:spLocks/>
          </p:cNvSpPr>
          <p:nvPr/>
        </p:nvSpPr>
        <p:spPr bwMode="auto">
          <a:xfrm>
            <a:off x="8263480" y="1808116"/>
            <a:ext cx="2286000" cy="404813"/>
          </a:xfrm>
          <a:custGeom>
            <a:avLst/>
            <a:gdLst>
              <a:gd name="T0" fmla="*/ 0 w 2544"/>
              <a:gd name="T1" fmla="*/ 0 h 261"/>
              <a:gd name="T2" fmla="*/ 2147483647 w 2544"/>
              <a:gd name="T3" fmla="*/ 0 h 261"/>
              <a:gd name="T4" fmla="*/ 2147483647 w 2544"/>
              <a:gd name="T5" fmla="*/ 2147483647 h 261"/>
              <a:gd name="T6" fmla="*/ 2147483647 w 2544"/>
              <a:gd name="T7" fmla="*/ 2147483647 h 261"/>
              <a:gd name="T8" fmla="*/ 0 w 2544"/>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4" h="261">
                <a:moveTo>
                  <a:pt x="0" y="0"/>
                </a:moveTo>
                <a:lnTo>
                  <a:pt x="2475" y="0"/>
                </a:lnTo>
                <a:lnTo>
                  <a:pt x="2544" y="261"/>
                </a:lnTo>
                <a:lnTo>
                  <a:pt x="70" y="261"/>
                </a:lnTo>
                <a:lnTo>
                  <a:pt x="0" y="0"/>
                </a:lnTo>
                <a:close/>
              </a:path>
            </a:pathLst>
          </a:custGeom>
          <a:solidFill>
            <a:schemeClr val="tx1">
              <a:lumMod val="50000"/>
              <a:lumOff val="50000"/>
            </a:schemeClr>
          </a:solidFill>
          <a:ln w="6350" cap="flat" cmpd="sng">
            <a:solidFill>
              <a:schemeClr val="tx1"/>
            </a:solidFill>
            <a:prstDash val="solid"/>
            <a:round/>
            <a:headEnd/>
            <a:tailEnd/>
          </a:ln>
          <a:effectLst/>
          <a:extLst/>
        </p:spPr>
        <p:txBody>
          <a:bodyPr lIns="0" tIns="0" rIns="0" bIns="0" anchor="ctr">
            <a:spAutoFit/>
          </a:bodyPr>
          <a:lstStyle/>
          <a:p>
            <a:pPr>
              <a:buClrTx/>
              <a:buFontTx/>
              <a:buNone/>
            </a:pPr>
            <a:endParaRPr kumimoji="1" lang="en-GB" sz="1000" b="1" u="sng" smtClean="0">
              <a:solidFill>
                <a:srgbClr val="000000"/>
              </a:solidFill>
              <a:latin typeface="Arial" pitchFamily="34" charset="0"/>
            </a:endParaRPr>
          </a:p>
        </p:txBody>
      </p:sp>
      <p:sp>
        <p:nvSpPr>
          <p:cNvPr id="27" name="Rectangle 49"/>
          <p:cNvSpPr>
            <a:spLocks noChangeArrowheads="1"/>
          </p:cNvSpPr>
          <p:nvPr/>
        </p:nvSpPr>
        <p:spPr bwMode="auto">
          <a:xfrm>
            <a:off x="1453117" y="1844824"/>
            <a:ext cx="1915909" cy="307777"/>
          </a:xfrm>
          <a:prstGeom prst="rect">
            <a:avLst/>
          </a:prstGeom>
          <a:noFill/>
          <a:ln>
            <a:noFill/>
          </a:ln>
          <a:effectLst/>
          <a:extLst>
            <a:ext uri="{909E8E84-426E-40DD-AFC4-6F175D3DCCD1}">
              <a14:hiddenFill xmlns:a14="http://schemas.microsoft.com/office/drawing/2010/main">
                <a:solidFill>
                  <a:srgbClr val="D6E8EE"/>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u="sng">
                <a:solidFill>
                  <a:schemeClr val="tx1"/>
                </a:solidFill>
                <a:latin typeface="Arial" pitchFamily="34" charset="0"/>
              </a:defRPr>
            </a:lvl1pPr>
            <a:lvl2pPr marL="742950" indent="-285750">
              <a:defRPr kumimoji="1" sz="1000" b="1" u="sng">
                <a:solidFill>
                  <a:schemeClr val="tx1"/>
                </a:solidFill>
                <a:latin typeface="Arial" pitchFamily="34" charset="0"/>
              </a:defRPr>
            </a:lvl2pPr>
            <a:lvl3pPr marL="1143000" indent="-228600">
              <a:defRPr kumimoji="1" sz="1000" b="1" u="sng">
                <a:solidFill>
                  <a:schemeClr val="tx1"/>
                </a:solidFill>
                <a:latin typeface="Arial" pitchFamily="34" charset="0"/>
              </a:defRPr>
            </a:lvl3pPr>
            <a:lvl4pPr marL="1600200" indent="-228600">
              <a:defRPr kumimoji="1" sz="1000" b="1" u="sng">
                <a:solidFill>
                  <a:schemeClr val="tx1"/>
                </a:solidFill>
                <a:latin typeface="Arial" pitchFamily="34" charset="0"/>
              </a:defRPr>
            </a:lvl4pPr>
            <a:lvl5pPr marL="2057400" indent="-228600">
              <a:defRPr kumimoji="1" sz="1000" b="1" u="sng">
                <a:solidFill>
                  <a:schemeClr val="tx1"/>
                </a:solidFill>
                <a:latin typeface="Arial" pitchFamily="34" charset="0"/>
              </a:defRPr>
            </a:lvl5pPr>
            <a:lvl6pPr marL="2514600" indent="-228600" algn="ctr" eaLnBrk="0" fontAlgn="base" hangingPunct="0">
              <a:spcBef>
                <a:spcPct val="50000"/>
              </a:spcBef>
              <a:spcAft>
                <a:spcPct val="0"/>
              </a:spcAft>
              <a:defRPr kumimoji="1" sz="1000" b="1" u="sng">
                <a:solidFill>
                  <a:schemeClr val="tx1"/>
                </a:solidFill>
                <a:latin typeface="Arial" pitchFamily="34" charset="0"/>
              </a:defRPr>
            </a:lvl6pPr>
            <a:lvl7pPr marL="2971800" indent="-228600" algn="ctr" eaLnBrk="0" fontAlgn="base" hangingPunct="0">
              <a:spcBef>
                <a:spcPct val="50000"/>
              </a:spcBef>
              <a:spcAft>
                <a:spcPct val="0"/>
              </a:spcAft>
              <a:defRPr kumimoji="1" sz="1000" b="1" u="sng">
                <a:solidFill>
                  <a:schemeClr val="tx1"/>
                </a:solidFill>
                <a:latin typeface="Arial" pitchFamily="34" charset="0"/>
              </a:defRPr>
            </a:lvl7pPr>
            <a:lvl8pPr marL="3429000" indent="-228600" algn="ctr" eaLnBrk="0" fontAlgn="base" hangingPunct="0">
              <a:spcBef>
                <a:spcPct val="50000"/>
              </a:spcBef>
              <a:spcAft>
                <a:spcPct val="0"/>
              </a:spcAft>
              <a:defRPr kumimoji="1" sz="1000" b="1" u="sng">
                <a:solidFill>
                  <a:schemeClr val="tx1"/>
                </a:solidFill>
                <a:latin typeface="Arial" pitchFamily="34" charset="0"/>
              </a:defRPr>
            </a:lvl8pPr>
            <a:lvl9pPr marL="3886200" indent="-228600" algn="ctr" eaLnBrk="0" fontAlgn="base" hangingPunct="0">
              <a:spcBef>
                <a:spcPct val="50000"/>
              </a:spcBef>
              <a:spcAft>
                <a:spcPct val="0"/>
              </a:spcAft>
              <a:defRPr kumimoji="1" sz="1000" b="1" u="sng">
                <a:solidFill>
                  <a:schemeClr val="tx1"/>
                </a:solidFill>
                <a:latin typeface="Arial" pitchFamily="34" charset="0"/>
              </a:defRPr>
            </a:lvl9pPr>
          </a:lstStyle>
          <a:p>
            <a:pPr>
              <a:buClrTx/>
              <a:buFontTx/>
              <a:buNone/>
            </a:pPr>
            <a:r>
              <a:rPr lang="es-ES" altLang="en-US" sz="1400" u="none" dirty="0" smtClean="0">
                <a:solidFill>
                  <a:schemeClr val="bg1"/>
                </a:solidFill>
              </a:rPr>
              <a:t>Categorías </a:t>
            </a:r>
            <a:r>
              <a:rPr lang="es-MX" altLang="en-US" sz="1400" u="none" dirty="0" smtClean="0">
                <a:solidFill>
                  <a:schemeClr val="bg1"/>
                </a:solidFill>
              </a:rPr>
              <a:t>tarifarias</a:t>
            </a:r>
            <a:endParaRPr lang="es-MX" altLang="en-US" sz="1400" u="none" dirty="0">
              <a:solidFill>
                <a:schemeClr val="bg1"/>
              </a:solidFill>
            </a:endParaRPr>
          </a:p>
        </p:txBody>
      </p:sp>
      <p:sp>
        <p:nvSpPr>
          <p:cNvPr id="35" name="Rectangle 50"/>
          <p:cNvSpPr>
            <a:spLocks noChangeArrowheads="1"/>
          </p:cNvSpPr>
          <p:nvPr/>
        </p:nvSpPr>
        <p:spPr bwMode="auto">
          <a:xfrm>
            <a:off x="3889700" y="1844824"/>
            <a:ext cx="1656223" cy="307777"/>
          </a:xfrm>
          <a:prstGeom prst="rect">
            <a:avLst/>
          </a:prstGeom>
          <a:noFill/>
          <a:ln>
            <a:noFill/>
          </a:ln>
          <a:effectLst/>
          <a:extLst>
            <a:ext uri="{909E8E84-426E-40DD-AFC4-6F175D3DCCD1}">
              <a14:hiddenFill xmlns:a14="http://schemas.microsoft.com/office/drawing/2010/main">
                <a:solidFill>
                  <a:srgbClr val="D6E8EE"/>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u="sng">
                <a:solidFill>
                  <a:schemeClr val="tx1"/>
                </a:solidFill>
                <a:latin typeface="Arial" pitchFamily="34" charset="0"/>
              </a:defRPr>
            </a:lvl1pPr>
            <a:lvl2pPr marL="742950" indent="-285750">
              <a:defRPr kumimoji="1" sz="1000" b="1" u="sng">
                <a:solidFill>
                  <a:schemeClr val="tx1"/>
                </a:solidFill>
                <a:latin typeface="Arial" pitchFamily="34" charset="0"/>
              </a:defRPr>
            </a:lvl2pPr>
            <a:lvl3pPr marL="1143000" indent="-228600">
              <a:defRPr kumimoji="1" sz="1000" b="1" u="sng">
                <a:solidFill>
                  <a:schemeClr val="tx1"/>
                </a:solidFill>
                <a:latin typeface="Arial" pitchFamily="34" charset="0"/>
              </a:defRPr>
            </a:lvl3pPr>
            <a:lvl4pPr marL="1600200" indent="-228600">
              <a:defRPr kumimoji="1" sz="1000" b="1" u="sng">
                <a:solidFill>
                  <a:schemeClr val="tx1"/>
                </a:solidFill>
                <a:latin typeface="Arial" pitchFamily="34" charset="0"/>
              </a:defRPr>
            </a:lvl4pPr>
            <a:lvl5pPr marL="2057400" indent="-228600">
              <a:defRPr kumimoji="1" sz="1000" b="1" u="sng">
                <a:solidFill>
                  <a:schemeClr val="tx1"/>
                </a:solidFill>
                <a:latin typeface="Arial" pitchFamily="34" charset="0"/>
              </a:defRPr>
            </a:lvl5pPr>
            <a:lvl6pPr marL="2514600" indent="-228600" algn="ctr" eaLnBrk="0" fontAlgn="base" hangingPunct="0">
              <a:spcBef>
                <a:spcPct val="50000"/>
              </a:spcBef>
              <a:spcAft>
                <a:spcPct val="0"/>
              </a:spcAft>
              <a:defRPr kumimoji="1" sz="1000" b="1" u="sng">
                <a:solidFill>
                  <a:schemeClr val="tx1"/>
                </a:solidFill>
                <a:latin typeface="Arial" pitchFamily="34" charset="0"/>
              </a:defRPr>
            </a:lvl6pPr>
            <a:lvl7pPr marL="2971800" indent="-228600" algn="ctr" eaLnBrk="0" fontAlgn="base" hangingPunct="0">
              <a:spcBef>
                <a:spcPct val="50000"/>
              </a:spcBef>
              <a:spcAft>
                <a:spcPct val="0"/>
              </a:spcAft>
              <a:defRPr kumimoji="1" sz="1000" b="1" u="sng">
                <a:solidFill>
                  <a:schemeClr val="tx1"/>
                </a:solidFill>
                <a:latin typeface="Arial" pitchFamily="34" charset="0"/>
              </a:defRPr>
            </a:lvl7pPr>
            <a:lvl8pPr marL="3429000" indent="-228600" algn="ctr" eaLnBrk="0" fontAlgn="base" hangingPunct="0">
              <a:spcBef>
                <a:spcPct val="50000"/>
              </a:spcBef>
              <a:spcAft>
                <a:spcPct val="0"/>
              </a:spcAft>
              <a:defRPr kumimoji="1" sz="1000" b="1" u="sng">
                <a:solidFill>
                  <a:schemeClr val="tx1"/>
                </a:solidFill>
                <a:latin typeface="Arial" pitchFamily="34" charset="0"/>
              </a:defRPr>
            </a:lvl8pPr>
            <a:lvl9pPr marL="3886200" indent="-228600" algn="ctr" eaLnBrk="0" fontAlgn="base" hangingPunct="0">
              <a:spcBef>
                <a:spcPct val="50000"/>
              </a:spcBef>
              <a:spcAft>
                <a:spcPct val="0"/>
              </a:spcAft>
              <a:defRPr kumimoji="1" sz="1000" b="1" u="sng">
                <a:solidFill>
                  <a:schemeClr val="tx1"/>
                </a:solidFill>
                <a:latin typeface="Arial" pitchFamily="34" charset="0"/>
              </a:defRPr>
            </a:lvl9pPr>
          </a:lstStyle>
          <a:p>
            <a:pPr>
              <a:buClrTx/>
              <a:buFontTx/>
              <a:buNone/>
            </a:pPr>
            <a:r>
              <a:rPr lang="es-MX" altLang="en-US" sz="1400" u="none" dirty="0" smtClean="0">
                <a:solidFill>
                  <a:schemeClr val="bg1"/>
                </a:solidFill>
              </a:rPr>
              <a:t>Bloques</a:t>
            </a:r>
            <a:r>
              <a:rPr lang="es-ES" altLang="en-US" sz="1400" u="none" dirty="0" smtClean="0">
                <a:solidFill>
                  <a:schemeClr val="bg1"/>
                </a:solidFill>
              </a:rPr>
              <a:t> horarios</a:t>
            </a:r>
            <a:endParaRPr lang="es-ES" altLang="en-US" sz="1400" u="none" dirty="0">
              <a:solidFill>
                <a:schemeClr val="bg1"/>
              </a:solidFill>
            </a:endParaRPr>
          </a:p>
        </p:txBody>
      </p:sp>
      <p:sp>
        <p:nvSpPr>
          <p:cNvPr id="36" name="Rectangle 51"/>
          <p:cNvSpPr>
            <a:spLocks noChangeArrowheads="1"/>
          </p:cNvSpPr>
          <p:nvPr/>
        </p:nvSpPr>
        <p:spPr bwMode="auto">
          <a:xfrm>
            <a:off x="5993445" y="1844824"/>
            <a:ext cx="2132315" cy="307777"/>
          </a:xfrm>
          <a:prstGeom prst="rect">
            <a:avLst/>
          </a:prstGeom>
          <a:noFill/>
          <a:ln>
            <a:noFill/>
          </a:ln>
          <a:effectLst/>
          <a:extLst>
            <a:ext uri="{909E8E84-426E-40DD-AFC4-6F175D3DCCD1}">
              <a14:hiddenFill xmlns:a14="http://schemas.microsoft.com/office/drawing/2010/main">
                <a:solidFill>
                  <a:srgbClr val="D6E8EE"/>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u="sng">
                <a:solidFill>
                  <a:schemeClr val="tx1"/>
                </a:solidFill>
                <a:latin typeface="Arial" pitchFamily="34" charset="0"/>
              </a:defRPr>
            </a:lvl1pPr>
            <a:lvl2pPr marL="742950" indent="-285750">
              <a:defRPr kumimoji="1" sz="1000" b="1" u="sng">
                <a:solidFill>
                  <a:schemeClr val="tx1"/>
                </a:solidFill>
                <a:latin typeface="Arial" pitchFamily="34" charset="0"/>
              </a:defRPr>
            </a:lvl2pPr>
            <a:lvl3pPr marL="1143000" indent="-228600">
              <a:defRPr kumimoji="1" sz="1000" b="1" u="sng">
                <a:solidFill>
                  <a:schemeClr val="tx1"/>
                </a:solidFill>
                <a:latin typeface="Arial" pitchFamily="34" charset="0"/>
              </a:defRPr>
            </a:lvl3pPr>
            <a:lvl4pPr marL="1600200" indent="-228600">
              <a:defRPr kumimoji="1" sz="1000" b="1" u="sng">
                <a:solidFill>
                  <a:schemeClr val="tx1"/>
                </a:solidFill>
                <a:latin typeface="Arial" pitchFamily="34" charset="0"/>
              </a:defRPr>
            </a:lvl4pPr>
            <a:lvl5pPr marL="2057400" indent="-228600">
              <a:defRPr kumimoji="1" sz="1000" b="1" u="sng">
                <a:solidFill>
                  <a:schemeClr val="tx1"/>
                </a:solidFill>
                <a:latin typeface="Arial" pitchFamily="34" charset="0"/>
              </a:defRPr>
            </a:lvl5pPr>
            <a:lvl6pPr marL="2514600" indent="-228600" algn="ctr" eaLnBrk="0" fontAlgn="base" hangingPunct="0">
              <a:spcBef>
                <a:spcPct val="50000"/>
              </a:spcBef>
              <a:spcAft>
                <a:spcPct val="0"/>
              </a:spcAft>
              <a:defRPr kumimoji="1" sz="1000" b="1" u="sng">
                <a:solidFill>
                  <a:schemeClr val="tx1"/>
                </a:solidFill>
                <a:latin typeface="Arial" pitchFamily="34" charset="0"/>
              </a:defRPr>
            </a:lvl6pPr>
            <a:lvl7pPr marL="2971800" indent="-228600" algn="ctr" eaLnBrk="0" fontAlgn="base" hangingPunct="0">
              <a:spcBef>
                <a:spcPct val="50000"/>
              </a:spcBef>
              <a:spcAft>
                <a:spcPct val="0"/>
              </a:spcAft>
              <a:defRPr kumimoji="1" sz="1000" b="1" u="sng">
                <a:solidFill>
                  <a:schemeClr val="tx1"/>
                </a:solidFill>
                <a:latin typeface="Arial" pitchFamily="34" charset="0"/>
              </a:defRPr>
            </a:lvl7pPr>
            <a:lvl8pPr marL="3429000" indent="-228600" algn="ctr" eaLnBrk="0" fontAlgn="base" hangingPunct="0">
              <a:spcBef>
                <a:spcPct val="50000"/>
              </a:spcBef>
              <a:spcAft>
                <a:spcPct val="0"/>
              </a:spcAft>
              <a:defRPr kumimoji="1" sz="1000" b="1" u="sng">
                <a:solidFill>
                  <a:schemeClr val="tx1"/>
                </a:solidFill>
                <a:latin typeface="Arial" pitchFamily="34" charset="0"/>
              </a:defRPr>
            </a:lvl8pPr>
            <a:lvl9pPr marL="3886200" indent="-228600" algn="ctr" eaLnBrk="0" fontAlgn="base" hangingPunct="0">
              <a:spcBef>
                <a:spcPct val="50000"/>
              </a:spcBef>
              <a:spcAft>
                <a:spcPct val="0"/>
              </a:spcAft>
              <a:defRPr kumimoji="1" sz="1000" b="1" u="sng">
                <a:solidFill>
                  <a:schemeClr val="tx1"/>
                </a:solidFill>
                <a:latin typeface="Arial" pitchFamily="34" charset="0"/>
              </a:defRPr>
            </a:lvl9pPr>
          </a:lstStyle>
          <a:p>
            <a:pPr>
              <a:buClrTx/>
              <a:buFontTx/>
              <a:buNone/>
            </a:pPr>
            <a:r>
              <a:rPr lang="es-MX" altLang="en-US" sz="1400" u="none" dirty="0" smtClean="0">
                <a:solidFill>
                  <a:schemeClr val="bg1"/>
                </a:solidFill>
              </a:rPr>
              <a:t>Divisiones geográficas</a:t>
            </a:r>
          </a:p>
        </p:txBody>
      </p:sp>
      <p:sp>
        <p:nvSpPr>
          <p:cNvPr id="39" name="Rectangle 52"/>
          <p:cNvSpPr>
            <a:spLocks noChangeArrowheads="1"/>
          </p:cNvSpPr>
          <p:nvPr/>
        </p:nvSpPr>
        <p:spPr bwMode="auto">
          <a:xfrm>
            <a:off x="8286010" y="1783269"/>
            <a:ext cx="2187040" cy="461665"/>
          </a:xfrm>
          <a:prstGeom prst="rect">
            <a:avLst/>
          </a:prstGeom>
          <a:noFill/>
          <a:ln>
            <a:noFill/>
          </a:ln>
          <a:effectLst/>
          <a:extLst>
            <a:ext uri="{909E8E84-426E-40DD-AFC4-6F175D3DCCD1}">
              <a14:hiddenFill xmlns:a14="http://schemas.microsoft.com/office/drawing/2010/main">
                <a:solidFill>
                  <a:srgbClr val="D6E8EE"/>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u="sng">
                <a:solidFill>
                  <a:schemeClr val="tx1"/>
                </a:solidFill>
                <a:latin typeface="Arial" pitchFamily="34" charset="0"/>
              </a:defRPr>
            </a:lvl1pPr>
            <a:lvl2pPr marL="742950" indent="-285750">
              <a:defRPr kumimoji="1" sz="1000" b="1" u="sng">
                <a:solidFill>
                  <a:schemeClr val="tx1"/>
                </a:solidFill>
                <a:latin typeface="Arial" pitchFamily="34" charset="0"/>
              </a:defRPr>
            </a:lvl2pPr>
            <a:lvl3pPr marL="1143000" indent="-228600">
              <a:defRPr kumimoji="1" sz="1000" b="1" u="sng">
                <a:solidFill>
                  <a:schemeClr val="tx1"/>
                </a:solidFill>
                <a:latin typeface="Arial" pitchFamily="34" charset="0"/>
              </a:defRPr>
            </a:lvl3pPr>
            <a:lvl4pPr marL="1600200" indent="-228600">
              <a:defRPr kumimoji="1" sz="1000" b="1" u="sng">
                <a:solidFill>
                  <a:schemeClr val="tx1"/>
                </a:solidFill>
                <a:latin typeface="Arial" pitchFamily="34" charset="0"/>
              </a:defRPr>
            </a:lvl4pPr>
            <a:lvl5pPr marL="2057400" indent="-228600">
              <a:defRPr kumimoji="1" sz="1000" b="1" u="sng">
                <a:solidFill>
                  <a:schemeClr val="tx1"/>
                </a:solidFill>
                <a:latin typeface="Arial" pitchFamily="34" charset="0"/>
              </a:defRPr>
            </a:lvl5pPr>
            <a:lvl6pPr marL="2514600" indent="-228600" algn="ctr" eaLnBrk="0" fontAlgn="base" hangingPunct="0">
              <a:spcBef>
                <a:spcPct val="50000"/>
              </a:spcBef>
              <a:spcAft>
                <a:spcPct val="0"/>
              </a:spcAft>
              <a:defRPr kumimoji="1" sz="1000" b="1" u="sng">
                <a:solidFill>
                  <a:schemeClr val="tx1"/>
                </a:solidFill>
                <a:latin typeface="Arial" pitchFamily="34" charset="0"/>
              </a:defRPr>
            </a:lvl6pPr>
            <a:lvl7pPr marL="2971800" indent="-228600" algn="ctr" eaLnBrk="0" fontAlgn="base" hangingPunct="0">
              <a:spcBef>
                <a:spcPct val="50000"/>
              </a:spcBef>
              <a:spcAft>
                <a:spcPct val="0"/>
              </a:spcAft>
              <a:defRPr kumimoji="1" sz="1000" b="1" u="sng">
                <a:solidFill>
                  <a:schemeClr val="tx1"/>
                </a:solidFill>
                <a:latin typeface="Arial" pitchFamily="34" charset="0"/>
              </a:defRPr>
            </a:lvl7pPr>
            <a:lvl8pPr marL="3429000" indent="-228600" algn="ctr" eaLnBrk="0" fontAlgn="base" hangingPunct="0">
              <a:spcBef>
                <a:spcPct val="50000"/>
              </a:spcBef>
              <a:spcAft>
                <a:spcPct val="0"/>
              </a:spcAft>
              <a:defRPr kumimoji="1" sz="1000" b="1" u="sng">
                <a:solidFill>
                  <a:schemeClr val="tx1"/>
                </a:solidFill>
                <a:latin typeface="Arial" pitchFamily="34" charset="0"/>
              </a:defRPr>
            </a:lvl8pPr>
            <a:lvl9pPr marL="3886200" indent="-228600" algn="ctr" eaLnBrk="0" fontAlgn="base" hangingPunct="0">
              <a:spcBef>
                <a:spcPct val="50000"/>
              </a:spcBef>
              <a:spcAft>
                <a:spcPct val="0"/>
              </a:spcAft>
              <a:defRPr kumimoji="1" sz="1000" b="1" u="sng">
                <a:solidFill>
                  <a:schemeClr val="tx1"/>
                </a:solidFill>
                <a:latin typeface="Arial" pitchFamily="34" charset="0"/>
              </a:defRPr>
            </a:lvl9pPr>
          </a:lstStyle>
          <a:p>
            <a:pPr algn="ctr">
              <a:buClrTx/>
              <a:buFontTx/>
              <a:buNone/>
            </a:pPr>
            <a:r>
              <a:rPr lang="es-MX" altLang="en-US" sz="1200" u="none" dirty="0">
                <a:solidFill>
                  <a:schemeClr val="bg1"/>
                </a:solidFill>
              </a:rPr>
              <a:t>Asignación del </a:t>
            </a:r>
            <a:r>
              <a:rPr lang="es-MX" altLang="en-US" sz="1200" u="none" dirty="0" smtClean="0">
                <a:solidFill>
                  <a:schemeClr val="bg1"/>
                </a:solidFill>
              </a:rPr>
              <a:t>costo</a:t>
            </a:r>
          </a:p>
          <a:p>
            <a:pPr algn="ctr">
              <a:buClrTx/>
              <a:buFontTx/>
              <a:buNone/>
            </a:pPr>
            <a:r>
              <a:rPr lang="es-MX" altLang="en-US" sz="1200" u="none" dirty="0" smtClean="0">
                <a:solidFill>
                  <a:schemeClr val="bg1"/>
                </a:solidFill>
              </a:rPr>
              <a:t> </a:t>
            </a:r>
            <a:r>
              <a:rPr lang="es-MX" altLang="en-US" sz="1200" u="none" dirty="0">
                <a:solidFill>
                  <a:schemeClr val="bg1"/>
                </a:solidFill>
              </a:rPr>
              <a:t>de capacidad</a:t>
            </a:r>
          </a:p>
        </p:txBody>
      </p:sp>
      <p:sp>
        <p:nvSpPr>
          <p:cNvPr id="52" name="AutoShape 63"/>
          <p:cNvSpPr>
            <a:spLocks noChangeArrowheads="1"/>
          </p:cNvSpPr>
          <p:nvPr/>
        </p:nvSpPr>
        <p:spPr bwMode="auto">
          <a:xfrm>
            <a:off x="3638526" y="2287325"/>
            <a:ext cx="2340920" cy="3453129"/>
          </a:xfrm>
          <a:prstGeom prst="homePlate">
            <a:avLst>
              <a:gd name="adj" fmla="val 958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lIns="144000" tIns="36000" rIns="36000" bIns="36000"/>
          <a:lstStyle>
            <a:lvl1pPr marL="88900" indent="-88900" algn="l" defTabSz="330200">
              <a:spcBef>
                <a:spcPct val="0"/>
              </a:spcBef>
              <a:defRPr kumimoji="1" sz="1700" b="1">
                <a:solidFill>
                  <a:srgbClr val="000000"/>
                </a:solidFill>
                <a:latin typeface="Arial" pitchFamily="34" charset="0"/>
              </a:defRPr>
            </a:lvl1pPr>
            <a:lvl2pPr marL="180975" indent="-90488" algn="l" defTabSz="330200">
              <a:spcBef>
                <a:spcPct val="0"/>
              </a:spcBef>
              <a:buChar char="•"/>
              <a:defRPr kumimoji="1" sz="1700">
                <a:solidFill>
                  <a:srgbClr val="000000"/>
                </a:solidFill>
                <a:latin typeface="Arial" pitchFamily="34" charset="0"/>
              </a:defRPr>
            </a:lvl2pPr>
            <a:lvl3pPr marL="1143000" indent="-228600" algn="l" defTabSz="330200">
              <a:spcBef>
                <a:spcPct val="0"/>
              </a:spcBef>
              <a:buChar char="–"/>
              <a:defRPr kumimoji="1" sz="1700">
                <a:solidFill>
                  <a:srgbClr val="000000"/>
                </a:solidFill>
                <a:latin typeface="Arial" pitchFamily="34" charset="0"/>
              </a:defRPr>
            </a:lvl3pPr>
            <a:lvl4pPr marL="1600200" indent="-228600" algn="l" defTabSz="330200">
              <a:spcBef>
                <a:spcPct val="0"/>
              </a:spcBef>
              <a:buChar char="-"/>
              <a:defRPr kumimoji="1" sz="1700">
                <a:solidFill>
                  <a:srgbClr val="000000"/>
                </a:solidFill>
                <a:latin typeface="Arial" pitchFamily="34" charset="0"/>
              </a:defRPr>
            </a:lvl4pPr>
            <a:lvl5pPr marL="2057400" indent="-228600" defTabSz="330200">
              <a:lnSpc>
                <a:spcPts val="1600"/>
              </a:lnSpc>
              <a:spcBef>
                <a:spcPct val="0"/>
              </a:spcBef>
              <a:defRPr kumimoji="1" sz="1400" b="1">
                <a:solidFill>
                  <a:srgbClr val="000000"/>
                </a:solidFill>
                <a:latin typeface="Arial" pitchFamily="34" charset="0"/>
              </a:defRPr>
            </a:lvl5pPr>
            <a:lvl6pPr marL="25146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6pPr>
            <a:lvl7pPr marL="29718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7pPr>
            <a:lvl8pPr marL="34290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8pPr>
            <a:lvl9pPr marL="38862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9pPr>
          </a:lstStyle>
          <a:p>
            <a:pPr>
              <a:spcAft>
                <a:spcPct val="30000"/>
              </a:spcAft>
              <a:buClrTx/>
              <a:buFontTx/>
              <a:buChar char="•"/>
            </a:pPr>
            <a:r>
              <a:rPr lang="es-MX" altLang="en-US" sz="1600" b="0" dirty="0" smtClean="0">
                <a:latin typeface="Arial Narrow" panose="020B0606020202030204" pitchFamily="34" charset="0"/>
              </a:rPr>
              <a:t>A </a:t>
            </a:r>
            <a:r>
              <a:rPr lang="es-MX" altLang="en-US" sz="1600" b="0" dirty="0">
                <a:latin typeface="Arial Narrow" panose="020B0606020202030204" pitchFamily="34" charset="0"/>
              </a:rPr>
              <a:t>las categorías con medición horaria se les asignan cargos variables en bloques </a:t>
            </a:r>
            <a:r>
              <a:rPr lang="es-MX" altLang="en-US" sz="1600" b="0" dirty="0" smtClean="0">
                <a:latin typeface="Arial Narrow" panose="020B0606020202030204" pitchFamily="34" charset="0"/>
              </a:rPr>
              <a:t>horarios (</a:t>
            </a:r>
            <a:r>
              <a:rPr lang="es-MX" altLang="en-US" sz="1600" dirty="0" smtClean="0">
                <a:latin typeface="Arial Narrow" panose="020B0606020202030204" pitchFamily="34" charset="0"/>
              </a:rPr>
              <a:t>base, intermedia y punta</a:t>
            </a:r>
            <a:r>
              <a:rPr lang="es-MX" altLang="en-US" sz="1600" b="0" dirty="0" smtClean="0">
                <a:latin typeface="Arial Narrow" panose="020B0606020202030204" pitchFamily="34" charset="0"/>
              </a:rPr>
              <a:t>).</a:t>
            </a:r>
          </a:p>
          <a:p>
            <a:pPr>
              <a:spcAft>
                <a:spcPct val="30000"/>
              </a:spcAft>
              <a:buClrTx/>
              <a:buFontTx/>
              <a:buChar char="•"/>
            </a:pPr>
            <a:endParaRPr lang="es-MX" altLang="en-US" sz="1600" b="0" dirty="0">
              <a:latin typeface="Arial Narrow" panose="020B0606020202030204" pitchFamily="34" charset="0"/>
            </a:endParaRPr>
          </a:p>
          <a:p>
            <a:pPr>
              <a:spcAft>
                <a:spcPct val="30000"/>
              </a:spcAft>
              <a:buClrTx/>
              <a:buFontTx/>
              <a:buChar char="•"/>
            </a:pPr>
            <a:r>
              <a:rPr lang="es-MX" altLang="en-US" sz="1600" b="0" dirty="0" smtClean="0">
                <a:latin typeface="Arial Narrow" panose="020B0606020202030204" pitchFamily="34" charset="0"/>
              </a:rPr>
              <a:t>Conforme </a:t>
            </a:r>
            <a:r>
              <a:rPr lang="es-MX" altLang="en-US" sz="1600" b="0" dirty="0">
                <a:latin typeface="Arial Narrow" panose="020B0606020202030204" pitchFamily="34" charset="0"/>
              </a:rPr>
              <a:t>a los horarios, categorías y regiones que actualmente </a:t>
            </a:r>
            <a:r>
              <a:rPr lang="es-MX" altLang="en-US" sz="1600" dirty="0">
                <a:latin typeface="Arial Narrow" panose="020B0606020202030204" pitchFamily="34" charset="0"/>
              </a:rPr>
              <a:t>aplica la CFE</a:t>
            </a:r>
            <a:r>
              <a:rPr lang="es-MX" altLang="en-US" sz="1600" b="0" dirty="0" smtClean="0">
                <a:latin typeface="Arial Narrow" panose="020B0606020202030204" pitchFamily="34" charset="0"/>
              </a:rPr>
              <a:t>.</a:t>
            </a:r>
            <a:endParaRPr lang="es-MX" altLang="en-US" sz="1600" b="0" dirty="0">
              <a:latin typeface="Arial Narrow" panose="020B0606020202030204" pitchFamily="34" charset="0"/>
            </a:endParaRPr>
          </a:p>
        </p:txBody>
      </p:sp>
      <p:sp>
        <p:nvSpPr>
          <p:cNvPr id="53" name="AutoShape 64"/>
          <p:cNvSpPr>
            <a:spLocks noChangeArrowheads="1"/>
          </p:cNvSpPr>
          <p:nvPr/>
        </p:nvSpPr>
        <p:spPr bwMode="auto">
          <a:xfrm>
            <a:off x="6047182" y="2287325"/>
            <a:ext cx="2286786" cy="1974394"/>
          </a:xfrm>
          <a:prstGeom prst="homePlate">
            <a:avLst>
              <a:gd name="adj" fmla="val 958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lIns="144000" tIns="36000" rIns="36000" bIns="36000"/>
          <a:lstStyle>
            <a:lvl1pPr marL="88900" indent="-88900" algn="l" defTabSz="330200">
              <a:spcBef>
                <a:spcPct val="0"/>
              </a:spcBef>
              <a:defRPr kumimoji="1" sz="1700" b="1">
                <a:solidFill>
                  <a:srgbClr val="000000"/>
                </a:solidFill>
                <a:latin typeface="Arial" pitchFamily="34" charset="0"/>
              </a:defRPr>
            </a:lvl1pPr>
            <a:lvl2pPr marL="180975" indent="-90488" algn="l" defTabSz="330200">
              <a:spcBef>
                <a:spcPct val="0"/>
              </a:spcBef>
              <a:buChar char="•"/>
              <a:defRPr kumimoji="1" sz="1700">
                <a:solidFill>
                  <a:srgbClr val="000000"/>
                </a:solidFill>
                <a:latin typeface="Arial" pitchFamily="34" charset="0"/>
              </a:defRPr>
            </a:lvl2pPr>
            <a:lvl3pPr marL="1143000" indent="-228600" algn="l" defTabSz="330200">
              <a:spcBef>
                <a:spcPct val="0"/>
              </a:spcBef>
              <a:buChar char="–"/>
              <a:defRPr kumimoji="1" sz="1700">
                <a:solidFill>
                  <a:srgbClr val="000000"/>
                </a:solidFill>
                <a:latin typeface="Arial" pitchFamily="34" charset="0"/>
              </a:defRPr>
            </a:lvl3pPr>
            <a:lvl4pPr marL="1600200" indent="-228600" algn="l" defTabSz="330200">
              <a:spcBef>
                <a:spcPct val="0"/>
              </a:spcBef>
              <a:buChar char="-"/>
              <a:defRPr kumimoji="1" sz="1700">
                <a:solidFill>
                  <a:srgbClr val="000000"/>
                </a:solidFill>
                <a:latin typeface="Arial" pitchFamily="34" charset="0"/>
              </a:defRPr>
            </a:lvl4pPr>
            <a:lvl5pPr marL="2057400" indent="-228600" defTabSz="330200">
              <a:lnSpc>
                <a:spcPts val="1600"/>
              </a:lnSpc>
              <a:spcBef>
                <a:spcPct val="0"/>
              </a:spcBef>
              <a:defRPr kumimoji="1" sz="1400" b="1">
                <a:solidFill>
                  <a:srgbClr val="000000"/>
                </a:solidFill>
                <a:latin typeface="Arial" pitchFamily="34" charset="0"/>
              </a:defRPr>
            </a:lvl5pPr>
            <a:lvl6pPr marL="25146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6pPr>
            <a:lvl7pPr marL="29718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7pPr>
            <a:lvl8pPr marL="34290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8pPr>
            <a:lvl9pPr marL="38862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9pPr>
          </a:lstStyle>
          <a:p>
            <a:pPr>
              <a:spcAft>
                <a:spcPct val="30000"/>
              </a:spcAft>
              <a:buClrTx/>
              <a:buFontTx/>
              <a:buChar char="•"/>
            </a:pPr>
            <a:r>
              <a:rPr lang="es-MX" altLang="en-US" sz="1600" b="0" dirty="0" smtClean="0">
                <a:latin typeface="Arial Narrow" panose="020B0606020202030204" pitchFamily="34" charset="0"/>
              </a:rPr>
              <a:t>Se definieron </a:t>
            </a:r>
            <a:r>
              <a:rPr lang="es-MX" altLang="en-US" sz="1600" dirty="0" smtClean="0">
                <a:latin typeface="Arial Narrow" panose="020B0606020202030204" pitchFamily="34" charset="0"/>
              </a:rPr>
              <a:t>17 divisiones tarifarias,</a:t>
            </a:r>
            <a:r>
              <a:rPr lang="es-MX" altLang="en-US" sz="1600" b="0" dirty="0" smtClean="0">
                <a:latin typeface="Arial Narrow" panose="020B0606020202030204" pitchFamily="34" charset="0"/>
              </a:rPr>
              <a:t> que corresponden a las actuales divisiones de distribución, tomando </a:t>
            </a:r>
            <a:r>
              <a:rPr lang="es-MX" altLang="en-US" sz="1600" b="0" dirty="0">
                <a:latin typeface="Arial Narrow" panose="020B0606020202030204" pitchFamily="34" charset="0"/>
              </a:rPr>
              <a:t>por separado los estados de Baja California y Baja California Sur, para capturar la diferencia de precios de la energía en dichas entidades</a:t>
            </a:r>
            <a:r>
              <a:rPr lang="es-MX" altLang="en-US" sz="1600" b="0" dirty="0" smtClean="0">
                <a:latin typeface="Arial Narrow" panose="020B0606020202030204" pitchFamily="34" charset="0"/>
              </a:rPr>
              <a:t>.</a:t>
            </a:r>
            <a:endParaRPr lang="es-MX" altLang="en-US" sz="1600" b="0" dirty="0">
              <a:latin typeface="Arial Narrow" panose="020B0606020202030204" pitchFamily="34" charset="0"/>
            </a:endParaRPr>
          </a:p>
        </p:txBody>
      </p:sp>
      <p:sp>
        <p:nvSpPr>
          <p:cNvPr id="54" name="AutoShape 65"/>
          <p:cNvSpPr>
            <a:spLocks noChangeArrowheads="1"/>
          </p:cNvSpPr>
          <p:nvPr/>
        </p:nvSpPr>
        <p:spPr bwMode="auto">
          <a:xfrm>
            <a:off x="8380587" y="2287325"/>
            <a:ext cx="2299031" cy="2273538"/>
          </a:xfrm>
          <a:prstGeom prst="homePlate">
            <a:avLst>
              <a:gd name="adj" fmla="val 958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lIns="144000" tIns="36000" rIns="36000" bIns="36000"/>
          <a:lstStyle>
            <a:lvl1pPr marL="88900" indent="-88900" algn="l" defTabSz="330200">
              <a:spcBef>
                <a:spcPct val="0"/>
              </a:spcBef>
              <a:defRPr kumimoji="1" sz="1700" b="1">
                <a:solidFill>
                  <a:srgbClr val="000000"/>
                </a:solidFill>
                <a:latin typeface="Arial" pitchFamily="34" charset="0"/>
              </a:defRPr>
            </a:lvl1pPr>
            <a:lvl2pPr marL="180975" indent="-90488" algn="l" defTabSz="330200">
              <a:spcBef>
                <a:spcPct val="0"/>
              </a:spcBef>
              <a:buChar char="•"/>
              <a:defRPr kumimoji="1" sz="1700">
                <a:solidFill>
                  <a:srgbClr val="000000"/>
                </a:solidFill>
                <a:latin typeface="Arial" pitchFamily="34" charset="0"/>
              </a:defRPr>
            </a:lvl2pPr>
            <a:lvl3pPr marL="1143000" indent="-228600" algn="l" defTabSz="330200">
              <a:spcBef>
                <a:spcPct val="0"/>
              </a:spcBef>
              <a:buChar char="–"/>
              <a:defRPr kumimoji="1" sz="1700">
                <a:solidFill>
                  <a:srgbClr val="000000"/>
                </a:solidFill>
                <a:latin typeface="Arial" pitchFamily="34" charset="0"/>
              </a:defRPr>
            </a:lvl3pPr>
            <a:lvl4pPr marL="1600200" indent="-228600" algn="l" defTabSz="330200">
              <a:spcBef>
                <a:spcPct val="0"/>
              </a:spcBef>
              <a:buChar char="-"/>
              <a:defRPr kumimoji="1" sz="1700">
                <a:solidFill>
                  <a:srgbClr val="000000"/>
                </a:solidFill>
                <a:latin typeface="Arial" pitchFamily="34" charset="0"/>
              </a:defRPr>
            </a:lvl4pPr>
            <a:lvl5pPr marL="2057400" indent="-228600" defTabSz="330200">
              <a:lnSpc>
                <a:spcPts val="1600"/>
              </a:lnSpc>
              <a:spcBef>
                <a:spcPct val="0"/>
              </a:spcBef>
              <a:defRPr kumimoji="1" sz="1400" b="1">
                <a:solidFill>
                  <a:srgbClr val="000000"/>
                </a:solidFill>
                <a:latin typeface="Arial" pitchFamily="34" charset="0"/>
              </a:defRPr>
            </a:lvl5pPr>
            <a:lvl6pPr marL="25146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6pPr>
            <a:lvl7pPr marL="29718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7pPr>
            <a:lvl8pPr marL="34290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8pPr>
            <a:lvl9pPr marL="3886200" indent="-228600" algn="ctr" defTabSz="330200" eaLnBrk="0" fontAlgn="base" hangingPunct="0">
              <a:lnSpc>
                <a:spcPts val="1600"/>
              </a:lnSpc>
              <a:spcBef>
                <a:spcPct val="0"/>
              </a:spcBef>
              <a:spcAft>
                <a:spcPct val="0"/>
              </a:spcAft>
              <a:defRPr kumimoji="1" sz="1400" b="1">
                <a:solidFill>
                  <a:srgbClr val="000000"/>
                </a:solidFill>
                <a:latin typeface="Arial" pitchFamily="34" charset="0"/>
              </a:defRPr>
            </a:lvl9pPr>
          </a:lstStyle>
          <a:p>
            <a:pPr>
              <a:spcAft>
                <a:spcPct val="30000"/>
              </a:spcAft>
              <a:buClrTx/>
              <a:buFontTx/>
              <a:buChar char="•"/>
            </a:pPr>
            <a:r>
              <a:rPr lang="es-MX" altLang="en-US" sz="1600" b="0" dirty="0" smtClean="0">
                <a:latin typeface="Arial Narrow" panose="020B0606020202030204" pitchFamily="34" charset="0"/>
              </a:rPr>
              <a:t>El costo de capacidad se asigna a cada categoría en función del tipo de medición:</a:t>
            </a:r>
          </a:p>
          <a:p>
            <a:pPr lvl="1">
              <a:spcAft>
                <a:spcPct val="30000"/>
              </a:spcAft>
              <a:buFont typeface="Arial" pitchFamily="34" charset="0"/>
              <a:buChar char="–"/>
            </a:pPr>
            <a:r>
              <a:rPr lang="es-MX" altLang="en-US" sz="1600" b="1" dirty="0" smtClean="0">
                <a:latin typeface="Arial Narrow" panose="020B0606020202030204" pitchFamily="34" charset="0"/>
              </a:rPr>
              <a:t>Medición de demanda:</a:t>
            </a:r>
            <a:r>
              <a:rPr lang="es-MX" altLang="en-US" sz="1600" dirty="0" smtClean="0">
                <a:latin typeface="Arial Narrow" panose="020B0606020202030204" pitchFamily="34" charset="0"/>
              </a:rPr>
              <a:t> el costo se asigna a la demanda máxima medida.</a:t>
            </a:r>
          </a:p>
          <a:p>
            <a:pPr lvl="1">
              <a:spcAft>
                <a:spcPct val="30000"/>
              </a:spcAft>
              <a:buFont typeface="Arial" pitchFamily="34" charset="0"/>
              <a:buChar char="–"/>
            </a:pPr>
            <a:r>
              <a:rPr lang="es-MX" altLang="en-US" sz="1600" b="1" dirty="0" smtClean="0">
                <a:latin typeface="Arial Narrow" panose="020B0606020202030204" pitchFamily="34" charset="0"/>
              </a:rPr>
              <a:t>Medición simple:</a:t>
            </a:r>
            <a:r>
              <a:rPr lang="es-MX" altLang="en-US" sz="1600" dirty="0" smtClean="0">
                <a:latin typeface="Arial Narrow" panose="020B0606020202030204" pitchFamily="34" charset="0"/>
              </a:rPr>
              <a:t> el costo de capacidad se asigna a la energía consumida. </a:t>
            </a:r>
            <a:endParaRPr lang="es-MX" altLang="en-US" sz="1600" b="0" dirty="0" smtClean="0"/>
          </a:p>
        </p:txBody>
      </p:sp>
      <p:sp>
        <p:nvSpPr>
          <p:cNvPr id="28" name="Título 5"/>
          <p:cNvSpPr>
            <a:spLocks noGrp="1"/>
          </p:cNvSpPr>
          <p:nvPr>
            <p:ph type="title"/>
          </p:nvPr>
        </p:nvSpPr>
        <p:spPr>
          <a:xfrm>
            <a:off x="263352" y="188641"/>
            <a:ext cx="9289032" cy="936104"/>
          </a:xfrm>
        </p:spPr>
        <p:txBody>
          <a:bodyPr/>
          <a:lstStyle/>
          <a:p>
            <a:r>
              <a:rPr lang="es-MX" dirty="0" smtClean="0"/>
              <a:t>El esquema tarifario propuesto respeta </a:t>
            </a:r>
            <a:r>
              <a:rPr lang="es-MX" dirty="0"/>
              <a:t>gran parte el diseño tarifario </a:t>
            </a:r>
            <a:r>
              <a:rPr lang="es-MX" dirty="0" smtClean="0"/>
              <a:t>utilizado por </a:t>
            </a:r>
            <a:r>
              <a:rPr lang="es-MX" dirty="0"/>
              <a:t>CFE para facilitar la transición tanto a la empresa como a los </a:t>
            </a:r>
            <a:r>
              <a:rPr lang="es-MX" dirty="0" smtClean="0"/>
              <a:t>usuarios</a:t>
            </a:r>
            <a:r>
              <a:rPr lang="es-MX" dirty="0"/>
              <a:t/>
            </a:r>
            <a:br>
              <a:rPr lang="es-MX" dirty="0"/>
            </a:br>
            <a:r>
              <a:rPr lang="es-MX" dirty="0"/>
              <a:t/>
            </a:r>
            <a:br>
              <a:rPr lang="es-MX" dirty="0"/>
            </a:br>
            <a:endParaRPr lang="es-MX" dirty="0"/>
          </a:p>
        </p:txBody>
      </p:sp>
      <p:sp>
        <p:nvSpPr>
          <p:cNvPr id="4" name="Marcador de número de diapositiva 3"/>
          <p:cNvSpPr>
            <a:spLocks noGrp="1"/>
          </p:cNvSpPr>
          <p:nvPr>
            <p:ph type="sldNum" sz="quarter" idx="12"/>
          </p:nvPr>
        </p:nvSpPr>
        <p:spPr/>
        <p:txBody>
          <a:bodyPr/>
          <a:lstStyle/>
          <a:p>
            <a:fld id="{9B043775-927A-485F-8B65-FF512660102C}" type="slidenum">
              <a:rPr lang="es-MX" smtClean="0"/>
              <a:t>21</a:t>
            </a:fld>
            <a:endParaRPr lang="es-MX"/>
          </a:p>
        </p:txBody>
      </p:sp>
    </p:spTree>
    <p:extLst>
      <p:ext uri="{BB962C8B-B14F-4D97-AF65-F5344CB8AC3E}">
        <p14:creationId xmlns:p14="http://schemas.microsoft.com/office/powerpoint/2010/main" val="3839165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ítulo 5"/>
          <p:cNvSpPr>
            <a:spLocks noGrp="1"/>
          </p:cNvSpPr>
          <p:nvPr>
            <p:ph type="title"/>
          </p:nvPr>
        </p:nvSpPr>
        <p:spPr/>
        <p:txBody>
          <a:bodyPr/>
          <a:lstStyle/>
          <a:p>
            <a:r>
              <a:rPr lang="es-MX" dirty="0"/>
              <a:t>El esquema tarifario propuesto consiste en una reclasificación de las tarifas del esquema vigente</a:t>
            </a:r>
          </a:p>
        </p:txBody>
      </p:sp>
      <p:sp>
        <p:nvSpPr>
          <p:cNvPr id="7" name="Marcador de número de diapositiva 6"/>
          <p:cNvSpPr>
            <a:spLocks noGrp="1"/>
          </p:cNvSpPr>
          <p:nvPr>
            <p:ph type="sldNum" sz="quarter" idx="12"/>
          </p:nvPr>
        </p:nvSpPr>
        <p:spPr>
          <a:xfrm>
            <a:off x="10776520" y="6356351"/>
            <a:ext cx="577280" cy="365125"/>
          </a:xfrm>
        </p:spPr>
        <p:txBody>
          <a:bodyPr/>
          <a:lstStyle/>
          <a:p>
            <a:fld id="{9B043775-927A-485F-8B65-FF512660102C}" type="slidenum">
              <a:rPr lang="es-MX" smtClean="0"/>
              <a:pPr/>
              <a:t>22</a:t>
            </a:fld>
            <a:endParaRPr lang="es-MX"/>
          </a:p>
        </p:txBody>
      </p:sp>
      <p:graphicFrame>
        <p:nvGraphicFramePr>
          <p:cNvPr id="17" name="Tabla 16"/>
          <p:cNvGraphicFramePr>
            <a:graphicFrameLocks noGrp="1" noChangeAspect="1"/>
          </p:cNvGraphicFramePr>
          <p:nvPr>
            <p:extLst/>
          </p:nvPr>
        </p:nvGraphicFramePr>
        <p:xfrm>
          <a:off x="2244444" y="1743056"/>
          <a:ext cx="7857927" cy="570954"/>
        </p:xfrm>
        <a:graphic>
          <a:graphicData uri="http://schemas.openxmlformats.org/drawingml/2006/table">
            <a:tbl>
              <a:tblPr/>
              <a:tblGrid>
                <a:gridCol w="1440000">
                  <a:extLst>
                    <a:ext uri="{9D8B030D-6E8A-4147-A177-3AD203B41FA5}">
                      <a16:colId xmlns:a16="http://schemas.microsoft.com/office/drawing/2014/main" val="1695382347"/>
                    </a:ext>
                  </a:extLst>
                </a:gridCol>
                <a:gridCol w="2693500">
                  <a:extLst>
                    <a:ext uri="{9D8B030D-6E8A-4147-A177-3AD203B41FA5}">
                      <a16:colId xmlns:a16="http://schemas.microsoft.com/office/drawing/2014/main" val="3670350777"/>
                    </a:ext>
                  </a:extLst>
                </a:gridCol>
                <a:gridCol w="3724427">
                  <a:extLst>
                    <a:ext uri="{9D8B030D-6E8A-4147-A177-3AD203B41FA5}">
                      <a16:colId xmlns:a16="http://schemas.microsoft.com/office/drawing/2014/main" val="1329680975"/>
                    </a:ext>
                  </a:extLst>
                </a:gridCol>
              </a:tblGrid>
              <a:tr h="277475">
                <a:tc>
                  <a:txBody>
                    <a:bodyPr/>
                    <a:lstStyle/>
                    <a:p>
                      <a:pPr algn="ctr" rtl="0" fontAlgn="b"/>
                      <a:r>
                        <a:rPr lang="es-MX" sz="1400" b="1" i="0" u="none" strike="noStrike" dirty="0">
                          <a:solidFill>
                            <a:srgbClr val="000000"/>
                          </a:solidFill>
                          <a:effectLst/>
                          <a:latin typeface="Arial Narrow" panose="020B0606020202030204" pitchFamily="34" charset="0"/>
                        </a:rPr>
                        <a:t>DB1</a:t>
                      </a: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365F91"/>
                      </a:solidFill>
                      <a:prstDash val="dot"/>
                      <a:round/>
                      <a:headEnd type="none" w="med" len="med"/>
                      <a:tailEnd type="none" w="med" len="med"/>
                    </a:lnB>
                  </a:tcPr>
                </a:tc>
                <a:tc>
                  <a:txBody>
                    <a:bodyPr/>
                    <a:lstStyle/>
                    <a:p>
                      <a:pPr algn="ctr" rtl="0" fontAlgn="b"/>
                      <a:r>
                        <a:rPr lang="pt-BR" sz="1400" b="0" i="0" u="none" strike="noStrike" dirty="0">
                          <a:solidFill>
                            <a:schemeClr val="tx1"/>
                          </a:solidFill>
                          <a:effectLst/>
                          <a:latin typeface="Arial Narrow" panose="020B0606020202030204" pitchFamily="34" charset="0"/>
                        </a:rPr>
                        <a:t>1, 1A, 1B, 1C, 1D, 1E, 1F</a:t>
                      </a: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365F91"/>
                      </a:solidFill>
                      <a:prstDash val="dot"/>
                      <a:round/>
                      <a:headEnd type="none" w="med" len="med"/>
                      <a:tailEnd type="none" w="med" len="med"/>
                    </a:lnB>
                  </a:tcPr>
                </a:tc>
                <a:tc>
                  <a:txBody>
                    <a:bodyPr/>
                    <a:lstStyle/>
                    <a:p>
                      <a:pPr algn="ctr" rtl="0" fontAlgn="b"/>
                      <a:r>
                        <a:rPr lang="es-MX" sz="1400" b="0" i="0" u="none" strike="noStrike" dirty="0">
                          <a:solidFill>
                            <a:srgbClr val="000000"/>
                          </a:solidFill>
                          <a:effectLst/>
                          <a:latin typeface="Arial Narrow" panose="020B0606020202030204" pitchFamily="34" charset="0"/>
                        </a:rPr>
                        <a:t>Doméstico con consumos </a:t>
                      </a:r>
                      <a:r>
                        <a:rPr lang="es-MX" sz="1400" b="0" i="0" u="none" strike="noStrike" dirty="0" smtClean="0">
                          <a:solidFill>
                            <a:srgbClr val="000000"/>
                          </a:solidFill>
                          <a:effectLst/>
                          <a:latin typeface="Arial Narrow" panose="020B0606020202030204" pitchFamily="34" charset="0"/>
                        </a:rPr>
                        <a:t>&lt;=</a:t>
                      </a:r>
                      <a:r>
                        <a:rPr lang="es-MX" sz="1400" b="0" i="0" u="none" strike="noStrike" baseline="0" dirty="0" smtClean="0">
                          <a:solidFill>
                            <a:srgbClr val="000000"/>
                          </a:solidFill>
                          <a:effectLst/>
                          <a:latin typeface="Arial Narrow" panose="020B0606020202030204" pitchFamily="34" charset="0"/>
                        </a:rPr>
                        <a:t> </a:t>
                      </a:r>
                      <a:r>
                        <a:rPr lang="es-MX" sz="1400" b="0" i="0" u="none" strike="noStrike" dirty="0" smtClean="0">
                          <a:solidFill>
                            <a:srgbClr val="000000"/>
                          </a:solidFill>
                          <a:effectLst/>
                          <a:latin typeface="Arial Narrow" panose="020B0606020202030204" pitchFamily="34" charset="0"/>
                        </a:rPr>
                        <a:t>150 </a:t>
                      </a:r>
                      <a:r>
                        <a:rPr lang="es-MX" sz="1400" b="0" i="0" u="none" strike="noStrike" dirty="0" err="1">
                          <a:solidFill>
                            <a:srgbClr val="000000"/>
                          </a:solidFill>
                          <a:effectLst/>
                          <a:latin typeface="Arial Narrow" panose="020B0606020202030204" pitchFamily="34" charset="0"/>
                        </a:rPr>
                        <a:t>kWh</a:t>
                      </a:r>
                      <a:r>
                        <a:rPr lang="es-MX" sz="1400" b="0" i="0" u="none" strike="noStrike" dirty="0">
                          <a:solidFill>
                            <a:srgbClr val="000000"/>
                          </a:solidFill>
                          <a:effectLst/>
                          <a:latin typeface="Arial Narrow" panose="020B0606020202030204" pitchFamily="34" charset="0"/>
                        </a:rPr>
                        <a:t>-mes</a:t>
                      </a: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365F91"/>
                      </a:solidFill>
                      <a:prstDash val="dot"/>
                      <a:round/>
                      <a:headEnd type="none" w="med" len="med"/>
                      <a:tailEnd type="none" w="med" len="med"/>
                    </a:lnB>
                  </a:tcPr>
                </a:tc>
                <a:extLst>
                  <a:ext uri="{0D108BD9-81ED-4DB2-BD59-A6C34878D82A}">
                    <a16:rowId xmlns:a16="http://schemas.microsoft.com/office/drawing/2014/main" val="265688543"/>
                  </a:ext>
                </a:extLst>
              </a:tr>
              <a:tr h="293479">
                <a:tc>
                  <a:txBody>
                    <a:bodyPr/>
                    <a:lstStyle/>
                    <a:p>
                      <a:pPr algn="ctr" rtl="0" fontAlgn="b"/>
                      <a:r>
                        <a:rPr lang="es-MX" sz="1400" b="1" i="0" u="none" strike="noStrike" dirty="0">
                          <a:solidFill>
                            <a:srgbClr val="000000"/>
                          </a:solidFill>
                          <a:effectLst/>
                          <a:latin typeface="Arial Narrow" panose="020B0606020202030204" pitchFamily="34" charset="0"/>
                        </a:rPr>
                        <a:t>DB2</a:t>
                      </a: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6350" cap="flat" cmpd="sng" algn="ctr">
                      <a:solidFill>
                        <a:srgbClr val="365F91"/>
                      </a:solidFill>
                      <a:prstDash val="dot"/>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a:solidFill>
                            <a:schemeClr val="tx1"/>
                          </a:solidFill>
                          <a:effectLst/>
                          <a:latin typeface="Arial Narrow" panose="020B0606020202030204" pitchFamily="34" charset="0"/>
                        </a:rPr>
                        <a:t>1, 1A, 1B, 1C, 1D, 1E, 1F, DAC</a:t>
                      </a: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6350" cap="flat" cmpd="sng" algn="ctr">
                      <a:solidFill>
                        <a:srgbClr val="365F91"/>
                      </a:solidFill>
                      <a:prstDash val="dot"/>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a:solidFill>
                            <a:srgbClr val="000000"/>
                          </a:solidFill>
                          <a:effectLst/>
                          <a:latin typeface="Arial Narrow" panose="020B0606020202030204" pitchFamily="34" charset="0"/>
                        </a:rPr>
                        <a:t>Doméstico con consumos </a:t>
                      </a:r>
                      <a:r>
                        <a:rPr lang="es-MX" sz="1400" b="0" i="0" u="none" strike="noStrike" dirty="0" smtClean="0">
                          <a:solidFill>
                            <a:srgbClr val="000000"/>
                          </a:solidFill>
                          <a:effectLst/>
                          <a:latin typeface="Arial Narrow" panose="020B0606020202030204" pitchFamily="34" charset="0"/>
                        </a:rPr>
                        <a:t>&gt; 150 </a:t>
                      </a:r>
                      <a:r>
                        <a:rPr lang="es-MX" sz="1400" b="0" i="0" u="none" strike="noStrike" dirty="0" err="1">
                          <a:solidFill>
                            <a:srgbClr val="000000"/>
                          </a:solidFill>
                          <a:effectLst/>
                          <a:latin typeface="Arial Narrow" panose="020B0606020202030204" pitchFamily="34" charset="0"/>
                        </a:rPr>
                        <a:t>kWh</a:t>
                      </a:r>
                      <a:r>
                        <a:rPr lang="es-MX" sz="1400" b="0" i="0" u="none" strike="noStrike" dirty="0">
                          <a:solidFill>
                            <a:srgbClr val="000000"/>
                          </a:solidFill>
                          <a:effectLst/>
                          <a:latin typeface="Arial Narrow" panose="020B0606020202030204" pitchFamily="34" charset="0"/>
                        </a:rPr>
                        <a:t>-mes</a:t>
                      </a: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365F91"/>
                      </a:solidFill>
                      <a:prstDash val="dot"/>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411072286"/>
                  </a:ext>
                </a:extLst>
              </a:tr>
            </a:tbl>
          </a:graphicData>
        </a:graphic>
      </p:graphicFrame>
      <p:graphicFrame>
        <p:nvGraphicFramePr>
          <p:cNvPr id="18" name="Tabla 17"/>
          <p:cNvGraphicFramePr>
            <a:graphicFrameLocks noGrp="1" noChangeAspect="1"/>
          </p:cNvGraphicFramePr>
          <p:nvPr>
            <p:extLst/>
          </p:nvPr>
        </p:nvGraphicFramePr>
        <p:xfrm>
          <a:off x="2244444" y="2445069"/>
          <a:ext cx="7866529" cy="346936"/>
        </p:xfrm>
        <a:graphic>
          <a:graphicData uri="http://schemas.openxmlformats.org/drawingml/2006/table">
            <a:tbl>
              <a:tblPr/>
              <a:tblGrid>
                <a:gridCol w="1440000">
                  <a:extLst>
                    <a:ext uri="{9D8B030D-6E8A-4147-A177-3AD203B41FA5}">
                      <a16:colId xmlns:a16="http://schemas.microsoft.com/office/drawing/2014/main" val="1695382347"/>
                    </a:ext>
                  </a:extLst>
                </a:gridCol>
                <a:gridCol w="2707785">
                  <a:extLst>
                    <a:ext uri="{9D8B030D-6E8A-4147-A177-3AD203B41FA5}">
                      <a16:colId xmlns:a16="http://schemas.microsoft.com/office/drawing/2014/main" val="3670350777"/>
                    </a:ext>
                  </a:extLst>
                </a:gridCol>
                <a:gridCol w="3718744">
                  <a:extLst>
                    <a:ext uri="{9D8B030D-6E8A-4147-A177-3AD203B41FA5}">
                      <a16:colId xmlns:a16="http://schemas.microsoft.com/office/drawing/2014/main" val="1329680975"/>
                    </a:ext>
                  </a:extLst>
                </a:gridCol>
              </a:tblGrid>
              <a:tr h="346936">
                <a:tc>
                  <a:txBody>
                    <a:bodyPr/>
                    <a:lstStyle/>
                    <a:p>
                      <a:pPr algn="ctr" rtl="0" fontAlgn="b"/>
                      <a:r>
                        <a:rPr lang="es-MX" sz="1400" b="1" i="0" u="none" strike="noStrike" dirty="0">
                          <a:solidFill>
                            <a:srgbClr val="000000"/>
                          </a:solidFill>
                          <a:effectLst/>
                          <a:latin typeface="Arial Narrow" panose="020B0606020202030204" pitchFamily="34" charset="0"/>
                        </a:rPr>
                        <a:t>PDBT</a:t>
                      </a: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a:solidFill>
                            <a:schemeClr val="tx1"/>
                          </a:solidFill>
                          <a:effectLst/>
                          <a:latin typeface="Arial Narrow" panose="020B0606020202030204" pitchFamily="34" charset="0"/>
                        </a:rPr>
                        <a:t>2, </a:t>
                      </a:r>
                      <a:r>
                        <a:rPr lang="es-MX" sz="1400" b="0" i="0" u="none" strike="noStrike" dirty="0" smtClean="0">
                          <a:solidFill>
                            <a:schemeClr val="tx1"/>
                          </a:solidFill>
                          <a:effectLst/>
                          <a:latin typeface="Arial Narrow" panose="020B0606020202030204" pitchFamily="34" charset="0"/>
                        </a:rPr>
                        <a:t>6</a:t>
                      </a:r>
                      <a:endParaRPr lang="es-MX" sz="1400" b="0" i="0" u="none" strike="noStrike" dirty="0">
                        <a:solidFill>
                          <a:schemeClr val="tx1"/>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a:solidFill>
                            <a:srgbClr val="000000"/>
                          </a:solidFill>
                          <a:effectLst/>
                          <a:latin typeface="Arial Narrow" panose="020B0606020202030204" pitchFamily="34" charset="0"/>
                        </a:rPr>
                        <a:t>Pequeña  demanda con consumos </a:t>
                      </a:r>
                      <a:r>
                        <a:rPr lang="es-MX" sz="1400" b="0" i="0" u="none" strike="noStrike" dirty="0" smtClean="0">
                          <a:solidFill>
                            <a:srgbClr val="000000"/>
                          </a:solidFill>
                          <a:effectLst/>
                          <a:latin typeface="Arial Narrow" panose="020B0606020202030204" pitchFamily="34" charset="0"/>
                        </a:rPr>
                        <a:t>&lt;= </a:t>
                      </a:r>
                      <a:r>
                        <a:rPr lang="es-MX" sz="1400" b="0" i="0" u="none" strike="noStrike" dirty="0">
                          <a:solidFill>
                            <a:srgbClr val="000000"/>
                          </a:solidFill>
                          <a:effectLst/>
                          <a:latin typeface="Arial Narrow" panose="020B0606020202030204" pitchFamily="34" charset="0"/>
                        </a:rPr>
                        <a:t>25 kW-mes</a:t>
                      </a: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633259409"/>
                  </a:ext>
                </a:extLst>
              </a:tr>
            </a:tbl>
          </a:graphicData>
        </a:graphic>
      </p:graphicFrame>
      <p:graphicFrame>
        <p:nvGraphicFramePr>
          <p:cNvPr id="21" name="Tabla 20"/>
          <p:cNvGraphicFramePr>
            <a:graphicFrameLocks noGrp="1" noChangeAspect="1"/>
          </p:cNvGraphicFramePr>
          <p:nvPr>
            <p:extLst/>
          </p:nvPr>
        </p:nvGraphicFramePr>
        <p:xfrm>
          <a:off x="2244444" y="2934979"/>
          <a:ext cx="7860850" cy="279422"/>
        </p:xfrm>
        <a:graphic>
          <a:graphicData uri="http://schemas.openxmlformats.org/drawingml/2006/table">
            <a:tbl>
              <a:tblPr/>
              <a:tblGrid>
                <a:gridCol w="1440000">
                  <a:extLst>
                    <a:ext uri="{9D8B030D-6E8A-4147-A177-3AD203B41FA5}">
                      <a16:colId xmlns:a16="http://schemas.microsoft.com/office/drawing/2014/main" val="1695382347"/>
                    </a:ext>
                  </a:extLst>
                </a:gridCol>
                <a:gridCol w="2705393">
                  <a:extLst>
                    <a:ext uri="{9D8B030D-6E8A-4147-A177-3AD203B41FA5}">
                      <a16:colId xmlns:a16="http://schemas.microsoft.com/office/drawing/2014/main" val="3670350777"/>
                    </a:ext>
                  </a:extLst>
                </a:gridCol>
                <a:gridCol w="3715457">
                  <a:extLst>
                    <a:ext uri="{9D8B030D-6E8A-4147-A177-3AD203B41FA5}">
                      <a16:colId xmlns:a16="http://schemas.microsoft.com/office/drawing/2014/main" val="1329680975"/>
                    </a:ext>
                  </a:extLst>
                </a:gridCol>
              </a:tblGrid>
              <a:tr h="279422">
                <a:tc>
                  <a:txBody>
                    <a:bodyPr/>
                    <a:lstStyle/>
                    <a:p>
                      <a:pPr algn="ctr" rtl="0" fontAlgn="b"/>
                      <a:r>
                        <a:rPr lang="es-MX" sz="1400" b="1" i="0" u="none" strike="noStrike" dirty="0">
                          <a:solidFill>
                            <a:srgbClr val="000000"/>
                          </a:solidFill>
                          <a:effectLst/>
                          <a:latin typeface="Arial Narrow" panose="020B0606020202030204" pitchFamily="34" charset="0"/>
                        </a:rPr>
                        <a:t>GDBT</a:t>
                      </a: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pt-BR" sz="1400" b="0" i="0" u="none" strike="noStrike" dirty="0">
                          <a:solidFill>
                            <a:schemeClr val="tx1"/>
                          </a:solidFill>
                          <a:effectLst/>
                          <a:latin typeface="Arial Narrow" panose="020B0606020202030204" pitchFamily="34" charset="0"/>
                        </a:rPr>
                        <a:t>3</a:t>
                      </a:r>
                      <a:r>
                        <a:rPr lang="pt-BR" sz="1400" b="0" i="0" u="none" strike="noStrike" dirty="0">
                          <a:solidFill>
                            <a:srgbClr val="000000"/>
                          </a:solidFill>
                          <a:effectLst/>
                          <a:latin typeface="Arial Narrow" panose="020B0606020202030204" pitchFamily="34" charset="0"/>
                        </a:rPr>
                        <a:t>, </a:t>
                      </a:r>
                      <a:r>
                        <a:rPr lang="pt-BR" sz="1400" b="0" i="0" u="none" strike="noStrike" dirty="0" smtClean="0">
                          <a:solidFill>
                            <a:srgbClr val="000000"/>
                          </a:solidFill>
                          <a:effectLst/>
                          <a:latin typeface="Arial Narrow" panose="020B0606020202030204" pitchFamily="34" charset="0"/>
                        </a:rPr>
                        <a:t>6</a:t>
                      </a:r>
                      <a:endParaRPr lang="pt-BR" sz="1400" b="0" i="0" u="none" strike="noStrike" dirty="0">
                        <a:solidFill>
                          <a:srgbClr val="000000"/>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effectLst/>
                          <a:latin typeface="Arial Narrow" panose="020B0606020202030204" pitchFamily="34" charset="0"/>
                        </a:rPr>
                        <a:t>Gran </a:t>
                      </a:r>
                      <a:r>
                        <a:rPr lang="es-MX" sz="1400" b="0" i="0" u="none" strike="noStrike" dirty="0">
                          <a:solidFill>
                            <a:srgbClr val="000000"/>
                          </a:solidFill>
                          <a:effectLst/>
                          <a:latin typeface="Arial Narrow" panose="020B0606020202030204" pitchFamily="34" charset="0"/>
                        </a:rPr>
                        <a:t>demanda con consumos </a:t>
                      </a:r>
                      <a:r>
                        <a:rPr lang="es-MX" sz="1400" b="0" i="0" u="none" strike="noStrike" dirty="0" smtClean="0">
                          <a:solidFill>
                            <a:srgbClr val="000000"/>
                          </a:solidFill>
                          <a:effectLst/>
                          <a:latin typeface="Arial Narrow" panose="020B0606020202030204" pitchFamily="34" charset="0"/>
                        </a:rPr>
                        <a:t> &gt; </a:t>
                      </a:r>
                      <a:r>
                        <a:rPr lang="es-MX" sz="1400" b="0" i="0" u="none" strike="noStrike" dirty="0">
                          <a:solidFill>
                            <a:srgbClr val="000000"/>
                          </a:solidFill>
                          <a:effectLst/>
                          <a:latin typeface="Arial Narrow" panose="020B0606020202030204" pitchFamily="34" charset="0"/>
                        </a:rPr>
                        <a:t>25 kW-mes</a:t>
                      </a: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78088558"/>
                  </a:ext>
                </a:extLst>
              </a:tr>
            </a:tbl>
          </a:graphicData>
        </a:graphic>
      </p:graphicFrame>
      <p:graphicFrame>
        <p:nvGraphicFramePr>
          <p:cNvPr id="22" name="Tabla 21"/>
          <p:cNvGraphicFramePr>
            <a:graphicFrameLocks noGrp="1" noChangeAspect="1"/>
          </p:cNvGraphicFramePr>
          <p:nvPr>
            <p:extLst/>
          </p:nvPr>
        </p:nvGraphicFramePr>
        <p:xfrm>
          <a:off x="2244444" y="5485073"/>
          <a:ext cx="7861076" cy="276833"/>
        </p:xfrm>
        <a:graphic>
          <a:graphicData uri="http://schemas.openxmlformats.org/drawingml/2006/table">
            <a:tbl>
              <a:tblPr/>
              <a:tblGrid>
                <a:gridCol w="1440000">
                  <a:extLst>
                    <a:ext uri="{9D8B030D-6E8A-4147-A177-3AD203B41FA5}">
                      <a16:colId xmlns:a16="http://schemas.microsoft.com/office/drawing/2014/main" val="1695382347"/>
                    </a:ext>
                  </a:extLst>
                </a:gridCol>
                <a:gridCol w="2705488">
                  <a:extLst>
                    <a:ext uri="{9D8B030D-6E8A-4147-A177-3AD203B41FA5}">
                      <a16:colId xmlns:a16="http://schemas.microsoft.com/office/drawing/2014/main" val="3670350777"/>
                    </a:ext>
                  </a:extLst>
                </a:gridCol>
                <a:gridCol w="3715588">
                  <a:extLst>
                    <a:ext uri="{9D8B030D-6E8A-4147-A177-3AD203B41FA5}">
                      <a16:colId xmlns:a16="http://schemas.microsoft.com/office/drawing/2014/main" val="1329680975"/>
                    </a:ext>
                  </a:extLst>
                </a:gridCol>
              </a:tblGrid>
              <a:tr h="276833">
                <a:tc>
                  <a:txBody>
                    <a:bodyPr/>
                    <a:lstStyle/>
                    <a:p>
                      <a:pPr algn="ctr" rtl="0" fontAlgn="b"/>
                      <a:r>
                        <a:rPr lang="es-MX" sz="1400" b="1" i="0" u="none" strike="noStrike" dirty="0" smtClean="0">
                          <a:solidFill>
                            <a:srgbClr val="000000"/>
                          </a:solidFill>
                          <a:effectLst/>
                          <a:latin typeface="Arial Narrow" panose="020B0606020202030204" pitchFamily="34" charset="0"/>
                        </a:rPr>
                        <a:t>GDMTO</a:t>
                      </a:r>
                      <a:endParaRPr lang="es-MX" sz="1400" b="1" i="0" u="none" strike="noStrike" dirty="0">
                        <a:solidFill>
                          <a:srgbClr val="000000"/>
                        </a:solidFill>
                        <a:effectLst/>
                        <a:latin typeface="Arial Narrow" panose="020B0606020202030204" pitchFamily="34" charset="0"/>
                      </a:endParaRP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pt-BR" sz="1400" b="0" i="0" u="none" strike="noStrike" dirty="0" smtClean="0">
                          <a:solidFill>
                            <a:schemeClr val="tx1"/>
                          </a:solidFill>
                          <a:effectLst/>
                          <a:latin typeface="Arial Narrow" panose="020B0606020202030204" pitchFamily="34" charset="0"/>
                        </a:rPr>
                        <a:t>OM</a:t>
                      </a:r>
                      <a:endParaRPr lang="pt-BR" sz="1400" b="0" i="0" u="none" strike="noStrike" dirty="0">
                        <a:solidFill>
                          <a:schemeClr val="tx1"/>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a:solidFill>
                            <a:srgbClr val="000000"/>
                          </a:solidFill>
                          <a:effectLst/>
                          <a:latin typeface="Arial Narrow" panose="020B0606020202030204" pitchFamily="34" charset="0"/>
                        </a:rPr>
                        <a:t>Gran </a:t>
                      </a:r>
                      <a:r>
                        <a:rPr lang="es-MX" sz="1400" b="0" i="0" u="none" strike="noStrike" dirty="0" smtClean="0">
                          <a:solidFill>
                            <a:srgbClr val="000000"/>
                          </a:solidFill>
                          <a:effectLst/>
                          <a:latin typeface="Arial Narrow" panose="020B0606020202030204" pitchFamily="34" charset="0"/>
                        </a:rPr>
                        <a:t>demanda ordinaria </a:t>
                      </a:r>
                      <a:r>
                        <a:rPr lang="es-MX" sz="1400" b="0" i="0" u="none" strike="noStrike" dirty="0">
                          <a:solidFill>
                            <a:srgbClr val="000000"/>
                          </a:solidFill>
                          <a:effectLst/>
                          <a:latin typeface="Arial Narrow" panose="020B0606020202030204" pitchFamily="34" charset="0"/>
                        </a:rPr>
                        <a:t>en media tensión </a:t>
                      </a: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50957418"/>
                  </a:ext>
                </a:extLst>
              </a:tr>
            </a:tbl>
          </a:graphicData>
        </a:graphic>
      </p:graphicFrame>
      <p:sp>
        <p:nvSpPr>
          <p:cNvPr id="23" name="Rectángulo redondeado 22"/>
          <p:cNvSpPr>
            <a:spLocks noChangeAspect="1"/>
          </p:cNvSpPr>
          <p:nvPr/>
        </p:nvSpPr>
        <p:spPr>
          <a:xfrm>
            <a:off x="2100427" y="1613273"/>
            <a:ext cx="8136904" cy="2501433"/>
          </a:xfrm>
          <a:prstGeom prst="roundRect">
            <a:avLst>
              <a:gd name="adj" fmla="val 10579"/>
            </a:avLst>
          </a:prstGeom>
          <a:noFill/>
          <a:ln w="19050">
            <a:solidFill>
              <a:srgbClr val="8EC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a:ln>
                <a:noFill/>
              </a:ln>
              <a:solidFill>
                <a:prstClr val="white"/>
              </a:solidFill>
              <a:effectLst/>
              <a:uLnTx/>
              <a:uFillTx/>
              <a:latin typeface="Arial Narrow" panose="020B0606020202030204" pitchFamily="34" charset="0"/>
            </a:endParaRPr>
          </a:p>
        </p:txBody>
      </p:sp>
      <p:sp>
        <p:nvSpPr>
          <p:cNvPr id="24" name="CuadroTexto 23">
            <a:hlinkClick r:id="" action="ppaction://noaction"/>
          </p:cNvPr>
          <p:cNvSpPr txBox="1">
            <a:spLocks noChangeAspect="1"/>
          </p:cNvSpPr>
          <p:nvPr/>
        </p:nvSpPr>
        <p:spPr>
          <a:xfrm rot="5400000">
            <a:off x="10009487" y="2540823"/>
            <a:ext cx="13197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smtClean="0">
                <a:ln>
                  <a:noFill/>
                </a:ln>
                <a:solidFill>
                  <a:srgbClr val="8EC26A"/>
                </a:solidFill>
                <a:effectLst/>
                <a:uLnTx/>
                <a:uFillTx/>
                <a:latin typeface="Arial Narrow" panose="020B0606020202030204" pitchFamily="34" charset="0"/>
              </a:rPr>
              <a:t>Baja Tensión</a:t>
            </a:r>
          </a:p>
        </p:txBody>
      </p:sp>
      <p:sp>
        <p:nvSpPr>
          <p:cNvPr id="25" name="Rectángulo redondeado 24"/>
          <p:cNvSpPr>
            <a:spLocks noChangeAspect="1"/>
          </p:cNvSpPr>
          <p:nvPr/>
        </p:nvSpPr>
        <p:spPr>
          <a:xfrm>
            <a:off x="2100427" y="4225309"/>
            <a:ext cx="8136904" cy="1671763"/>
          </a:xfrm>
          <a:prstGeom prst="roundRect">
            <a:avLst>
              <a:gd name="adj" fmla="val 10579"/>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a:ln>
                <a:noFill/>
              </a:ln>
              <a:solidFill>
                <a:prstClr val="white"/>
              </a:solidFill>
              <a:effectLst/>
              <a:uLnTx/>
              <a:uFillTx/>
              <a:latin typeface="Arial Narrow" panose="020B0606020202030204" pitchFamily="34" charset="0"/>
            </a:endParaRPr>
          </a:p>
        </p:txBody>
      </p:sp>
      <p:sp>
        <p:nvSpPr>
          <p:cNvPr id="26" name="CuadroTexto 25"/>
          <p:cNvSpPr txBox="1">
            <a:spLocks noChangeAspect="1"/>
          </p:cNvSpPr>
          <p:nvPr/>
        </p:nvSpPr>
        <p:spPr>
          <a:xfrm rot="5400000">
            <a:off x="10009488" y="4719736"/>
            <a:ext cx="13197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smtClean="0">
                <a:ln>
                  <a:noFill/>
                </a:ln>
                <a:solidFill>
                  <a:srgbClr val="FFC000"/>
                </a:solidFill>
                <a:effectLst/>
                <a:uLnTx/>
                <a:uFillTx/>
                <a:latin typeface="Arial Narrow" panose="020B0606020202030204" pitchFamily="34" charset="0"/>
              </a:rPr>
              <a:t>Media Tensión</a:t>
            </a:r>
          </a:p>
        </p:txBody>
      </p:sp>
      <p:sp>
        <p:nvSpPr>
          <p:cNvPr id="27" name="Rectángulo redondeado 26"/>
          <p:cNvSpPr>
            <a:spLocks noChangeAspect="1"/>
          </p:cNvSpPr>
          <p:nvPr/>
        </p:nvSpPr>
        <p:spPr>
          <a:xfrm>
            <a:off x="2100427" y="5978350"/>
            <a:ext cx="8136904" cy="840191"/>
          </a:xfrm>
          <a:prstGeom prst="roundRect">
            <a:avLst>
              <a:gd name="adj" fmla="val 1057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a:ln>
                <a:noFill/>
              </a:ln>
              <a:solidFill>
                <a:schemeClr val="accent2">
                  <a:lumMod val="75000"/>
                </a:schemeClr>
              </a:solidFill>
              <a:effectLst/>
              <a:uLnTx/>
              <a:uFillTx/>
              <a:latin typeface="Arial Narrow" panose="020B0606020202030204" pitchFamily="34" charset="0"/>
            </a:endParaRPr>
          </a:p>
        </p:txBody>
      </p:sp>
      <p:sp>
        <p:nvSpPr>
          <p:cNvPr id="28" name="CuadroTexto 27"/>
          <p:cNvSpPr txBox="1">
            <a:spLocks noChangeAspect="1"/>
          </p:cNvSpPr>
          <p:nvPr/>
        </p:nvSpPr>
        <p:spPr>
          <a:xfrm rot="5400000">
            <a:off x="10100456" y="5993296"/>
            <a:ext cx="11378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smtClean="0">
                <a:ln>
                  <a:noFill/>
                </a:ln>
                <a:solidFill>
                  <a:srgbClr val="FF0000"/>
                </a:solidFill>
                <a:effectLst/>
                <a:uLnTx/>
                <a:uFillTx/>
                <a:latin typeface="Arial Narrow" panose="020B0606020202030204" pitchFamily="34" charset="0"/>
              </a:rPr>
              <a:t>Alta Tensión</a:t>
            </a:r>
          </a:p>
        </p:txBody>
      </p:sp>
      <p:graphicFrame>
        <p:nvGraphicFramePr>
          <p:cNvPr id="29" name="Tabla 28"/>
          <p:cNvGraphicFramePr>
            <a:graphicFrameLocks noGrp="1" noChangeAspect="1"/>
          </p:cNvGraphicFramePr>
          <p:nvPr>
            <p:extLst/>
          </p:nvPr>
        </p:nvGraphicFramePr>
        <p:xfrm>
          <a:off x="2244445" y="3341240"/>
          <a:ext cx="7860849" cy="279422"/>
        </p:xfrm>
        <a:graphic>
          <a:graphicData uri="http://schemas.openxmlformats.org/drawingml/2006/table">
            <a:tbl>
              <a:tblPr/>
              <a:tblGrid>
                <a:gridCol w="1440000">
                  <a:extLst>
                    <a:ext uri="{9D8B030D-6E8A-4147-A177-3AD203B41FA5}">
                      <a16:colId xmlns:a16="http://schemas.microsoft.com/office/drawing/2014/main" val="1695382347"/>
                    </a:ext>
                  </a:extLst>
                </a:gridCol>
                <a:gridCol w="2705392">
                  <a:extLst>
                    <a:ext uri="{9D8B030D-6E8A-4147-A177-3AD203B41FA5}">
                      <a16:colId xmlns:a16="http://schemas.microsoft.com/office/drawing/2014/main" val="3670350777"/>
                    </a:ext>
                  </a:extLst>
                </a:gridCol>
                <a:gridCol w="3715457">
                  <a:extLst>
                    <a:ext uri="{9D8B030D-6E8A-4147-A177-3AD203B41FA5}">
                      <a16:colId xmlns:a16="http://schemas.microsoft.com/office/drawing/2014/main" val="1329680975"/>
                    </a:ext>
                  </a:extLst>
                </a:gridCol>
              </a:tblGrid>
              <a:tr h="279422">
                <a:tc>
                  <a:txBody>
                    <a:bodyPr/>
                    <a:lstStyle/>
                    <a:p>
                      <a:pPr algn="ctr" rtl="0" fontAlgn="b"/>
                      <a:r>
                        <a:rPr lang="es-MX" sz="1400" b="1" i="0" u="none" strike="noStrike" dirty="0" smtClean="0">
                          <a:solidFill>
                            <a:srgbClr val="000000"/>
                          </a:solidFill>
                          <a:effectLst/>
                          <a:latin typeface="Arial Narrow" panose="020B0606020202030204" pitchFamily="34" charset="0"/>
                        </a:rPr>
                        <a:t>RABT</a:t>
                      </a:r>
                      <a:endParaRPr lang="es-MX" sz="1400" b="1" i="0" u="none" strike="noStrike" dirty="0">
                        <a:solidFill>
                          <a:srgbClr val="000000"/>
                        </a:solidFill>
                        <a:effectLst/>
                        <a:latin typeface="Arial Narrow" panose="020B0606020202030204" pitchFamily="34" charset="0"/>
                      </a:endParaRP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pt-BR" sz="1400" b="0" i="0" u="none" strike="noStrike" dirty="0" smtClean="0">
                          <a:solidFill>
                            <a:schemeClr val="tx1"/>
                          </a:solidFill>
                          <a:effectLst/>
                          <a:latin typeface="Arial Narrow" panose="020B0606020202030204" pitchFamily="34" charset="0"/>
                        </a:rPr>
                        <a:t>9, 9CU, 9N</a:t>
                      </a: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effectLst/>
                          <a:latin typeface="Arial Narrow" panose="020B0606020202030204" pitchFamily="34" charset="0"/>
                        </a:rPr>
                        <a:t>Riego agrícola en baja tensión </a:t>
                      </a:r>
                      <a:endParaRPr lang="es-MX" sz="1400" b="0" i="0" u="none" strike="noStrike" dirty="0">
                        <a:solidFill>
                          <a:srgbClr val="000000"/>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78088558"/>
                  </a:ext>
                </a:extLst>
              </a:tr>
            </a:tbl>
          </a:graphicData>
        </a:graphic>
      </p:graphicFrame>
      <p:graphicFrame>
        <p:nvGraphicFramePr>
          <p:cNvPr id="30" name="Tabla 29"/>
          <p:cNvGraphicFramePr>
            <a:graphicFrameLocks noGrp="1" noChangeAspect="1"/>
          </p:cNvGraphicFramePr>
          <p:nvPr>
            <p:extLst/>
          </p:nvPr>
        </p:nvGraphicFramePr>
        <p:xfrm>
          <a:off x="2244444" y="3730794"/>
          <a:ext cx="7828281" cy="279422"/>
        </p:xfrm>
        <a:graphic>
          <a:graphicData uri="http://schemas.openxmlformats.org/drawingml/2006/table">
            <a:tbl>
              <a:tblPr/>
              <a:tblGrid>
                <a:gridCol w="1440000">
                  <a:extLst>
                    <a:ext uri="{9D8B030D-6E8A-4147-A177-3AD203B41FA5}">
                      <a16:colId xmlns:a16="http://schemas.microsoft.com/office/drawing/2014/main" val="1695382347"/>
                    </a:ext>
                  </a:extLst>
                </a:gridCol>
                <a:gridCol w="2656011">
                  <a:extLst>
                    <a:ext uri="{9D8B030D-6E8A-4147-A177-3AD203B41FA5}">
                      <a16:colId xmlns:a16="http://schemas.microsoft.com/office/drawing/2014/main" val="3670350777"/>
                    </a:ext>
                  </a:extLst>
                </a:gridCol>
                <a:gridCol w="3732270">
                  <a:extLst>
                    <a:ext uri="{9D8B030D-6E8A-4147-A177-3AD203B41FA5}">
                      <a16:colId xmlns:a16="http://schemas.microsoft.com/office/drawing/2014/main" val="1329680975"/>
                    </a:ext>
                  </a:extLst>
                </a:gridCol>
              </a:tblGrid>
              <a:tr h="279422">
                <a:tc>
                  <a:txBody>
                    <a:bodyPr/>
                    <a:lstStyle/>
                    <a:p>
                      <a:pPr algn="ctr" rtl="0" fontAlgn="b"/>
                      <a:r>
                        <a:rPr lang="es-MX" sz="1400" b="1" i="0" u="none" strike="noStrike" dirty="0" smtClean="0">
                          <a:solidFill>
                            <a:srgbClr val="000000"/>
                          </a:solidFill>
                          <a:effectLst/>
                          <a:latin typeface="Arial Narrow" panose="020B0606020202030204" pitchFamily="34" charset="0"/>
                        </a:rPr>
                        <a:t>APBT</a:t>
                      </a:r>
                      <a:endParaRPr lang="es-MX" sz="1400" b="1" i="0" u="none" strike="noStrike" dirty="0">
                        <a:solidFill>
                          <a:srgbClr val="000000"/>
                        </a:solidFill>
                        <a:effectLst/>
                        <a:latin typeface="Arial Narrow" panose="020B0606020202030204" pitchFamily="34" charset="0"/>
                      </a:endParaRP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pt-BR" sz="1400" b="0" i="0" u="none" strike="noStrike" dirty="0" smtClean="0">
                          <a:solidFill>
                            <a:srgbClr val="000000"/>
                          </a:solidFill>
                          <a:effectLst/>
                          <a:latin typeface="Arial Narrow" panose="020B0606020202030204" pitchFamily="34" charset="0"/>
                        </a:rPr>
                        <a:t>5, 5A</a:t>
                      </a:r>
                      <a:endParaRPr lang="pt-BR" sz="1400" b="0" i="0" u="none" strike="noStrike" dirty="0">
                        <a:solidFill>
                          <a:srgbClr val="000000"/>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effectLst/>
                          <a:latin typeface="Arial Narrow" panose="020B0606020202030204" pitchFamily="34" charset="0"/>
                        </a:rPr>
                        <a:t>Alumbrado público</a:t>
                      </a:r>
                      <a:r>
                        <a:rPr lang="es-MX" sz="1400" b="0" i="0" u="none" strike="noStrike" baseline="0" dirty="0" smtClean="0">
                          <a:solidFill>
                            <a:srgbClr val="000000"/>
                          </a:solidFill>
                          <a:effectLst/>
                          <a:latin typeface="Arial Narrow" panose="020B0606020202030204" pitchFamily="34" charset="0"/>
                        </a:rPr>
                        <a:t> en baja tensión</a:t>
                      </a:r>
                      <a:endParaRPr lang="es-MX" sz="1400" b="0" i="0" u="none" strike="noStrike" dirty="0">
                        <a:solidFill>
                          <a:srgbClr val="000000"/>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78088558"/>
                  </a:ext>
                </a:extLst>
              </a:tr>
            </a:tbl>
          </a:graphicData>
        </a:graphic>
      </p:graphicFrame>
      <p:graphicFrame>
        <p:nvGraphicFramePr>
          <p:cNvPr id="31" name="Tabla 30"/>
          <p:cNvGraphicFramePr>
            <a:graphicFrameLocks noGrp="1" noChangeAspect="1"/>
          </p:cNvGraphicFramePr>
          <p:nvPr>
            <p:extLst/>
          </p:nvPr>
        </p:nvGraphicFramePr>
        <p:xfrm>
          <a:off x="2244444" y="4758154"/>
          <a:ext cx="7861076" cy="281874"/>
        </p:xfrm>
        <a:graphic>
          <a:graphicData uri="http://schemas.openxmlformats.org/drawingml/2006/table">
            <a:tbl>
              <a:tblPr/>
              <a:tblGrid>
                <a:gridCol w="1440000">
                  <a:extLst>
                    <a:ext uri="{9D8B030D-6E8A-4147-A177-3AD203B41FA5}">
                      <a16:colId xmlns:a16="http://schemas.microsoft.com/office/drawing/2014/main" val="1695382347"/>
                    </a:ext>
                  </a:extLst>
                </a:gridCol>
                <a:gridCol w="2705488">
                  <a:extLst>
                    <a:ext uri="{9D8B030D-6E8A-4147-A177-3AD203B41FA5}">
                      <a16:colId xmlns:a16="http://schemas.microsoft.com/office/drawing/2014/main" val="3670350777"/>
                    </a:ext>
                  </a:extLst>
                </a:gridCol>
                <a:gridCol w="3715588">
                  <a:extLst>
                    <a:ext uri="{9D8B030D-6E8A-4147-A177-3AD203B41FA5}">
                      <a16:colId xmlns:a16="http://schemas.microsoft.com/office/drawing/2014/main" val="1329680975"/>
                    </a:ext>
                  </a:extLst>
                </a:gridCol>
              </a:tblGrid>
              <a:tr h="281874">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s-MX" sz="1400" b="1" i="0" u="none" strike="noStrike" dirty="0" smtClean="0">
                          <a:solidFill>
                            <a:srgbClr val="000000"/>
                          </a:solidFill>
                          <a:effectLst/>
                          <a:latin typeface="Arial Narrow" panose="020B0606020202030204" pitchFamily="34" charset="0"/>
                        </a:rPr>
                        <a:t>RAMT</a:t>
                      </a: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pt-BR" sz="1400" b="0" i="0" u="none" strike="noStrike" dirty="0" smtClean="0">
                          <a:solidFill>
                            <a:schemeClr val="tx1"/>
                          </a:solidFill>
                          <a:effectLst/>
                          <a:latin typeface="Arial Narrow" panose="020B0606020202030204" pitchFamily="34" charset="0"/>
                        </a:rPr>
                        <a:t>9M, 9CU,</a:t>
                      </a:r>
                      <a:r>
                        <a:rPr lang="pt-BR" sz="1400" b="0" i="0" u="none" strike="noStrike" baseline="0" dirty="0" smtClean="0">
                          <a:solidFill>
                            <a:schemeClr val="tx1"/>
                          </a:solidFill>
                          <a:effectLst/>
                          <a:latin typeface="Arial Narrow" panose="020B0606020202030204" pitchFamily="34" charset="0"/>
                        </a:rPr>
                        <a:t> </a:t>
                      </a:r>
                      <a:r>
                        <a:rPr lang="pt-BR" sz="1400" b="0" i="0" u="none" strike="noStrike" dirty="0" smtClean="0">
                          <a:solidFill>
                            <a:schemeClr val="tx1"/>
                          </a:solidFill>
                          <a:effectLst/>
                          <a:latin typeface="Arial Narrow" panose="020B0606020202030204" pitchFamily="34" charset="0"/>
                        </a:rPr>
                        <a:t>9N</a:t>
                      </a:r>
                      <a:endParaRPr lang="pt-BR" sz="1400" b="0" i="0" u="none" strike="noStrike" dirty="0">
                        <a:solidFill>
                          <a:schemeClr val="tx1"/>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effectLst/>
                          <a:latin typeface="Arial Narrow" panose="020B0606020202030204" pitchFamily="34" charset="0"/>
                        </a:rPr>
                        <a:t>Riego agrícola en </a:t>
                      </a:r>
                      <a:r>
                        <a:rPr lang="es-MX" sz="1400" b="0" i="0" u="none" strike="noStrike" dirty="0">
                          <a:solidFill>
                            <a:srgbClr val="000000"/>
                          </a:solidFill>
                          <a:effectLst/>
                          <a:latin typeface="Arial Narrow" panose="020B0606020202030204" pitchFamily="34" charset="0"/>
                        </a:rPr>
                        <a:t>media tensión </a:t>
                      </a: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50957418"/>
                  </a:ext>
                </a:extLst>
              </a:tr>
            </a:tbl>
          </a:graphicData>
        </a:graphic>
      </p:graphicFrame>
      <p:graphicFrame>
        <p:nvGraphicFramePr>
          <p:cNvPr id="32" name="Tabla 31"/>
          <p:cNvGraphicFramePr>
            <a:graphicFrameLocks noGrp="1" noChangeAspect="1"/>
          </p:cNvGraphicFramePr>
          <p:nvPr>
            <p:extLst/>
          </p:nvPr>
        </p:nvGraphicFramePr>
        <p:xfrm>
          <a:off x="2254886" y="6459809"/>
          <a:ext cx="7852292" cy="276833"/>
        </p:xfrm>
        <a:graphic>
          <a:graphicData uri="http://schemas.openxmlformats.org/drawingml/2006/table">
            <a:tbl>
              <a:tblPr/>
              <a:tblGrid>
                <a:gridCol w="1440000">
                  <a:extLst>
                    <a:ext uri="{9D8B030D-6E8A-4147-A177-3AD203B41FA5}">
                      <a16:colId xmlns:a16="http://schemas.microsoft.com/office/drawing/2014/main" val="1695382347"/>
                    </a:ext>
                  </a:extLst>
                </a:gridCol>
                <a:gridCol w="2701787">
                  <a:extLst>
                    <a:ext uri="{9D8B030D-6E8A-4147-A177-3AD203B41FA5}">
                      <a16:colId xmlns:a16="http://schemas.microsoft.com/office/drawing/2014/main" val="3670350777"/>
                    </a:ext>
                  </a:extLst>
                </a:gridCol>
                <a:gridCol w="3710505">
                  <a:extLst>
                    <a:ext uri="{9D8B030D-6E8A-4147-A177-3AD203B41FA5}">
                      <a16:colId xmlns:a16="http://schemas.microsoft.com/office/drawing/2014/main" val="1329680975"/>
                    </a:ext>
                  </a:extLst>
                </a:gridCol>
              </a:tblGrid>
              <a:tr h="276833">
                <a:tc>
                  <a:txBody>
                    <a:bodyPr/>
                    <a:lstStyle/>
                    <a:p>
                      <a:pPr algn="ctr" rtl="0" fontAlgn="b"/>
                      <a:r>
                        <a:rPr lang="es-MX" sz="1400" b="1" i="0" u="none" strike="noStrike" dirty="0">
                          <a:solidFill>
                            <a:srgbClr val="000000"/>
                          </a:solidFill>
                          <a:effectLst/>
                          <a:latin typeface="Arial Narrow" panose="020B0606020202030204" pitchFamily="34" charset="0"/>
                        </a:rPr>
                        <a:t>DIT </a:t>
                      </a: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a:solidFill>
                            <a:schemeClr val="tx1"/>
                          </a:solidFill>
                          <a:effectLst/>
                          <a:latin typeface="Arial Narrow" panose="020B0606020202030204" pitchFamily="34" charset="0"/>
                        </a:rPr>
                        <a:t>HT, HTL </a:t>
                      </a: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effectLst/>
                          <a:latin typeface="Arial Narrow" panose="020B0606020202030204" pitchFamily="34" charset="0"/>
                        </a:rPr>
                        <a:t>Demanda Industrial en Transmisión </a:t>
                      </a:r>
                      <a:endParaRPr lang="es-MX" sz="1400" b="0" i="0" u="none" strike="noStrike" dirty="0">
                        <a:solidFill>
                          <a:srgbClr val="000000"/>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50957418"/>
                  </a:ext>
                </a:extLst>
              </a:tr>
            </a:tbl>
          </a:graphicData>
        </a:graphic>
      </p:graphicFrame>
      <p:graphicFrame>
        <p:nvGraphicFramePr>
          <p:cNvPr id="33" name="Tabla 32"/>
          <p:cNvGraphicFramePr>
            <a:graphicFrameLocks noGrp="1" noChangeAspect="1"/>
          </p:cNvGraphicFramePr>
          <p:nvPr>
            <p:extLst/>
          </p:nvPr>
        </p:nvGraphicFramePr>
        <p:xfrm>
          <a:off x="2254885" y="6072844"/>
          <a:ext cx="7852293" cy="276833"/>
        </p:xfrm>
        <a:graphic>
          <a:graphicData uri="http://schemas.openxmlformats.org/drawingml/2006/table">
            <a:tbl>
              <a:tblPr/>
              <a:tblGrid>
                <a:gridCol w="1440000">
                  <a:extLst>
                    <a:ext uri="{9D8B030D-6E8A-4147-A177-3AD203B41FA5}">
                      <a16:colId xmlns:a16="http://schemas.microsoft.com/office/drawing/2014/main" val="1695382347"/>
                    </a:ext>
                  </a:extLst>
                </a:gridCol>
                <a:gridCol w="2701787">
                  <a:extLst>
                    <a:ext uri="{9D8B030D-6E8A-4147-A177-3AD203B41FA5}">
                      <a16:colId xmlns:a16="http://schemas.microsoft.com/office/drawing/2014/main" val="3670350777"/>
                    </a:ext>
                  </a:extLst>
                </a:gridCol>
                <a:gridCol w="3710506">
                  <a:extLst>
                    <a:ext uri="{9D8B030D-6E8A-4147-A177-3AD203B41FA5}">
                      <a16:colId xmlns:a16="http://schemas.microsoft.com/office/drawing/2014/main" val="1329680975"/>
                    </a:ext>
                  </a:extLst>
                </a:gridCol>
              </a:tblGrid>
              <a:tr h="276833">
                <a:tc>
                  <a:txBody>
                    <a:bodyPr/>
                    <a:lstStyle/>
                    <a:p>
                      <a:pPr algn="ctr" rtl="0" fontAlgn="b"/>
                      <a:r>
                        <a:rPr lang="es-MX" sz="1400" b="1" i="0" u="none" strike="noStrike" dirty="0" smtClean="0">
                          <a:solidFill>
                            <a:srgbClr val="000000"/>
                          </a:solidFill>
                          <a:effectLst/>
                          <a:latin typeface="Arial Narrow" panose="020B0606020202030204" pitchFamily="34" charset="0"/>
                        </a:rPr>
                        <a:t>DIST </a:t>
                      </a:r>
                      <a:endParaRPr lang="es-MX" sz="1400" b="1" i="0" u="none" strike="noStrike" dirty="0">
                        <a:solidFill>
                          <a:srgbClr val="000000"/>
                        </a:solidFill>
                        <a:effectLst/>
                        <a:latin typeface="Arial Narrow" panose="020B0606020202030204" pitchFamily="34" charset="0"/>
                      </a:endParaRP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smtClean="0">
                          <a:solidFill>
                            <a:schemeClr val="tx1"/>
                          </a:solidFill>
                          <a:effectLst/>
                          <a:latin typeface="Arial Narrow" panose="020B0606020202030204" pitchFamily="34" charset="0"/>
                        </a:rPr>
                        <a:t>HS, HSL </a:t>
                      </a:r>
                      <a:endParaRPr lang="es-MX" sz="1400" b="0" i="0" u="none" strike="noStrike" dirty="0">
                        <a:solidFill>
                          <a:schemeClr val="tx1"/>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effectLst/>
                          <a:latin typeface="Arial Narrow" panose="020B0606020202030204" pitchFamily="34" charset="0"/>
                        </a:rPr>
                        <a:t>Demanda</a:t>
                      </a:r>
                      <a:r>
                        <a:rPr lang="es-MX" sz="1400" b="0" i="0" u="none" strike="noStrike" baseline="0" dirty="0" smtClean="0">
                          <a:solidFill>
                            <a:srgbClr val="000000"/>
                          </a:solidFill>
                          <a:effectLst/>
                          <a:latin typeface="Arial Narrow" panose="020B0606020202030204" pitchFamily="34" charset="0"/>
                        </a:rPr>
                        <a:t> Industrial en </a:t>
                      </a:r>
                      <a:r>
                        <a:rPr lang="es-MX" sz="1400" b="0" i="0" u="none" strike="noStrike" dirty="0" err="1" smtClean="0">
                          <a:solidFill>
                            <a:srgbClr val="000000"/>
                          </a:solidFill>
                          <a:effectLst/>
                          <a:latin typeface="Arial Narrow" panose="020B0606020202030204" pitchFamily="34" charset="0"/>
                        </a:rPr>
                        <a:t>SubTransmisión</a:t>
                      </a:r>
                      <a:r>
                        <a:rPr lang="es-MX" sz="1400" b="0" i="0" u="none" strike="noStrike" dirty="0" smtClean="0">
                          <a:solidFill>
                            <a:srgbClr val="000000"/>
                          </a:solidFill>
                          <a:effectLst/>
                          <a:latin typeface="Arial Narrow" panose="020B0606020202030204" pitchFamily="34" charset="0"/>
                        </a:rPr>
                        <a:t> </a:t>
                      </a:r>
                      <a:endParaRPr lang="es-MX" sz="1400" b="0" i="0" u="none" strike="noStrike" dirty="0">
                        <a:solidFill>
                          <a:srgbClr val="000000"/>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50957418"/>
                  </a:ext>
                </a:extLst>
              </a:tr>
            </a:tbl>
          </a:graphicData>
        </a:graphic>
      </p:graphicFrame>
      <p:graphicFrame>
        <p:nvGraphicFramePr>
          <p:cNvPr id="34" name="Tabla 33"/>
          <p:cNvGraphicFramePr>
            <a:graphicFrameLocks noGrp="1" noChangeAspect="1"/>
          </p:cNvGraphicFramePr>
          <p:nvPr>
            <p:extLst/>
          </p:nvPr>
        </p:nvGraphicFramePr>
        <p:xfrm>
          <a:off x="2244444" y="4367312"/>
          <a:ext cx="7861076" cy="281874"/>
        </p:xfrm>
        <a:graphic>
          <a:graphicData uri="http://schemas.openxmlformats.org/drawingml/2006/table">
            <a:tbl>
              <a:tblPr/>
              <a:tblGrid>
                <a:gridCol w="1440000">
                  <a:extLst>
                    <a:ext uri="{9D8B030D-6E8A-4147-A177-3AD203B41FA5}">
                      <a16:colId xmlns:a16="http://schemas.microsoft.com/office/drawing/2014/main" val="1695382347"/>
                    </a:ext>
                  </a:extLst>
                </a:gridCol>
                <a:gridCol w="2705488">
                  <a:extLst>
                    <a:ext uri="{9D8B030D-6E8A-4147-A177-3AD203B41FA5}">
                      <a16:colId xmlns:a16="http://schemas.microsoft.com/office/drawing/2014/main" val="3670350777"/>
                    </a:ext>
                  </a:extLst>
                </a:gridCol>
                <a:gridCol w="3715588">
                  <a:extLst>
                    <a:ext uri="{9D8B030D-6E8A-4147-A177-3AD203B41FA5}">
                      <a16:colId xmlns:a16="http://schemas.microsoft.com/office/drawing/2014/main" val="1329680975"/>
                    </a:ext>
                  </a:extLst>
                </a:gridCol>
              </a:tblGrid>
              <a:tr h="281874">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s-MX" sz="1400" b="1" i="0" u="none" strike="noStrike" dirty="0" smtClean="0">
                          <a:solidFill>
                            <a:srgbClr val="000000"/>
                          </a:solidFill>
                          <a:effectLst/>
                          <a:latin typeface="Arial Narrow" panose="020B0606020202030204" pitchFamily="34" charset="0"/>
                        </a:rPr>
                        <a:t>APMT</a:t>
                      </a: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pt-BR" sz="1400" b="0" i="0" u="none" strike="noStrike" dirty="0" smtClean="0">
                          <a:solidFill>
                            <a:srgbClr val="000000"/>
                          </a:solidFill>
                          <a:effectLst/>
                          <a:latin typeface="Arial Narrow" panose="020B0606020202030204" pitchFamily="34" charset="0"/>
                        </a:rPr>
                        <a:t>5, 5A</a:t>
                      </a:r>
                      <a:endParaRPr lang="pt-BR" sz="1400" b="0" i="0" u="none" strike="noStrike" dirty="0">
                        <a:solidFill>
                          <a:srgbClr val="000000"/>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smtClean="0">
                          <a:solidFill>
                            <a:srgbClr val="000000"/>
                          </a:solidFill>
                          <a:effectLst/>
                          <a:latin typeface="Arial Narrow" panose="020B0606020202030204" pitchFamily="34" charset="0"/>
                        </a:rPr>
                        <a:t>Alumbrado público</a:t>
                      </a:r>
                      <a:r>
                        <a:rPr lang="es-MX" sz="1400" b="0" i="0" u="none" strike="noStrike" baseline="0" dirty="0" smtClean="0">
                          <a:solidFill>
                            <a:srgbClr val="000000"/>
                          </a:solidFill>
                          <a:effectLst/>
                          <a:latin typeface="Arial Narrow" panose="020B0606020202030204" pitchFamily="34" charset="0"/>
                        </a:rPr>
                        <a:t> en media tensión</a:t>
                      </a:r>
                      <a:endParaRPr lang="es-MX" sz="1400" b="0" i="0" u="none" strike="noStrike" dirty="0">
                        <a:solidFill>
                          <a:srgbClr val="000000"/>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50957418"/>
                  </a:ext>
                </a:extLst>
              </a:tr>
            </a:tbl>
          </a:graphicData>
        </a:graphic>
      </p:graphicFrame>
      <p:graphicFrame>
        <p:nvGraphicFramePr>
          <p:cNvPr id="35" name="Tabla 34"/>
          <p:cNvGraphicFramePr>
            <a:graphicFrameLocks noGrp="1" noChangeAspect="1"/>
          </p:cNvGraphicFramePr>
          <p:nvPr>
            <p:extLst/>
          </p:nvPr>
        </p:nvGraphicFramePr>
        <p:xfrm>
          <a:off x="2254885" y="5128677"/>
          <a:ext cx="7852293" cy="276833"/>
        </p:xfrm>
        <a:graphic>
          <a:graphicData uri="http://schemas.openxmlformats.org/drawingml/2006/table">
            <a:tbl>
              <a:tblPr/>
              <a:tblGrid>
                <a:gridCol w="1440000">
                  <a:extLst>
                    <a:ext uri="{9D8B030D-6E8A-4147-A177-3AD203B41FA5}">
                      <a16:colId xmlns:a16="http://schemas.microsoft.com/office/drawing/2014/main" val="1695382347"/>
                    </a:ext>
                  </a:extLst>
                </a:gridCol>
                <a:gridCol w="2701787">
                  <a:extLst>
                    <a:ext uri="{9D8B030D-6E8A-4147-A177-3AD203B41FA5}">
                      <a16:colId xmlns:a16="http://schemas.microsoft.com/office/drawing/2014/main" val="3670350777"/>
                    </a:ext>
                  </a:extLst>
                </a:gridCol>
                <a:gridCol w="3710506">
                  <a:extLst>
                    <a:ext uri="{9D8B030D-6E8A-4147-A177-3AD203B41FA5}">
                      <a16:colId xmlns:a16="http://schemas.microsoft.com/office/drawing/2014/main" val="1329680975"/>
                    </a:ext>
                  </a:extLst>
                </a:gridCol>
              </a:tblGrid>
              <a:tr h="276833">
                <a:tc>
                  <a:txBody>
                    <a:bodyPr/>
                    <a:lstStyle/>
                    <a:p>
                      <a:pPr algn="ctr" rtl="0" fontAlgn="b"/>
                      <a:r>
                        <a:rPr lang="es-MX" sz="1400" b="1" i="0" u="none" strike="noStrike" dirty="0" smtClean="0">
                          <a:solidFill>
                            <a:srgbClr val="000000"/>
                          </a:solidFill>
                          <a:effectLst/>
                          <a:latin typeface="Arial Narrow" panose="020B0606020202030204" pitchFamily="34" charset="0"/>
                        </a:rPr>
                        <a:t>GDMTH</a:t>
                      </a:r>
                      <a:endParaRPr lang="es-MX" sz="1400" b="1" i="0" u="none" strike="noStrike" dirty="0">
                        <a:solidFill>
                          <a:srgbClr val="000000"/>
                        </a:solidFill>
                        <a:effectLst/>
                        <a:latin typeface="Arial Narrow" panose="020B0606020202030204" pitchFamily="34" charset="0"/>
                      </a:endParaRPr>
                    </a:p>
                  </a:txBody>
                  <a:tcPr marL="6896" marR="6896" marT="6896" marB="0" anchor="ctr">
                    <a:lnL w="12700" cap="flat" cmpd="sng" algn="ctr">
                      <a:solidFill>
                        <a:srgbClr val="0070C0"/>
                      </a:solidFill>
                      <a:prstDash val="solid"/>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pt-BR" sz="1400" b="0" i="0" u="none" strike="noStrike" dirty="0" smtClean="0">
                          <a:solidFill>
                            <a:schemeClr val="tx1"/>
                          </a:solidFill>
                          <a:effectLst/>
                          <a:latin typeface="Arial Narrow" panose="020B0606020202030204" pitchFamily="34" charset="0"/>
                        </a:rPr>
                        <a:t>HM,</a:t>
                      </a:r>
                      <a:r>
                        <a:rPr lang="pt-BR" sz="1400" b="0" i="0" u="none" strike="noStrike" baseline="0" dirty="0" smtClean="0">
                          <a:solidFill>
                            <a:schemeClr val="tx1"/>
                          </a:solidFill>
                          <a:effectLst/>
                          <a:latin typeface="Arial Narrow" panose="020B0606020202030204" pitchFamily="34" charset="0"/>
                        </a:rPr>
                        <a:t> HMC</a:t>
                      </a:r>
                      <a:endParaRPr lang="pt-BR" sz="1400" b="0" i="0" u="none" strike="noStrike" dirty="0">
                        <a:solidFill>
                          <a:schemeClr val="tx1"/>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6350" cap="flat" cmpd="sng" algn="ctr">
                      <a:solidFill>
                        <a:srgbClr val="365F91"/>
                      </a:solidFill>
                      <a:prstDash val="dot"/>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fontAlgn="b"/>
                      <a:r>
                        <a:rPr lang="es-MX" sz="1400" b="0" i="0" u="none" strike="noStrike" dirty="0">
                          <a:solidFill>
                            <a:srgbClr val="000000"/>
                          </a:solidFill>
                          <a:effectLst/>
                          <a:latin typeface="Arial Narrow" panose="020B0606020202030204" pitchFamily="34" charset="0"/>
                        </a:rPr>
                        <a:t>Gran </a:t>
                      </a:r>
                      <a:r>
                        <a:rPr lang="es-MX" sz="1400" b="0" i="0" u="none" strike="noStrike" dirty="0" smtClean="0">
                          <a:solidFill>
                            <a:srgbClr val="000000"/>
                          </a:solidFill>
                          <a:effectLst/>
                          <a:latin typeface="Arial Narrow" panose="020B0606020202030204" pitchFamily="34" charset="0"/>
                        </a:rPr>
                        <a:t>demanda horaria </a:t>
                      </a:r>
                      <a:r>
                        <a:rPr lang="es-MX" sz="1400" b="0" i="0" u="none" strike="noStrike" dirty="0">
                          <a:solidFill>
                            <a:srgbClr val="000000"/>
                          </a:solidFill>
                          <a:effectLst/>
                          <a:latin typeface="Arial Narrow" panose="020B0606020202030204" pitchFamily="34" charset="0"/>
                        </a:rPr>
                        <a:t>en media </a:t>
                      </a:r>
                      <a:r>
                        <a:rPr lang="es-MX" sz="1400" b="0" i="0" u="none" strike="noStrike" dirty="0" smtClean="0">
                          <a:solidFill>
                            <a:srgbClr val="000000"/>
                          </a:solidFill>
                          <a:effectLst/>
                          <a:latin typeface="Arial Narrow" panose="020B0606020202030204" pitchFamily="34" charset="0"/>
                        </a:rPr>
                        <a:t>tensión </a:t>
                      </a:r>
                      <a:endParaRPr lang="es-MX" sz="1400" b="0" i="0" u="none" strike="noStrike" dirty="0">
                        <a:solidFill>
                          <a:srgbClr val="000000"/>
                        </a:solidFill>
                        <a:effectLst/>
                        <a:latin typeface="Arial Narrow" panose="020B0606020202030204" pitchFamily="34" charset="0"/>
                      </a:endParaRPr>
                    </a:p>
                  </a:txBody>
                  <a:tcPr marL="6896" marR="6896" marT="6896" marB="0" anchor="ctr">
                    <a:lnL w="6350" cap="flat" cmpd="sng" algn="ctr">
                      <a:solidFill>
                        <a:srgbClr val="365F91"/>
                      </a:solidFill>
                      <a:prstDash val="dot"/>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50957418"/>
                  </a:ext>
                </a:extLst>
              </a:tr>
            </a:tbl>
          </a:graphicData>
        </a:graphic>
      </p:graphicFrame>
      <p:sp>
        <p:nvSpPr>
          <p:cNvPr id="4" name="CuadroTexto 3"/>
          <p:cNvSpPr txBox="1"/>
          <p:nvPr/>
        </p:nvSpPr>
        <p:spPr>
          <a:xfrm>
            <a:off x="1380347" y="1223685"/>
            <a:ext cx="2520280" cy="369332"/>
          </a:xfrm>
          <a:prstGeom prst="rect">
            <a:avLst/>
          </a:prstGeom>
          <a:noFill/>
        </p:spPr>
        <p:txBody>
          <a:bodyPr wrap="square" rtlCol="0">
            <a:spAutoFit/>
          </a:bodyPr>
          <a:lstStyle/>
          <a:p>
            <a:pPr algn="ctr"/>
            <a:r>
              <a:rPr lang="es-MX" sz="1800" dirty="0" smtClean="0">
                <a:solidFill>
                  <a:schemeClr val="accent5">
                    <a:lumMod val="50000"/>
                  </a:schemeClr>
                </a:solidFill>
                <a:latin typeface="Arial Narrow" panose="020B0606020202030204" pitchFamily="34" charset="0"/>
              </a:rPr>
              <a:t>Esquema tarifario nuevo</a:t>
            </a:r>
            <a:endParaRPr lang="es-MX" sz="1800" dirty="0">
              <a:solidFill>
                <a:schemeClr val="accent5">
                  <a:lumMod val="50000"/>
                </a:schemeClr>
              </a:solidFill>
              <a:latin typeface="Arial Narrow" panose="020B0606020202030204" pitchFamily="34" charset="0"/>
            </a:endParaRPr>
          </a:p>
        </p:txBody>
      </p:sp>
      <p:sp>
        <p:nvSpPr>
          <p:cNvPr id="36" name="CuadroTexto 35"/>
          <p:cNvSpPr txBox="1"/>
          <p:nvPr/>
        </p:nvSpPr>
        <p:spPr>
          <a:xfrm>
            <a:off x="3756611" y="1223685"/>
            <a:ext cx="2520280" cy="369332"/>
          </a:xfrm>
          <a:prstGeom prst="rect">
            <a:avLst/>
          </a:prstGeom>
          <a:noFill/>
        </p:spPr>
        <p:txBody>
          <a:bodyPr wrap="square" rtlCol="0">
            <a:spAutoFit/>
          </a:bodyPr>
          <a:lstStyle/>
          <a:p>
            <a:pPr algn="ctr"/>
            <a:r>
              <a:rPr lang="es-MX" sz="1800" dirty="0" smtClean="0">
                <a:solidFill>
                  <a:schemeClr val="accent5">
                    <a:lumMod val="50000"/>
                  </a:schemeClr>
                </a:solidFill>
                <a:latin typeface="Arial Narrow" panose="020B0606020202030204" pitchFamily="34" charset="0"/>
              </a:rPr>
              <a:t>Tarifa equivalente CFE</a:t>
            </a:r>
            <a:endParaRPr lang="es-MX" sz="1800" dirty="0">
              <a:solidFill>
                <a:schemeClr val="accent5">
                  <a:lumMod val="50000"/>
                </a:schemeClr>
              </a:solidFill>
              <a:latin typeface="Arial Narrow" panose="020B0606020202030204" pitchFamily="34" charset="0"/>
            </a:endParaRPr>
          </a:p>
        </p:txBody>
      </p:sp>
      <p:sp>
        <p:nvSpPr>
          <p:cNvPr id="37" name="CuadroTexto 36"/>
          <p:cNvSpPr txBox="1"/>
          <p:nvPr/>
        </p:nvSpPr>
        <p:spPr>
          <a:xfrm>
            <a:off x="6780947" y="1258853"/>
            <a:ext cx="2520280" cy="369332"/>
          </a:xfrm>
          <a:prstGeom prst="rect">
            <a:avLst/>
          </a:prstGeom>
          <a:noFill/>
        </p:spPr>
        <p:txBody>
          <a:bodyPr wrap="square" rtlCol="0">
            <a:spAutoFit/>
          </a:bodyPr>
          <a:lstStyle/>
          <a:p>
            <a:pPr algn="ctr"/>
            <a:r>
              <a:rPr lang="es-MX" sz="1800" dirty="0" smtClean="0">
                <a:solidFill>
                  <a:schemeClr val="accent5">
                    <a:lumMod val="50000"/>
                  </a:schemeClr>
                </a:solidFill>
                <a:latin typeface="Arial Narrow" panose="020B0606020202030204" pitchFamily="34" charset="0"/>
              </a:rPr>
              <a:t>Descripción</a:t>
            </a:r>
            <a:endParaRPr lang="es-MX" sz="1800" dirty="0">
              <a:solidFill>
                <a:schemeClr val="accent5">
                  <a:lumMod val="50000"/>
                </a:schemeClr>
              </a:solidFill>
              <a:latin typeface="Arial Narrow" panose="020B0606020202030204" pitchFamily="34" charset="0"/>
            </a:endParaRPr>
          </a:p>
        </p:txBody>
      </p:sp>
      <p:sp>
        <p:nvSpPr>
          <p:cNvPr id="38" name="CuadroTexto 37">
            <a:hlinkClick r:id="" action="ppaction://noaction"/>
          </p:cNvPr>
          <p:cNvSpPr txBox="1">
            <a:spLocks noChangeAspect="1"/>
          </p:cNvSpPr>
          <p:nvPr/>
        </p:nvSpPr>
        <p:spPr>
          <a:xfrm rot="16200000">
            <a:off x="-1583543" y="3795244"/>
            <a:ext cx="5205268" cy="830997"/>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smtClean="0">
                <a:ln>
                  <a:noFill/>
                </a:ln>
                <a:solidFill>
                  <a:schemeClr val="accent3">
                    <a:lumMod val="75000"/>
                  </a:schemeClr>
                </a:solidFill>
                <a:effectLst/>
                <a:uLnTx/>
                <a:uFillTx/>
                <a:latin typeface="Arial Narrow" panose="020B0606020202030204" pitchFamily="34" charset="0"/>
              </a:rPr>
              <a:t>Perfil de consumo</a:t>
            </a:r>
          </a:p>
          <a:p>
            <a:pPr algn="ctr" defTabSz="914400">
              <a:defRPr/>
            </a:pPr>
            <a:r>
              <a:rPr lang="es-MX" sz="2400" b="1" dirty="0">
                <a:solidFill>
                  <a:schemeClr val="accent3">
                    <a:lumMod val="75000"/>
                  </a:schemeClr>
                </a:solidFill>
                <a:latin typeface="Arial Narrow" panose="020B0606020202030204" pitchFamily="34" charset="0"/>
              </a:rPr>
              <a:t>Infraestructura de </a:t>
            </a:r>
            <a:r>
              <a:rPr lang="es-MX" sz="2400" b="1" dirty="0" smtClean="0">
                <a:solidFill>
                  <a:schemeClr val="accent3">
                    <a:lumMod val="75000"/>
                  </a:schemeClr>
                </a:solidFill>
                <a:latin typeface="Arial Narrow" panose="020B0606020202030204" pitchFamily="34" charset="0"/>
              </a:rPr>
              <a:t>medición</a:t>
            </a:r>
            <a:endParaRPr lang="es-MX" sz="2400" b="1" dirty="0">
              <a:solidFill>
                <a:schemeClr val="accent3">
                  <a:lumMod val="75000"/>
                </a:schemeClr>
              </a:solidFill>
              <a:latin typeface="Arial Narrow" panose="020B0606020202030204" pitchFamily="34" charset="0"/>
            </a:endParaRPr>
          </a:p>
        </p:txBody>
      </p:sp>
    </p:spTree>
    <p:extLst>
      <p:ext uri="{BB962C8B-B14F-4D97-AF65-F5344CB8AC3E}">
        <p14:creationId xmlns:p14="http://schemas.microsoft.com/office/powerpoint/2010/main" val="448440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ángulo 91"/>
          <p:cNvSpPr/>
          <p:nvPr/>
        </p:nvSpPr>
        <p:spPr>
          <a:xfrm>
            <a:off x="5375920" y="1268760"/>
            <a:ext cx="6682951" cy="1815882"/>
          </a:xfrm>
          <a:prstGeom prst="rect">
            <a:avLst/>
          </a:prstGeom>
        </p:spPr>
        <p:txBody>
          <a:bodyPr wrap="square">
            <a:spAutoFit/>
          </a:bodyPr>
          <a:lstStyle/>
          <a:p>
            <a:pPr marL="457200" marR="0" lvl="0" indent="-457200" algn="l" defTabSz="914377" rtl="0" eaLnBrk="1" fontAlgn="auto" latinLnBrk="0" hangingPunct="1">
              <a:lnSpc>
                <a:spcPct val="100000"/>
              </a:lnSpc>
              <a:spcBef>
                <a:spcPct val="0"/>
              </a:spcBef>
              <a:spcAft>
                <a:spcPts val="0"/>
              </a:spcAft>
              <a:buClrTx/>
              <a:buSzTx/>
              <a:buFontTx/>
              <a:buAutoNum type="arabicPeriod"/>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Cuadro Tarifario por División</a:t>
            </a:r>
          </a:p>
          <a:p>
            <a:pPr marL="457200" marR="0" lvl="0" indent="-457200" algn="l" defTabSz="914377" rtl="0" eaLnBrk="1" fontAlgn="auto" latinLnBrk="0" hangingPunct="1">
              <a:lnSpc>
                <a:spcPct val="100000"/>
              </a:lnSpc>
              <a:spcBef>
                <a:spcPct val="0"/>
              </a:spcBef>
              <a:spcAft>
                <a:spcPts val="0"/>
              </a:spcAft>
              <a:buClrTx/>
              <a:buSzTx/>
              <a:buFontTx/>
              <a:buAutoNum type="arabicPeriod"/>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Composición Tarifaria</a:t>
            </a:r>
          </a:p>
          <a:p>
            <a:pPr marL="457200" marR="0" lvl="0" indent="-457200" algn="l" defTabSz="914377" rtl="0" eaLnBrk="1" fontAlgn="auto" latinLnBrk="0" hangingPunct="1">
              <a:lnSpc>
                <a:spcPct val="100000"/>
              </a:lnSpc>
              <a:spcBef>
                <a:spcPct val="0"/>
              </a:spcBef>
              <a:spcAft>
                <a:spcPts val="0"/>
              </a:spcAft>
              <a:buClrTx/>
              <a:buSzTx/>
              <a:buFontTx/>
              <a:buAutoNum type="arabicPeriod"/>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Categorías tarifarias</a:t>
            </a:r>
          </a:p>
          <a:p>
            <a:pPr marL="457200" marR="0" lvl="0" indent="-457200" algn="l" defTabSz="914377" rtl="0" eaLnBrk="1" fontAlgn="auto" latinLnBrk="0" hangingPunct="1">
              <a:lnSpc>
                <a:spcPct val="100000"/>
              </a:lnSpc>
              <a:spcBef>
                <a:spcPct val="0"/>
              </a:spcBef>
              <a:spcAft>
                <a:spcPts val="0"/>
              </a:spcAft>
              <a:buClrTx/>
              <a:buSzTx/>
              <a:buFontTx/>
              <a:buAutoNum type="arabicPeriod"/>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Tipos de cargo: fijo y variable (capacidad y generación). </a:t>
            </a:r>
          </a:p>
          <a:p>
            <a:pPr marL="457200" marR="0" lvl="0" indent="-457200" algn="l" defTabSz="914377" rtl="0" eaLnBrk="1" fontAlgn="auto" latinLnBrk="0" hangingPunct="1">
              <a:lnSpc>
                <a:spcPct val="100000"/>
              </a:lnSpc>
              <a:spcBef>
                <a:spcPct val="0"/>
              </a:spcBef>
              <a:spcAft>
                <a:spcPts val="0"/>
              </a:spcAft>
              <a:buClrTx/>
              <a:buSzTx/>
              <a:buFontTx/>
              <a:buAutoNum type="arabicPeriod"/>
              <a:tabLst/>
              <a:defRPr/>
            </a:pPr>
            <a:r>
              <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GDMTH, DIST y DIT, cargos por bloques horarios (base, intermedio, punta)</a:t>
            </a:r>
          </a:p>
          <a:p>
            <a:pPr marL="457200" marR="0" lvl="0" indent="-457200" algn="l" defTabSz="914377" rtl="0" eaLnBrk="1" fontAlgn="auto" latinLnBrk="0" hangingPunct="1">
              <a:lnSpc>
                <a:spcPct val="100000"/>
              </a:lnSpc>
              <a:spcBef>
                <a:spcPct val="0"/>
              </a:spcBef>
              <a:spcAft>
                <a:spcPts val="0"/>
              </a:spcAft>
              <a:buClrTx/>
              <a:buSzTx/>
              <a:buFontTx/>
              <a:buAutoNum type="arabicPeriod"/>
              <a:tabLst/>
              <a:defRPr/>
            </a:pPr>
            <a:endPar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457200" marR="0" lvl="0" indent="-457200" algn="l" defTabSz="914377" rtl="0" eaLnBrk="1" fontAlgn="auto" latinLnBrk="0" hangingPunct="1">
              <a:lnSpc>
                <a:spcPct val="100000"/>
              </a:lnSpc>
              <a:spcBef>
                <a:spcPct val="0"/>
              </a:spcBef>
              <a:spcAft>
                <a:spcPts val="0"/>
              </a:spcAft>
              <a:buClrTx/>
              <a:buSzTx/>
              <a:buFontTx/>
              <a:buAutoNum type="arabicPeriod"/>
              <a:tabLst/>
              <a:defRPr/>
            </a:pPr>
            <a:endParaRPr kumimoji="0" lang="es-MX"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aphicFrame>
        <p:nvGraphicFramePr>
          <p:cNvPr id="5" name="Objeto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60" name="Diapositiva de think-cell" r:id="rId42" imgW="425" imgH="424" progId="TCLayout.ActiveDocument.1">
                  <p:embed/>
                </p:oleObj>
              </mc:Choice>
              <mc:Fallback>
                <p:oleObj name="Diapositiva de think-cell" r:id="rId42" imgW="425" imgH="424" progId="TCLayout.ActiveDocument.1">
                  <p:embed/>
                  <p:pic>
                    <p:nvPicPr>
                      <p:cNvPr id="5" name="Objeto 4" hidden="1"/>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377" rtl="0" eaLnBrk="1" fontAlgn="auto" latinLnBrk="0" hangingPunct="1">
              <a:lnSpc>
                <a:spcPct val="100000"/>
              </a:lnSpc>
              <a:spcBef>
                <a:spcPct val="0"/>
              </a:spcBef>
              <a:spcAft>
                <a:spcPct val="0"/>
              </a:spcAft>
              <a:buClrTx/>
              <a:buSzTx/>
              <a:buFontTx/>
              <a:buNone/>
              <a:tabLst/>
              <a:defRPr/>
            </a:pPr>
            <a:endPar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sym typeface="+mn-lt"/>
            </a:endParaRPr>
          </a:p>
        </p:txBody>
      </p:sp>
      <p:sp>
        <p:nvSpPr>
          <p:cNvPr id="2" name="Título 1"/>
          <p:cNvSpPr>
            <a:spLocks noGrp="1"/>
          </p:cNvSpPr>
          <p:nvPr>
            <p:ph type="title"/>
          </p:nvPr>
        </p:nvSpPr>
        <p:spPr/>
        <p:txBody>
          <a:bodyPr/>
          <a:lstStyle/>
          <a:p>
            <a:r>
              <a:rPr lang="es-MX" dirty="0"/>
              <a:t>Se </a:t>
            </a:r>
            <a:r>
              <a:rPr lang="es-MX" dirty="0" smtClean="0"/>
              <a:t>establece </a:t>
            </a:r>
            <a:r>
              <a:rPr lang="es-MX" dirty="0"/>
              <a:t>un cuadro con los cargos para cada segmento y categoría por división tarifaria.</a:t>
            </a:r>
          </a:p>
        </p:txBody>
      </p:sp>
      <p:sp>
        <p:nvSpPr>
          <p:cNvPr id="3" name="Marcador de número de diapositiva 2"/>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B043775-927A-485F-8B65-FF512660102C}"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23</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11" name="Grupo 110"/>
          <p:cNvGrpSpPr/>
          <p:nvPr/>
        </p:nvGrpSpPr>
        <p:grpSpPr>
          <a:xfrm>
            <a:off x="376379" y="1345202"/>
            <a:ext cx="3596910" cy="396726"/>
            <a:chOff x="416993" y="1720958"/>
            <a:chExt cx="6183063" cy="647188"/>
          </a:xfrm>
        </p:grpSpPr>
        <p:sp>
          <p:nvSpPr>
            <p:cNvPr id="112" name="Título 5"/>
            <p:cNvSpPr txBox="1">
              <a:spLocks/>
            </p:cNvSpPr>
            <p:nvPr/>
          </p:nvSpPr>
          <p:spPr>
            <a:xfrm>
              <a:off x="579056" y="1720958"/>
              <a:ext cx="5791681" cy="647188"/>
            </a:xfrm>
            <a:prstGeom prst="rect">
              <a:avLst/>
            </a:prstGeom>
          </p:spPr>
          <p:txBody>
            <a:bodyPr lIns="91438" tIns="45719" rIns="91438" bIns="45719"/>
            <a:lstStyle>
              <a:lvl1pPr algn="l" defTabSz="914377" rtl="0" eaLnBrk="1" latinLnBrk="0" hangingPunct="1">
                <a:lnSpc>
                  <a:spcPct val="90000"/>
                </a:lnSpc>
                <a:spcBef>
                  <a:spcPct val="0"/>
                </a:spcBef>
                <a:buNone/>
                <a:defRPr sz="2400" b="1" kern="1200">
                  <a:solidFill>
                    <a:schemeClr val="tx1"/>
                  </a:solidFill>
                  <a:latin typeface="Arial Narrow" panose="020B0606020202030204" pitchFamily="34" charset="0"/>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s-MX" sz="1400" b="1" i="0" u="none" strike="noStrike" kern="1200" cap="none" spc="0" normalizeH="0" baseline="0" noProof="0" dirty="0" smtClean="0">
                  <a:ln>
                    <a:noFill/>
                  </a:ln>
                  <a:solidFill>
                    <a:prstClr val="black">
                      <a:lumMod val="75000"/>
                      <a:lumOff val="25000"/>
                    </a:prstClr>
                  </a:solidFill>
                  <a:effectLst/>
                  <a:uLnTx/>
                  <a:uFillTx/>
                  <a:latin typeface="Arial Narrow" panose="020B0606020202030204" pitchFamily="34" charset="0"/>
                  <a:ea typeface="+mj-ea"/>
                  <a:cs typeface="Arial" panose="020B0604020202020204" pitchFamily="34" charset="0"/>
                </a:rPr>
                <a:t>Divisiones tarifarias</a:t>
              </a:r>
            </a:p>
          </p:txBody>
        </p:sp>
        <p:cxnSp>
          <p:nvCxnSpPr>
            <p:cNvPr id="113" name="Conector recto 112"/>
            <p:cNvCxnSpPr/>
            <p:nvPr/>
          </p:nvCxnSpPr>
          <p:spPr>
            <a:xfrm flipV="1">
              <a:off x="416993" y="2335767"/>
              <a:ext cx="6183063" cy="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25" name="Tabla 224"/>
          <p:cNvGraphicFramePr>
            <a:graphicFrameLocks noGrp="1"/>
          </p:cNvGraphicFramePr>
          <p:nvPr>
            <p:extLst/>
          </p:nvPr>
        </p:nvGraphicFramePr>
        <p:xfrm>
          <a:off x="5951985" y="3088627"/>
          <a:ext cx="5976664" cy="3724749"/>
        </p:xfrm>
        <a:graphic>
          <a:graphicData uri="http://schemas.openxmlformats.org/drawingml/2006/table">
            <a:tbl>
              <a:tblPr firstRow="1" firstCol="1" bandRow="1"/>
              <a:tblGrid>
                <a:gridCol w="811995">
                  <a:extLst>
                    <a:ext uri="{9D8B030D-6E8A-4147-A177-3AD203B41FA5}">
                      <a16:colId xmlns:a16="http://schemas.microsoft.com/office/drawing/2014/main" val="2871717612"/>
                    </a:ext>
                  </a:extLst>
                </a:gridCol>
                <a:gridCol w="568053">
                  <a:extLst>
                    <a:ext uri="{9D8B030D-6E8A-4147-A177-3AD203B41FA5}">
                      <a16:colId xmlns:a16="http://schemas.microsoft.com/office/drawing/2014/main" val="6453305"/>
                    </a:ext>
                  </a:extLst>
                </a:gridCol>
                <a:gridCol w="638556">
                  <a:extLst>
                    <a:ext uri="{9D8B030D-6E8A-4147-A177-3AD203B41FA5}">
                      <a16:colId xmlns:a16="http://schemas.microsoft.com/office/drawing/2014/main" val="910881078"/>
                    </a:ext>
                  </a:extLst>
                </a:gridCol>
                <a:gridCol w="652804">
                  <a:extLst>
                    <a:ext uri="{9D8B030D-6E8A-4147-A177-3AD203B41FA5}">
                      <a16:colId xmlns:a16="http://schemas.microsoft.com/office/drawing/2014/main" val="2442395057"/>
                    </a:ext>
                  </a:extLst>
                </a:gridCol>
                <a:gridCol w="652804">
                  <a:extLst>
                    <a:ext uri="{9D8B030D-6E8A-4147-A177-3AD203B41FA5}">
                      <a16:colId xmlns:a16="http://schemas.microsoft.com/office/drawing/2014/main" val="4282711871"/>
                    </a:ext>
                  </a:extLst>
                </a:gridCol>
                <a:gridCol w="709504">
                  <a:extLst>
                    <a:ext uri="{9D8B030D-6E8A-4147-A177-3AD203B41FA5}">
                      <a16:colId xmlns:a16="http://schemas.microsoft.com/office/drawing/2014/main" val="1398378399"/>
                    </a:ext>
                  </a:extLst>
                </a:gridCol>
                <a:gridCol w="487312">
                  <a:extLst>
                    <a:ext uri="{9D8B030D-6E8A-4147-A177-3AD203B41FA5}">
                      <a16:colId xmlns:a16="http://schemas.microsoft.com/office/drawing/2014/main" val="4132934326"/>
                    </a:ext>
                  </a:extLst>
                </a:gridCol>
                <a:gridCol w="727818">
                  <a:extLst>
                    <a:ext uri="{9D8B030D-6E8A-4147-A177-3AD203B41FA5}">
                      <a16:colId xmlns:a16="http://schemas.microsoft.com/office/drawing/2014/main" val="2469516158"/>
                    </a:ext>
                  </a:extLst>
                </a:gridCol>
                <a:gridCol w="727818">
                  <a:extLst>
                    <a:ext uri="{9D8B030D-6E8A-4147-A177-3AD203B41FA5}">
                      <a16:colId xmlns:a16="http://schemas.microsoft.com/office/drawing/2014/main" val="3689114969"/>
                    </a:ext>
                  </a:extLst>
                </a:gridCol>
              </a:tblGrid>
              <a:tr h="100151">
                <a:tc rowSpan="2" gridSpan="2">
                  <a:txBody>
                    <a:bodyPr/>
                    <a:lstStyle/>
                    <a:p>
                      <a:pPr algn="ctr">
                        <a:spcAft>
                          <a:spcPts val="0"/>
                        </a:spcAft>
                      </a:pPr>
                      <a:r>
                        <a:rPr lang="es-MX" sz="700" b="1" dirty="0" smtClean="0">
                          <a:effectLst/>
                          <a:latin typeface="Arial" panose="020B0604020202020204" pitchFamily="34" charset="0"/>
                          <a:ea typeface="Times New Roman" panose="02020603050405020304" pitchFamily="18" charset="0"/>
                        </a:rPr>
                        <a:t>Categorías</a:t>
                      </a:r>
                      <a:endParaRPr lang="es-MX" sz="1200" dirty="0">
                        <a:effectLst/>
                        <a:latin typeface="Times New Roman" panose="02020603050405020304" pitchFamily="18" charset="0"/>
                        <a:ea typeface="Arial Unicode MS"/>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MX"/>
                    </a:p>
                  </a:txBody>
                  <a:tcPr/>
                </a:tc>
                <a:tc gridSpan="7">
                  <a:txBody>
                    <a:bodyPr/>
                    <a:lstStyle/>
                    <a:p>
                      <a:pPr algn="ctr">
                        <a:spcAft>
                          <a:spcPts val="0"/>
                        </a:spcAft>
                      </a:pPr>
                      <a:r>
                        <a:rPr lang="es-MX" sz="700" b="1" dirty="0">
                          <a:effectLst/>
                          <a:latin typeface="Arial" panose="020B0604020202020204" pitchFamily="34" charset="0"/>
                          <a:ea typeface="Times New Roman" panose="02020603050405020304" pitchFamily="18" charset="0"/>
                        </a:rPr>
                        <a:t>Tarifa</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28489090"/>
                  </a:ext>
                </a:extLst>
              </a:tr>
              <a:tr h="300452">
                <a:tc gridSpan="2" vMerge="1">
                  <a:txBody>
                    <a:bodyPr/>
                    <a:lstStyle/>
                    <a:p>
                      <a:endParaRPr lang="es-MX"/>
                    </a:p>
                  </a:txBody>
                  <a:tcPr/>
                </a:tc>
                <a:tc hMerge="1" vMerge="1">
                  <a:txBody>
                    <a:bodyPr/>
                    <a:lstStyle/>
                    <a:p>
                      <a:endParaRPr lang="es-MX"/>
                    </a:p>
                  </a:txBody>
                  <a:tcPr/>
                </a:tc>
                <a:tc>
                  <a:txBody>
                    <a:bodyPr/>
                    <a:lstStyle/>
                    <a:p>
                      <a:pPr algn="ctr">
                        <a:spcAft>
                          <a:spcPts val="0"/>
                        </a:spcAft>
                      </a:pPr>
                      <a:r>
                        <a:rPr lang="es-MX" sz="700" b="1" dirty="0">
                          <a:effectLst/>
                          <a:latin typeface="Arial" panose="020B0604020202020204" pitchFamily="34" charset="0"/>
                          <a:ea typeface="Times New Roman" panose="02020603050405020304" pitchFamily="18" charset="0"/>
                        </a:rPr>
                        <a:t>Transmisión</a:t>
                      </a:r>
                      <a:endParaRPr lang="es-MX" sz="1200" dirty="0">
                        <a:effectLst/>
                        <a:latin typeface="Times New Roman" panose="02020603050405020304" pitchFamily="18" charset="0"/>
                        <a:ea typeface="Arial Unicode MS"/>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b="1">
                          <a:effectLst/>
                          <a:latin typeface="Arial" panose="020B0604020202020204" pitchFamily="34" charset="0"/>
                          <a:ea typeface="Times New Roman" panose="02020603050405020304" pitchFamily="18" charset="0"/>
                        </a:rPr>
                        <a:t>Distribución</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b="1">
                          <a:effectLst/>
                          <a:latin typeface="Arial" panose="020B0604020202020204" pitchFamily="34" charset="0"/>
                          <a:ea typeface="Times New Roman" panose="02020603050405020304" pitchFamily="18" charset="0"/>
                        </a:rPr>
                        <a:t>Operación del CENACE</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b="1" dirty="0">
                          <a:effectLst/>
                          <a:latin typeface="Arial" panose="020B0604020202020204" pitchFamily="34" charset="0"/>
                          <a:ea typeface="Times New Roman" panose="02020603050405020304" pitchFamily="18" charset="0"/>
                        </a:rPr>
                        <a:t>Operación del Suministrador Básico</a:t>
                      </a:r>
                      <a:endParaRPr lang="es-MX" sz="1200" dirty="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b="1" dirty="0">
                          <a:effectLst/>
                          <a:latin typeface="Arial" panose="020B0604020202020204" pitchFamily="34" charset="0"/>
                          <a:ea typeface="Times New Roman" panose="02020603050405020304" pitchFamily="18" charset="0"/>
                        </a:rPr>
                        <a:t>Servicios conexos no MEM</a:t>
                      </a:r>
                      <a:endParaRPr lang="es-MX" sz="1200" dirty="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b="1" dirty="0">
                          <a:effectLst/>
                          <a:latin typeface="Arial" panose="020B0604020202020204" pitchFamily="34" charset="0"/>
                          <a:ea typeface="Times New Roman" panose="02020603050405020304" pitchFamily="18" charset="0"/>
                        </a:rPr>
                        <a:t>Energía</a:t>
                      </a:r>
                      <a:endParaRPr lang="es-MX" sz="1200" dirty="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b="1">
                          <a:effectLst/>
                          <a:latin typeface="Arial" panose="020B0604020202020204" pitchFamily="34" charset="0"/>
                          <a:ea typeface="Times New Roman" panose="02020603050405020304" pitchFamily="18" charset="0"/>
                        </a:rPr>
                        <a:t>Capacidad</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727905"/>
                  </a:ext>
                </a:extLst>
              </a:tr>
              <a:tr h="97629">
                <a:tc>
                  <a:txBody>
                    <a:bodyPr/>
                    <a:lstStyle/>
                    <a:p>
                      <a:pPr algn="just">
                        <a:spcAft>
                          <a:spcPts val="0"/>
                        </a:spcAft>
                      </a:pPr>
                      <a:r>
                        <a:rPr lang="es-MX" sz="600" b="1">
                          <a:effectLst/>
                          <a:latin typeface="Arial" panose="020B0604020202020204" pitchFamily="34" charset="0"/>
                          <a:ea typeface="Times New Roman" panose="02020603050405020304" pitchFamily="18" charset="0"/>
                        </a:rPr>
                        <a:t>Categoría tarifaria</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600" b="1">
                          <a:effectLst/>
                          <a:latin typeface="Arial" panose="020B0604020202020204" pitchFamily="34" charset="0"/>
                          <a:ea typeface="Times New Roman" panose="02020603050405020304" pitchFamily="18" charset="0"/>
                        </a:rPr>
                        <a:t>Unidades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es-MX" sz="600" b="1">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spcAft>
                          <a:spcPts val="0"/>
                        </a:spcAft>
                      </a:pPr>
                      <a:r>
                        <a:rPr lang="es-MX" sz="600" b="1">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961592"/>
                  </a:ext>
                </a:extLst>
              </a:tr>
              <a:tr h="100151">
                <a:tc rowSpan="2">
                  <a:txBody>
                    <a:bodyPr/>
                    <a:lstStyle/>
                    <a:p>
                      <a:pPr algn="just">
                        <a:spcAft>
                          <a:spcPts val="0"/>
                        </a:spcAft>
                      </a:pPr>
                      <a:r>
                        <a:rPr lang="es-MX" sz="700">
                          <a:effectLst/>
                          <a:latin typeface="Arial" panose="020B0604020202020204" pitchFamily="34" charset="0"/>
                          <a:ea typeface="Times New Roman" panose="02020603050405020304" pitchFamily="18" charset="0"/>
                        </a:rPr>
                        <a:t>DB1</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07413296"/>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211852"/>
                  </a:ext>
                </a:extLst>
              </a:tr>
              <a:tr h="100151">
                <a:tc rowSpan="2">
                  <a:txBody>
                    <a:bodyPr/>
                    <a:lstStyle/>
                    <a:p>
                      <a:pPr algn="just">
                        <a:spcAft>
                          <a:spcPts val="0"/>
                        </a:spcAft>
                      </a:pPr>
                      <a:r>
                        <a:rPr lang="es-MX" sz="700" dirty="0">
                          <a:effectLst/>
                          <a:latin typeface="Arial" panose="020B0604020202020204" pitchFamily="34" charset="0"/>
                          <a:ea typeface="Times New Roman" panose="02020603050405020304" pitchFamily="18" charset="0"/>
                        </a:rPr>
                        <a:t>DB2</a:t>
                      </a:r>
                      <a:endParaRPr lang="es-MX" sz="1200" dirty="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35786877"/>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015710"/>
                  </a:ext>
                </a:extLst>
              </a:tr>
              <a:tr h="100151">
                <a:tc rowSpan="2">
                  <a:txBody>
                    <a:bodyPr/>
                    <a:lstStyle/>
                    <a:p>
                      <a:pPr algn="just">
                        <a:spcAft>
                          <a:spcPts val="0"/>
                        </a:spcAft>
                      </a:pPr>
                      <a:r>
                        <a:rPr lang="es-MX" sz="700">
                          <a:effectLst/>
                          <a:latin typeface="Arial" panose="020B0604020202020204" pitchFamily="34" charset="0"/>
                          <a:ea typeface="Times New Roman" panose="02020603050405020304" pitchFamily="18" charset="0"/>
                        </a:rPr>
                        <a:t>PDBT</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05380450"/>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271510"/>
                  </a:ext>
                </a:extLst>
              </a:tr>
              <a:tr h="100151">
                <a:tc rowSpan="3">
                  <a:txBody>
                    <a:bodyPr/>
                    <a:lstStyle/>
                    <a:p>
                      <a:pPr algn="just">
                        <a:spcAft>
                          <a:spcPts val="0"/>
                        </a:spcAft>
                      </a:pPr>
                      <a:r>
                        <a:rPr lang="es-MX" sz="700">
                          <a:effectLst/>
                          <a:latin typeface="Arial" panose="020B0604020202020204" pitchFamily="34" charset="0"/>
                          <a:ea typeface="Times New Roman" panose="02020603050405020304" pitchFamily="18" charset="0"/>
                        </a:rPr>
                        <a:t>GDBT</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dirty="0">
                          <a:effectLst/>
                          <a:latin typeface="Arial" panose="020B0604020202020204" pitchFamily="34" charset="0"/>
                          <a:ea typeface="Times New Roman" panose="02020603050405020304" pitchFamily="18" charset="0"/>
                        </a:rPr>
                        <a:t> </a:t>
                      </a:r>
                      <a:r>
                        <a:rPr lang="es-MX" sz="700" dirty="0" smtClean="0">
                          <a:effectLst/>
                          <a:latin typeface="Arial" panose="020B0604020202020204" pitchFamily="34" charset="0"/>
                          <a:ea typeface="Times New Roman" panose="02020603050405020304" pitchFamily="18" charset="0"/>
                        </a:rPr>
                        <a:t> $</a:t>
                      </a:r>
                      <a:r>
                        <a:rPr lang="es-MX" sz="700" baseline="0" dirty="0" smtClean="0">
                          <a:effectLst/>
                          <a:latin typeface="Arial" panose="020B0604020202020204" pitchFamily="34" charset="0"/>
                          <a:ea typeface="Times New Roman" panose="02020603050405020304" pitchFamily="18" charset="0"/>
                        </a:rPr>
                        <a:t> </a:t>
                      </a:r>
                      <a:r>
                        <a:rPr lang="es-MX" sz="700" dirty="0" smtClean="0">
                          <a:effectLst/>
                          <a:latin typeface="Arial" panose="020B0604020202020204" pitchFamily="34" charset="0"/>
                          <a:ea typeface="Times New Roman" panose="02020603050405020304" pitchFamily="18" charset="0"/>
                        </a:rPr>
                        <a:t>xxx</a:t>
                      </a:r>
                      <a:endParaRPr lang="es-MX" sz="1200" dirty="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8983261"/>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s-MX" sz="700" dirty="0" smtClean="0">
                          <a:effectLst/>
                          <a:latin typeface="Arial" panose="020B0604020202020204" pitchFamily="34" charset="0"/>
                          <a:ea typeface="Times New Roman" panose="02020603050405020304" pitchFamily="18" charset="0"/>
                        </a:rPr>
                        <a:t> $</a:t>
                      </a:r>
                      <a:r>
                        <a:rPr lang="es-MX" sz="700" baseline="0" dirty="0" smtClean="0">
                          <a:effectLst/>
                          <a:latin typeface="Arial" panose="020B0604020202020204" pitchFamily="34" charset="0"/>
                          <a:ea typeface="Times New Roman" panose="02020603050405020304" pitchFamily="18" charset="0"/>
                        </a:rPr>
                        <a:t> </a:t>
                      </a:r>
                      <a:r>
                        <a:rPr lang="es-MX" sz="700" dirty="0" smtClean="0">
                          <a:effectLst/>
                          <a:latin typeface="Arial" panose="020B0604020202020204" pitchFamily="34" charset="0"/>
                          <a:ea typeface="Times New Roman" panose="02020603050405020304" pitchFamily="18" charset="0"/>
                        </a:rPr>
                        <a:t>xxx</a:t>
                      </a: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s-MX" sz="700" dirty="0" smtClean="0">
                          <a:effectLst/>
                          <a:latin typeface="Arial" panose="020B0604020202020204" pitchFamily="34" charset="0"/>
                          <a:ea typeface="Times New Roman" panose="02020603050405020304" pitchFamily="18" charset="0"/>
                        </a:rPr>
                        <a:t> $</a:t>
                      </a:r>
                      <a:r>
                        <a:rPr lang="es-MX" sz="700" baseline="0" dirty="0" smtClean="0">
                          <a:effectLst/>
                          <a:latin typeface="Arial" panose="020B0604020202020204" pitchFamily="34" charset="0"/>
                          <a:ea typeface="Times New Roman" panose="02020603050405020304" pitchFamily="18" charset="0"/>
                        </a:rPr>
                        <a:t> </a:t>
                      </a:r>
                      <a:r>
                        <a:rPr lang="es-MX" sz="700" dirty="0" smtClean="0">
                          <a:effectLst/>
                          <a:latin typeface="Arial" panose="020B0604020202020204" pitchFamily="34" charset="0"/>
                          <a:ea typeface="Times New Roman" panose="02020603050405020304" pitchFamily="18" charset="0"/>
                        </a:rPr>
                        <a:t>xxx</a:t>
                      </a: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s-MX" sz="700" dirty="0" smtClean="0">
                          <a:effectLst/>
                          <a:latin typeface="Arial" panose="020B0604020202020204" pitchFamily="34" charset="0"/>
                          <a:ea typeface="Times New Roman" panose="02020603050405020304" pitchFamily="18" charset="0"/>
                        </a:rPr>
                        <a:t> $</a:t>
                      </a:r>
                      <a:r>
                        <a:rPr lang="es-MX" sz="700" baseline="0" dirty="0" smtClean="0">
                          <a:effectLst/>
                          <a:latin typeface="Arial" panose="020B0604020202020204" pitchFamily="34" charset="0"/>
                          <a:ea typeface="Times New Roman" panose="02020603050405020304" pitchFamily="18" charset="0"/>
                        </a:rPr>
                        <a:t> </a:t>
                      </a:r>
                      <a:r>
                        <a:rPr lang="es-MX" sz="700" dirty="0" smtClean="0">
                          <a:effectLst/>
                          <a:latin typeface="Arial" panose="020B0604020202020204" pitchFamily="34" charset="0"/>
                          <a:ea typeface="Times New Roman" panose="02020603050405020304" pitchFamily="18" charset="0"/>
                        </a:rPr>
                        <a:t>xxx</a:t>
                      </a: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s-MX" sz="700" dirty="0" smtClean="0">
                          <a:effectLst/>
                          <a:latin typeface="Arial" panose="020B0604020202020204" pitchFamily="34" charset="0"/>
                          <a:ea typeface="Times New Roman" panose="02020603050405020304" pitchFamily="18" charset="0"/>
                        </a:rPr>
                        <a:t> $</a:t>
                      </a:r>
                      <a:r>
                        <a:rPr lang="es-MX" sz="700" baseline="0" dirty="0" smtClean="0">
                          <a:effectLst/>
                          <a:latin typeface="Arial" panose="020B0604020202020204" pitchFamily="34" charset="0"/>
                          <a:ea typeface="Times New Roman" panose="02020603050405020304" pitchFamily="18" charset="0"/>
                        </a:rPr>
                        <a:t> </a:t>
                      </a:r>
                      <a:r>
                        <a:rPr lang="es-MX" sz="700" dirty="0" smtClean="0">
                          <a:effectLst/>
                          <a:latin typeface="Arial" panose="020B0604020202020204" pitchFamily="34" charset="0"/>
                          <a:ea typeface="Times New Roman" panose="02020603050405020304" pitchFamily="18" charset="0"/>
                        </a:rPr>
                        <a:t>xxx</a:t>
                      </a: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lnL>
                      <a:noFill/>
                    </a:lnL>
                    <a:lnR>
                      <a:noFill/>
                    </a:lnR>
                    <a:lnT>
                      <a:noFill/>
                    </a:lnT>
                    <a:lnB>
                      <a:noFill/>
                    </a:lnB>
                  </a:tcPr>
                </a:tc>
                <a:extLst>
                  <a:ext uri="{0D108BD9-81ED-4DB2-BD59-A6C34878D82A}">
                    <a16:rowId xmlns:a16="http://schemas.microsoft.com/office/drawing/2014/main" val="3735686299"/>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s-MX" sz="700" dirty="0" smtClean="0">
                          <a:effectLst/>
                          <a:latin typeface="Arial" panose="020B0604020202020204" pitchFamily="34" charset="0"/>
                          <a:ea typeface="Times New Roman" panose="02020603050405020304" pitchFamily="18" charset="0"/>
                        </a:rPr>
                        <a:t> $</a:t>
                      </a:r>
                      <a:r>
                        <a:rPr lang="es-MX" sz="700" baseline="0" dirty="0" smtClean="0">
                          <a:effectLst/>
                          <a:latin typeface="Arial" panose="020B0604020202020204" pitchFamily="34" charset="0"/>
                          <a:ea typeface="Times New Roman" panose="02020603050405020304" pitchFamily="18" charset="0"/>
                        </a:rPr>
                        <a:t> </a:t>
                      </a:r>
                      <a:r>
                        <a:rPr lang="es-MX" sz="700" dirty="0" smtClean="0">
                          <a:effectLst/>
                          <a:latin typeface="Arial" panose="020B0604020202020204" pitchFamily="34" charset="0"/>
                          <a:ea typeface="Times New Roman" panose="02020603050405020304" pitchFamily="18" charset="0"/>
                        </a:rPr>
                        <a:t>xxx</a:t>
                      </a: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dirty="0" smtClean="0">
                          <a:effectLst/>
                          <a:latin typeface="Arial" panose="020B0604020202020204" pitchFamily="34" charset="0"/>
                          <a:ea typeface="Times New Roman" panose="02020603050405020304" pitchFamily="18" charset="0"/>
                        </a:rPr>
                        <a:t>$</a:t>
                      </a:r>
                      <a:r>
                        <a:rPr lang="es-MX" sz="700" baseline="0" dirty="0" smtClean="0">
                          <a:effectLst/>
                          <a:latin typeface="Arial" panose="020B0604020202020204" pitchFamily="34" charset="0"/>
                          <a:ea typeface="Times New Roman" panose="02020603050405020304" pitchFamily="18" charset="0"/>
                        </a:rPr>
                        <a:t> </a:t>
                      </a:r>
                      <a:r>
                        <a:rPr lang="es-MX" sz="700" dirty="0" smtClean="0">
                          <a:effectLst/>
                          <a:latin typeface="Arial" panose="020B0604020202020204" pitchFamily="34" charset="0"/>
                          <a:ea typeface="Times New Roman" panose="02020603050405020304" pitchFamily="18" charset="0"/>
                        </a:rPr>
                        <a:t>xxx</a:t>
                      </a: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833961"/>
                  </a:ext>
                </a:extLst>
              </a:tr>
              <a:tr h="100151">
                <a:tc rowSpan="2">
                  <a:txBody>
                    <a:bodyPr/>
                    <a:lstStyle/>
                    <a:p>
                      <a:pPr algn="just">
                        <a:spcAft>
                          <a:spcPts val="0"/>
                        </a:spcAft>
                      </a:pPr>
                      <a:r>
                        <a:rPr lang="es-MX" sz="700">
                          <a:effectLst/>
                          <a:latin typeface="Arial" panose="020B0604020202020204" pitchFamily="34" charset="0"/>
                          <a:ea typeface="Times New Roman" panose="02020603050405020304" pitchFamily="18" charset="0"/>
                        </a:rPr>
                        <a:t>RABT</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1501911"/>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033398"/>
                  </a:ext>
                </a:extLst>
              </a:tr>
              <a:tr h="100151">
                <a:tc rowSpan="3">
                  <a:txBody>
                    <a:bodyPr/>
                    <a:lstStyle/>
                    <a:p>
                      <a:pPr algn="just">
                        <a:spcAft>
                          <a:spcPts val="0"/>
                        </a:spcAft>
                      </a:pPr>
                      <a:r>
                        <a:rPr lang="es-MX" sz="700">
                          <a:effectLst/>
                          <a:latin typeface="Arial" panose="020B0604020202020204" pitchFamily="34" charset="0"/>
                          <a:ea typeface="Times New Roman" panose="02020603050405020304" pitchFamily="18" charset="0"/>
                        </a:rPr>
                        <a:t>RAMT</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1171878"/>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a:noFill/>
                    </a:lnB>
                  </a:tcPr>
                </a:tc>
                <a:extLst>
                  <a:ext uri="{0D108BD9-81ED-4DB2-BD59-A6C34878D82A}">
                    <a16:rowId xmlns:a16="http://schemas.microsoft.com/office/drawing/2014/main" val="4284754997"/>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dirty="0">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770845"/>
                  </a:ext>
                </a:extLst>
              </a:tr>
              <a:tr h="100151">
                <a:tc rowSpan="2">
                  <a:txBody>
                    <a:bodyPr/>
                    <a:lstStyle/>
                    <a:p>
                      <a:pPr algn="just">
                        <a:spcAft>
                          <a:spcPts val="0"/>
                        </a:spcAft>
                      </a:pPr>
                      <a:r>
                        <a:rPr lang="es-MX" sz="700">
                          <a:effectLst/>
                          <a:latin typeface="Arial" panose="020B0604020202020204" pitchFamily="34" charset="0"/>
                          <a:ea typeface="Times New Roman" panose="02020603050405020304" pitchFamily="18" charset="0"/>
                        </a:rPr>
                        <a:t>APBT</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33286898"/>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216898"/>
                  </a:ext>
                </a:extLst>
              </a:tr>
              <a:tr h="100151">
                <a:tc rowSpan="2">
                  <a:txBody>
                    <a:bodyPr/>
                    <a:lstStyle/>
                    <a:p>
                      <a:pPr algn="just">
                        <a:spcAft>
                          <a:spcPts val="0"/>
                        </a:spcAft>
                      </a:pPr>
                      <a:r>
                        <a:rPr lang="es-MX" sz="700">
                          <a:effectLst/>
                          <a:latin typeface="Arial" panose="020B0604020202020204" pitchFamily="34" charset="0"/>
                          <a:ea typeface="Times New Roman" panose="02020603050405020304" pitchFamily="18" charset="0"/>
                        </a:rPr>
                        <a:t>APMT</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0668765"/>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846530"/>
                  </a:ext>
                </a:extLst>
              </a:tr>
              <a:tr h="100151">
                <a:tc rowSpan="3">
                  <a:txBody>
                    <a:bodyPr/>
                    <a:lstStyle/>
                    <a:p>
                      <a:pPr algn="just">
                        <a:spcAft>
                          <a:spcPts val="0"/>
                        </a:spcAft>
                      </a:pPr>
                      <a:r>
                        <a:rPr lang="es-MX" sz="700">
                          <a:effectLst/>
                          <a:latin typeface="Arial" panose="020B0604020202020204" pitchFamily="34" charset="0"/>
                          <a:ea typeface="Times New Roman" panose="02020603050405020304" pitchFamily="18" charset="0"/>
                        </a:rPr>
                        <a:t>GDMTO</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82013807"/>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a:noFill/>
                    </a:lnB>
                  </a:tcPr>
                </a:tc>
                <a:extLst>
                  <a:ext uri="{0D108BD9-81ED-4DB2-BD59-A6C34878D82A}">
                    <a16:rowId xmlns:a16="http://schemas.microsoft.com/office/drawing/2014/main" val="3136625860"/>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dirty="0">
                          <a:effectLst/>
                          <a:highlight>
                            <a:srgbClr val="FFFF00"/>
                          </a:highligh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995459"/>
                  </a:ext>
                </a:extLst>
              </a:tr>
              <a:tr h="100151">
                <a:tc rowSpan="3">
                  <a:txBody>
                    <a:bodyPr/>
                    <a:lstStyle/>
                    <a:p>
                      <a:pPr algn="just">
                        <a:spcAft>
                          <a:spcPts val="0"/>
                        </a:spcAft>
                      </a:pPr>
                      <a:r>
                        <a:rPr lang="es-MX" sz="700" dirty="0" smtClean="0">
                          <a:effectLst/>
                          <a:latin typeface="Arial" panose="020B0604020202020204" pitchFamily="34" charset="0"/>
                          <a:ea typeface="Times New Roman" panose="02020603050405020304" pitchFamily="18" charset="0"/>
                        </a:rPr>
                        <a:t>GDMTH</a:t>
                      </a:r>
                      <a:endParaRPr lang="es-MX" sz="1200" dirty="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dirty="0">
                          <a:effectLst/>
                          <a:highlight>
                            <a:srgbClr val="FFFF00"/>
                          </a:highligh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928612"/>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a:noFill/>
                    </a:lnB>
                  </a:tcPr>
                </a:tc>
                <a:extLst>
                  <a:ext uri="{0D108BD9-81ED-4DB2-BD59-A6C34878D82A}">
                    <a16:rowId xmlns:a16="http://schemas.microsoft.com/office/drawing/2014/main" val="2557060885"/>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67894"/>
                  </a:ext>
                </a:extLst>
              </a:tr>
              <a:tr h="100151">
                <a:tc rowSpan="3">
                  <a:txBody>
                    <a:bodyPr/>
                    <a:lstStyle/>
                    <a:p>
                      <a:pPr algn="just">
                        <a:spcAft>
                          <a:spcPts val="0"/>
                        </a:spcAft>
                      </a:pPr>
                      <a:r>
                        <a:rPr lang="es-MX" sz="700">
                          <a:effectLst/>
                          <a:latin typeface="Arial" panose="020B0604020202020204" pitchFamily="34" charset="0"/>
                          <a:ea typeface="Times New Roman" panose="02020603050405020304" pitchFamily="18" charset="0"/>
                        </a:rPr>
                        <a:t>DIST</a:t>
                      </a:r>
                      <a:endParaRPr lang="es-MX" sz="120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21843041"/>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a:noFill/>
                    </a:lnB>
                  </a:tcPr>
                </a:tc>
                <a:extLst>
                  <a:ext uri="{0D108BD9-81ED-4DB2-BD59-A6C34878D82A}">
                    <a16:rowId xmlns:a16="http://schemas.microsoft.com/office/drawing/2014/main" val="1049640700"/>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304702"/>
                  </a:ext>
                </a:extLst>
              </a:tr>
              <a:tr h="100151">
                <a:tc rowSpan="3">
                  <a:txBody>
                    <a:bodyPr/>
                    <a:lstStyle/>
                    <a:p>
                      <a:pPr algn="just">
                        <a:spcAft>
                          <a:spcPts val="0"/>
                        </a:spcAft>
                      </a:pPr>
                      <a:r>
                        <a:rPr lang="es-MX" sz="700" dirty="0">
                          <a:effectLst/>
                          <a:latin typeface="Arial" panose="020B0604020202020204" pitchFamily="34" charset="0"/>
                          <a:ea typeface="Times New Roman" panose="02020603050405020304" pitchFamily="18" charset="0"/>
                        </a:rPr>
                        <a:t>DIT</a:t>
                      </a:r>
                      <a:endParaRPr lang="es-MX" sz="1200" dirty="0">
                        <a:effectLst/>
                        <a:latin typeface="Times New Roman" panose="02020603050405020304" pitchFamily="18" charset="0"/>
                        <a:ea typeface="Arial Unicode MS"/>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$/mes</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85382547"/>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$/kWh</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a:noFill/>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lnL>
                      <a:noFill/>
                    </a:lnL>
                    <a:lnR>
                      <a:noFill/>
                    </a:lnR>
                    <a:lnT>
                      <a:noFill/>
                    </a:lnT>
                    <a:lnB>
                      <a:noFill/>
                    </a:lnB>
                  </a:tcPr>
                </a:tc>
                <a:extLst>
                  <a:ext uri="{0D108BD9-81ED-4DB2-BD59-A6C34878D82A}">
                    <a16:rowId xmlns:a16="http://schemas.microsoft.com/office/drawing/2014/main" val="6317303"/>
                  </a:ext>
                </a:extLst>
              </a:tr>
              <a:tr h="100151">
                <a:tc vMerge="1">
                  <a:txBody>
                    <a:bodyPr/>
                    <a:lstStyle/>
                    <a:p>
                      <a:endParaRPr lang="es-MX"/>
                    </a:p>
                  </a:txBody>
                  <a:tcPr/>
                </a:tc>
                <a:tc>
                  <a:txBody>
                    <a:bodyPr/>
                    <a:lstStyle/>
                    <a:p>
                      <a:pPr algn="ctr">
                        <a:spcAft>
                          <a:spcPts val="0"/>
                        </a:spcAft>
                      </a:pPr>
                      <a:r>
                        <a:rPr lang="es-MX" sz="700">
                          <a:effectLst/>
                          <a:latin typeface="Arial" panose="020B0604020202020204" pitchFamily="34" charset="0"/>
                          <a:ea typeface="Times New Roman" panose="02020603050405020304" pitchFamily="18" charset="0"/>
                        </a:rPr>
                        <a:t>$/kW</a:t>
                      </a:r>
                      <a:endParaRPr lang="es-MX" sz="1200">
                        <a:effectLst/>
                        <a:latin typeface="Times New Roman" panose="02020603050405020304" pitchFamily="18" charset="0"/>
                        <a:ea typeface="Arial Unicode MS"/>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dirty="0">
                          <a:effectLst/>
                          <a:highlight>
                            <a:srgbClr val="FFFF00"/>
                          </a:highligh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a:effectLst/>
                          <a:highlight>
                            <a:srgbClr val="FFFF00"/>
                          </a:highlight>
                          <a:latin typeface="Arial" panose="020B0604020202020204" pitchFamily="34" charset="0"/>
                          <a:ea typeface="Times New Roman" panose="02020603050405020304" pitchFamily="18" charset="0"/>
                        </a:rPr>
                        <a:t> </a:t>
                      </a:r>
                      <a:endParaRPr lang="es-MX" sz="1200">
                        <a:effectLst/>
                        <a:latin typeface="Times New Roman" panose="02020603050405020304" pitchFamily="18" charset="0"/>
                        <a:ea typeface="Arial Unicode MS"/>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700" dirty="0">
                          <a:effectLst/>
                          <a:highlight>
                            <a:srgbClr val="FFFF00"/>
                          </a:highligh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Arial Unicode MS"/>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441461"/>
                  </a:ext>
                </a:extLst>
              </a:tr>
            </a:tbl>
          </a:graphicData>
        </a:graphic>
      </p:graphicFrame>
      <p:sp>
        <p:nvSpPr>
          <p:cNvPr id="118" name="Título 5"/>
          <p:cNvSpPr txBox="1">
            <a:spLocks/>
          </p:cNvSpPr>
          <p:nvPr/>
        </p:nvSpPr>
        <p:spPr>
          <a:xfrm>
            <a:off x="7351299" y="2698706"/>
            <a:ext cx="3369229" cy="396726"/>
          </a:xfrm>
          <a:prstGeom prst="rect">
            <a:avLst/>
          </a:prstGeom>
        </p:spPr>
        <p:txBody>
          <a:bodyPr lIns="91438" tIns="45719" rIns="91438" bIns="45719"/>
          <a:lstStyle>
            <a:lvl1pPr algn="l" defTabSz="914377" rtl="0" eaLnBrk="1" latinLnBrk="0" hangingPunct="1">
              <a:lnSpc>
                <a:spcPct val="90000"/>
              </a:lnSpc>
              <a:spcBef>
                <a:spcPct val="0"/>
              </a:spcBef>
              <a:buNone/>
              <a:defRPr sz="2400" b="1" kern="1200">
                <a:solidFill>
                  <a:schemeClr val="tx1"/>
                </a:solidFill>
                <a:latin typeface="Arial Narrow" panose="020B0606020202030204" pitchFamily="34" charset="0"/>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s-MX" sz="1400" b="1" i="0" u="none" strike="noStrike" kern="1200" cap="none" spc="0" normalizeH="0" baseline="0" noProof="0" dirty="0" smtClean="0">
                <a:ln>
                  <a:noFill/>
                </a:ln>
                <a:solidFill>
                  <a:prstClr val="black">
                    <a:lumMod val="75000"/>
                    <a:lumOff val="25000"/>
                  </a:prstClr>
                </a:solidFill>
                <a:effectLst/>
                <a:uLnTx/>
                <a:uFillTx/>
                <a:latin typeface="Arial Narrow" panose="020B0606020202030204" pitchFamily="34" charset="0"/>
                <a:ea typeface="+mj-ea"/>
                <a:cs typeface="Arial" panose="020B0604020202020204" pitchFamily="34" charset="0"/>
              </a:rPr>
              <a:t>División Baja California</a:t>
            </a:r>
          </a:p>
        </p:txBody>
      </p:sp>
      <p:grpSp>
        <p:nvGrpSpPr>
          <p:cNvPr id="120" name="Grupo 119"/>
          <p:cNvGrpSpPr/>
          <p:nvPr/>
        </p:nvGrpSpPr>
        <p:grpSpPr>
          <a:xfrm>
            <a:off x="113916" y="1804088"/>
            <a:ext cx="3983434" cy="2745244"/>
            <a:chOff x="579422" y="1302653"/>
            <a:chExt cx="4464050" cy="3514725"/>
          </a:xfrm>
        </p:grpSpPr>
        <p:sp>
          <p:nvSpPr>
            <p:cNvPr id="121" name="Freeform 27"/>
            <p:cNvSpPr>
              <a:spLocks/>
            </p:cNvSpPr>
            <p:nvPr>
              <p:custDataLst>
                <p:tags r:id="rId4"/>
              </p:custDataLst>
            </p:nvPr>
          </p:nvSpPr>
          <p:spPr bwMode="auto">
            <a:xfrm>
              <a:off x="3104462" y="3861167"/>
              <a:ext cx="74612" cy="128587"/>
            </a:xfrm>
            <a:custGeom>
              <a:avLst/>
              <a:gdLst>
                <a:gd name="T0" fmla="*/ 2147483647 w 86"/>
                <a:gd name="T1" fmla="*/ 2147483647 h 126"/>
                <a:gd name="T2" fmla="*/ 2147483647 w 86"/>
                <a:gd name="T3" fmla="*/ 2147483647 h 126"/>
                <a:gd name="T4" fmla="*/ 2147483647 w 86"/>
                <a:gd name="T5" fmla="*/ 2147483647 h 126"/>
                <a:gd name="T6" fmla="*/ 2147483647 w 86"/>
                <a:gd name="T7" fmla="*/ 2147483647 h 126"/>
                <a:gd name="T8" fmla="*/ 2147483647 w 86"/>
                <a:gd name="T9" fmla="*/ 2147483647 h 126"/>
                <a:gd name="T10" fmla="*/ 2147483647 w 86"/>
                <a:gd name="T11" fmla="*/ 2147483647 h 126"/>
                <a:gd name="T12" fmla="*/ 2147483647 w 86"/>
                <a:gd name="T13" fmla="*/ 0 h 126"/>
                <a:gd name="T14" fmla="*/ 2147483647 w 86"/>
                <a:gd name="T15" fmla="*/ 2147483647 h 126"/>
                <a:gd name="T16" fmla="*/ 2147483647 w 86"/>
                <a:gd name="T17" fmla="*/ 2147483647 h 126"/>
                <a:gd name="T18" fmla="*/ 2147483647 w 86"/>
                <a:gd name="T19" fmla="*/ 2147483647 h 126"/>
                <a:gd name="T20" fmla="*/ 2147483647 w 86"/>
                <a:gd name="T21" fmla="*/ 2147483647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 h="126">
                  <a:moveTo>
                    <a:pt x="3" y="57"/>
                  </a:moveTo>
                  <a:cubicBezTo>
                    <a:pt x="5" y="66"/>
                    <a:pt x="8" y="72"/>
                    <a:pt x="13" y="80"/>
                  </a:cubicBezTo>
                  <a:cubicBezTo>
                    <a:pt x="17" y="126"/>
                    <a:pt x="32" y="106"/>
                    <a:pt x="70" y="104"/>
                  </a:cubicBezTo>
                  <a:cubicBezTo>
                    <a:pt x="76" y="101"/>
                    <a:pt x="78" y="99"/>
                    <a:pt x="81" y="93"/>
                  </a:cubicBezTo>
                  <a:cubicBezTo>
                    <a:pt x="86" y="61"/>
                    <a:pt x="80" y="63"/>
                    <a:pt x="64" y="41"/>
                  </a:cubicBezTo>
                  <a:cubicBezTo>
                    <a:pt x="62" y="29"/>
                    <a:pt x="62" y="23"/>
                    <a:pt x="52" y="17"/>
                  </a:cubicBezTo>
                  <a:cubicBezTo>
                    <a:pt x="47" y="9"/>
                    <a:pt x="57" y="4"/>
                    <a:pt x="46" y="0"/>
                  </a:cubicBezTo>
                  <a:cubicBezTo>
                    <a:pt x="40" y="10"/>
                    <a:pt x="41" y="14"/>
                    <a:pt x="30" y="20"/>
                  </a:cubicBezTo>
                  <a:cubicBezTo>
                    <a:pt x="27" y="24"/>
                    <a:pt x="24" y="28"/>
                    <a:pt x="22" y="33"/>
                  </a:cubicBezTo>
                  <a:cubicBezTo>
                    <a:pt x="20" y="42"/>
                    <a:pt x="15" y="44"/>
                    <a:pt x="9" y="50"/>
                  </a:cubicBezTo>
                  <a:cubicBezTo>
                    <a:pt x="6" y="53"/>
                    <a:pt x="0" y="55"/>
                    <a:pt x="3" y="57"/>
                  </a:cubicBezTo>
                  <a:close/>
                </a:path>
              </a:pathLst>
            </a:custGeom>
            <a:solidFill>
              <a:srgbClr val="CCECFF"/>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2" name="Freeform 28"/>
            <p:cNvSpPr>
              <a:spLocks/>
            </p:cNvSpPr>
            <p:nvPr>
              <p:custDataLst>
                <p:tags r:id="rId5"/>
              </p:custDataLst>
            </p:nvPr>
          </p:nvSpPr>
          <p:spPr bwMode="auto">
            <a:xfrm>
              <a:off x="2349485" y="2850465"/>
              <a:ext cx="530225" cy="784225"/>
            </a:xfrm>
            <a:custGeom>
              <a:avLst/>
              <a:gdLst>
                <a:gd name="T0" fmla="*/ 2147483647 w 615"/>
                <a:gd name="T1" fmla="*/ 2147483647 h 775"/>
                <a:gd name="T2" fmla="*/ 2147483647 w 615"/>
                <a:gd name="T3" fmla="*/ 2147483647 h 775"/>
                <a:gd name="T4" fmla="*/ 2147483647 w 615"/>
                <a:gd name="T5" fmla="*/ 2147483647 h 775"/>
                <a:gd name="T6" fmla="*/ 2147483647 w 615"/>
                <a:gd name="T7" fmla="*/ 2147483647 h 775"/>
                <a:gd name="T8" fmla="*/ 2147483647 w 615"/>
                <a:gd name="T9" fmla="*/ 2147483647 h 775"/>
                <a:gd name="T10" fmla="*/ 2147483647 w 615"/>
                <a:gd name="T11" fmla="*/ 2147483647 h 775"/>
                <a:gd name="T12" fmla="*/ 2147483647 w 615"/>
                <a:gd name="T13" fmla="*/ 2147483647 h 775"/>
                <a:gd name="T14" fmla="*/ 2147483647 w 615"/>
                <a:gd name="T15" fmla="*/ 2147483647 h 775"/>
                <a:gd name="T16" fmla="*/ 2147483647 w 615"/>
                <a:gd name="T17" fmla="*/ 2147483647 h 775"/>
                <a:gd name="T18" fmla="*/ 2147483647 w 615"/>
                <a:gd name="T19" fmla="*/ 2147483647 h 775"/>
                <a:gd name="T20" fmla="*/ 2147483647 w 615"/>
                <a:gd name="T21" fmla="*/ 2147483647 h 775"/>
                <a:gd name="T22" fmla="*/ 2147483647 w 615"/>
                <a:gd name="T23" fmla="*/ 2147483647 h 775"/>
                <a:gd name="T24" fmla="*/ 2147483647 w 615"/>
                <a:gd name="T25" fmla="*/ 2147483647 h 775"/>
                <a:gd name="T26" fmla="*/ 2147483647 w 615"/>
                <a:gd name="T27" fmla="*/ 2147483647 h 775"/>
                <a:gd name="T28" fmla="*/ 2147483647 w 615"/>
                <a:gd name="T29" fmla="*/ 2147483647 h 775"/>
                <a:gd name="T30" fmla="*/ 2147483647 w 615"/>
                <a:gd name="T31" fmla="*/ 2147483647 h 775"/>
                <a:gd name="T32" fmla="*/ 2147483647 w 615"/>
                <a:gd name="T33" fmla="*/ 2147483647 h 775"/>
                <a:gd name="T34" fmla="*/ 2147483647 w 615"/>
                <a:gd name="T35" fmla="*/ 2147483647 h 775"/>
                <a:gd name="T36" fmla="*/ 2147483647 w 615"/>
                <a:gd name="T37" fmla="*/ 2147483647 h 775"/>
                <a:gd name="T38" fmla="*/ 2147483647 w 615"/>
                <a:gd name="T39" fmla="*/ 2147483647 h 775"/>
                <a:gd name="T40" fmla="*/ 2147483647 w 615"/>
                <a:gd name="T41" fmla="*/ 2147483647 h 775"/>
                <a:gd name="T42" fmla="*/ 2147483647 w 615"/>
                <a:gd name="T43" fmla="*/ 2147483647 h 775"/>
                <a:gd name="T44" fmla="*/ 2147483647 w 615"/>
                <a:gd name="T45" fmla="*/ 2147483647 h 775"/>
                <a:gd name="T46" fmla="*/ 2147483647 w 615"/>
                <a:gd name="T47" fmla="*/ 2147483647 h 775"/>
                <a:gd name="T48" fmla="*/ 2147483647 w 615"/>
                <a:gd name="T49" fmla="*/ 2147483647 h 775"/>
                <a:gd name="T50" fmla="*/ 2147483647 w 615"/>
                <a:gd name="T51" fmla="*/ 2147483647 h 775"/>
                <a:gd name="T52" fmla="*/ 2147483647 w 615"/>
                <a:gd name="T53" fmla="*/ 2147483647 h 775"/>
                <a:gd name="T54" fmla="*/ 2147483647 w 615"/>
                <a:gd name="T55" fmla="*/ 2147483647 h 775"/>
                <a:gd name="T56" fmla="*/ 2147483647 w 615"/>
                <a:gd name="T57" fmla="*/ 2147483647 h 775"/>
                <a:gd name="T58" fmla="*/ 2147483647 w 615"/>
                <a:gd name="T59" fmla="*/ 2147483647 h 775"/>
                <a:gd name="T60" fmla="*/ 2147483647 w 615"/>
                <a:gd name="T61" fmla="*/ 2147483647 h 775"/>
                <a:gd name="T62" fmla="*/ 2147483647 w 615"/>
                <a:gd name="T63" fmla="*/ 2147483647 h 775"/>
                <a:gd name="T64" fmla="*/ 2147483647 w 615"/>
                <a:gd name="T65" fmla="*/ 2147483647 h 775"/>
                <a:gd name="T66" fmla="*/ 2147483647 w 615"/>
                <a:gd name="T67" fmla="*/ 2147483647 h 775"/>
                <a:gd name="T68" fmla="*/ 2147483647 w 615"/>
                <a:gd name="T69" fmla="*/ 2147483647 h 775"/>
                <a:gd name="T70" fmla="*/ 2147483647 w 615"/>
                <a:gd name="T71" fmla="*/ 2147483647 h 775"/>
                <a:gd name="T72" fmla="*/ 2147483647 w 615"/>
                <a:gd name="T73" fmla="*/ 2147483647 h 775"/>
                <a:gd name="T74" fmla="*/ 2147483647 w 615"/>
                <a:gd name="T75" fmla="*/ 2147483647 h 775"/>
                <a:gd name="T76" fmla="*/ 2147483647 w 615"/>
                <a:gd name="T77" fmla="*/ 2147483647 h 775"/>
                <a:gd name="T78" fmla="*/ 2147483647 w 615"/>
                <a:gd name="T79" fmla="*/ 2147483647 h 775"/>
                <a:gd name="T80" fmla="*/ 2147483647 w 615"/>
                <a:gd name="T81" fmla="*/ 2147483647 h 775"/>
                <a:gd name="T82" fmla="*/ 2147483647 w 615"/>
                <a:gd name="T83" fmla="*/ 2147483647 h 775"/>
                <a:gd name="T84" fmla="*/ 2147483647 w 615"/>
                <a:gd name="T85" fmla="*/ 2147483647 h 775"/>
                <a:gd name="T86" fmla="*/ 2147483647 w 615"/>
                <a:gd name="T87" fmla="*/ 2147483647 h 775"/>
                <a:gd name="T88" fmla="*/ 2147483647 w 615"/>
                <a:gd name="T89" fmla="*/ 2147483647 h 775"/>
                <a:gd name="T90" fmla="*/ 2147483647 w 615"/>
                <a:gd name="T91" fmla="*/ 2147483647 h 775"/>
                <a:gd name="T92" fmla="*/ 2147483647 w 615"/>
                <a:gd name="T93" fmla="*/ 2147483647 h 775"/>
                <a:gd name="T94" fmla="*/ 2147483647 w 615"/>
                <a:gd name="T95" fmla="*/ 2147483647 h 775"/>
                <a:gd name="T96" fmla="*/ 2147483647 w 615"/>
                <a:gd name="T97" fmla="*/ 2147483647 h 775"/>
                <a:gd name="T98" fmla="*/ 2147483647 w 615"/>
                <a:gd name="T99" fmla="*/ 2147483647 h 775"/>
                <a:gd name="T100" fmla="*/ 2147483647 w 615"/>
                <a:gd name="T101" fmla="*/ 2147483647 h 775"/>
                <a:gd name="T102" fmla="*/ 2147483647 w 615"/>
                <a:gd name="T103" fmla="*/ 2147483647 h 775"/>
                <a:gd name="T104" fmla="*/ 2147483647 w 615"/>
                <a:gd name="T105" fmla="*/ 2147483647 h 775"/>
                <a:gd name="T106" fmla="*/ 2147483647 w 615"/>
                <a:gd name="T107" fmla="*/ 2147483647 h 775"/>
                <a:gd name="T108" fmla="*/ 2147483647 w 615"/>
                <a:gd name="T109" fmla="*/ 2147483647 h 775"/>
                <a:gd name="T110" fmla="*/ 2147483647 w 615"/>
                <a:gd name="T111" fmla="*/ 2147483647 h 775"/>
                <a:gd name="T112" fmla="*/ 2147483647 w 615"/>
                <a:gd name="T113" fmla="*/ 2147483647 h 775"/>
                <a:gd name="T114" fmla="*/ 2147483647 w 615"/>
                <a:gd name="T115" fmla="*/ 2147483647 h 775"/>
                <a:gd name="T116" fmla="*/ 2147483647 w 615"/>
                <a:gd name="T117" fmla="*/ 2147483647 h 775"/>
                <a:gd name="T118" fmla="*/ 2147483647 w 615"/>
                <a:gd name="T119" fmla="*/ 2147483647 h 775"/>
                <a:gd name="T120" fmla="*/ 2147483647 w 615"/>
                <a:gd name="T121" fmla="*/ 2147483647 h 775"/>
                <a:gd name="T122" fmla="*/ 2147483647 w 615"/>
                <a:gd name="T123" fmla="*/ 2147483647 h 775"/>
                <a:gd name="T124" fmla="*/ 2147483647 w 615"/>
                <a:gd name="T125" fmla="*/ 2147483647 h 7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5" h="775">
                  <a:moveTo>
                    <a:pt x="0" y="506"/>
                  </a:moveTo>
                  <a:cubicBezTo>
                    <a:pt x="4" y="513"/>
                    <a:pt x="5" y="515"/>
                    <a:pt x="12" y="511"/>
                  </a:cubicBezTo>
                  <a:cubicBezTo>
                    <a:pt x="15" y="494"/>
                    <a:pt x="12" y="500"/>
                    <a:pt x="19" y="491"/>
                  </a:cubicBezTo>
                  <a:cubicBezTo>
                    <a:pt x="21" y="483"/>
                    <a:pt x="22" y="481"/>
                    <a:pt x="30" y="484"/>
                  </a:cubicBezTo>
                  <a:cubicBezTo>
                    <a:pt x="36" y="492"/>
                    <a:pt x="34" y="501"/>
                    <a:pt x="40" y="509"/>
                  </a:cubicBezTo>
                  <a:cubicBezTo>
                    <a:pt x="44" y="526"/>
                    <a:pt x="49" y="515"/>
                    <a:pt x="57" y="508"/>
                  </a:cubicBezTo>
                  <a:cubicBezTo>
                    <a:pt x="66" y="494"/>
                    <a:pt x="65" y="474"/>
                    <a:pt x="55" y="460"/>
                  </a:cubicBezTo>
                  <a:cubicBezTo>
                    <a:pt x="53" y="452"/>
                    <a:pt x="59" y="455"/>
                    <a:pt x="64" y="449"/>
                  </a:cubicBezTo>
                  <a:cubicBezTo>
                    <a:pt x="74" y="450"/>
                    <a:pt x="84" y="450"/>
                    <a:pt x="94" y="451"/>
                  </a:cubicBezTo>
                  <a:cubicBezTo>
                    <a:pt x="96" y="451"/>
                    <a:pt x="99" y="450"/>
                    <a:pt x="99" y="452"/>
                  </a:cubicBezTo>
                  <a:cubicBezTo>
                    <a:pt x="102" y="466"/>
                    <a:pt x="97" y="474"/>
                    <a:pt x="85" y="476"/>
                  </a:cubicBezTo>
                  <a:cubicBezTo>
                    <a:pt x="79" y="480"/>
                    <a:pt x="79" y="483"/>
                    <a:pt x="78" y="490"/>
                  </a:cubicBezTo>
                  <a:cubicBezTo>
                    <a:pt x="79" y="527"/>
                    <a:pt x="72" y="573"/>
                    <a:pt x="84" y="542"/>
                  </a:cubicBezTo>
                  <a:cubicBezTo>
                    <a:pt x="85" y="500"/>
                    <a:pt x="81" y="522"/>
                    <a:pt x="93" y="503"/>
                  </a:cubicBezTo>
                  <a:cubicBezTo>
                    <a:pt x="94" y="489"/>
                    <a:pt x="95" y="487"/>
                    <a:pt x="108" y="484"/>
                  </a:cubicBezTo>
                  <a:cubicBezTo>
                    <a:pt x="132" y="472"/>
                    <a:pt x="122" y="490"/>
                    <a:pt x="133" y="496"/>
                  </a:cubicBezTo>
                  <a:cubicBezTo>
                    <a:pt x="138" y="506"/>
                    <a:pt x="129" y="518"/>
                    <a:pt x="124" y="527"/>
                  </a:cubicBezTo>
                  <a:cubicBezTo>
                    <a:pt x="122" y="536"/>
                    <a:pt x="119" y="544"/>
                    <a:pt x="117" y="553"/>
                  </a:cubicBezTo>
                  <a:cubicBezTo>
                    <a:pt x="120" y="571"/>
                    <a:pt x="141" y="561"/>
                    <a:pt x="156" y="560"/>
                  </a:cubicBezTo>
                  <a:cubicBezTo>
                    <a:pt x="166" y="558"/>
                    <a:pt x="161" y="552"/>
                    <a:pt x="169" y="545"/>
                  </a:cubicBezTo>
                  <a:cubicBezTo>
                    <a:pt x="173" y="538"/>
                    <a:pt x="170" y="530"/>
                    <a:pt x="174" y="523"/>
                  </a:cubicBezTo>
                  <a:cubicBezTo>
                    <a:pt x="175" y="512"/>
                    <a:pt x="177" y="515"/>
                    <a:pt x="186" y="512"/>
                  </a:cubicBezTo>
                  <a:cubicBezTo>
                    <a:pt x="192" y="508"/>
                    <a:pt x="194" y="509"/>
                    <a:pt x="198" y="515"/>
                  </a:cubicBezTo>
                  <a:cubicBezTo>
                    <a:pt x="200" y="523"/>
                    <a:pt x="206" y="525"/>
                    <a:pt x="213" y="529"/>
                  </a:cubicBezTo>
                  <a:cubicBezTo>
                    <a:pt x="210" y="549"/>
                    <a:pt x="213" y="570"/>
                    <a:pt x="210" y="590"/>
                  </a:cubicBezTo>
                  <a:cubicBezTo>
                    <a:pt x="209" y="597"/>
                    <a:pt x="190" y="596"/>
                    <a:pt x="190" y="596"/>
                  </a:cubicBezTo>
                  <a:cubicBezTo>
                    <a:pt x="184" y="599"/>
                    <a:pt x="178" y="601"/>
                    <a:pt x="172" y="602"/>
                  </a:cubicBezTo>
                  <a:cubicBezTo>
                    <a:pt x="158" y="613"/>
                    <a:pt x="179" y="596"/>
                    <a:pt x="165" y="610"/>
                  </a:cubicBezTo>
                  <a:cubicBezTo>
                    <a:pt x="162" y="613"/>
                    <a:pt x="156" y="617"/>
                    <a:pt x="156" y="617"/>
                  </a:cubicBezTo>
                  <a:cubicBezTo>
                    <a:pt x="151" y="626"/>
                    <a:pt x="148" y="626"/>
                    <a:pt x="138" y="628"/>
                  </a:cubicBezTo>
                  <a:cubicBezTo>
                    <a:pt x="140" y="631"/>
                    <a:pt x="146" y="630"/>
                    <a:pt x="147" y="634"/>
                  </a:cubicBezTo>
                  <a:cubicBezTo>
                    <a:pt x="149" y="647"/>
                    <a:pt x="145" y="659"/>
                    <a:pt x="135" y="667"/>
                  </a:cubicBezTo>
                  <a:cubicBezTo>
                    <a:pt x="126" y="663"/>
                    <a:pt x="125" y="670"/>
                    <a:pt x="118" y="674"/>
                  </a:cubicBezTo>
                  <a:cubicBezTo>
                    <a:pt x="114" y="680"/>
                    <a:pt x="114" y="684"/>
                    <a:pt x="115" y="691"/>
                  </a:cubicBezTo>
                  <a:cubicBezTo>
                    <a:pt x="124" y="690"/>
                    <a:pt x="131" y="686"/>
                    <a:pt x="135" y="695"/>
                  </a:cubicBezTo>
                  <a:cubicBezTo>
                    <a:pt x="131" y="706"/>
                    <a:pt x="127" y="703"/>
                    <a:pt x="114" y="704"/>
                  </a:cubicBezTo>
                  <a:cubicBezTo>
                    <a:pt x="98" y="709"/>
                    <a:pt x="120" y="698"/>
                    <a:pt x="117" y="712"/>
                  </a:cubicBezTo>
                  <a:cubicBezTo>
                    <a:pt x="118" y="728"/>
                    <a:pt x="119" y="725"/>
                    <a:pt x="130" y="733"/>
                  </a:cubicBezTo>
                  <a:cubicBezTo>
                    <a:pt x="134" y="742"/>
                    <a:pt x="130" y="753"/>
                    <a:pt x="141" y="755"/>
                  </a:cubicBezTo>
                  <a:cubicBezTo>
                    <a:pt x="147" y="752"/>
                    <a:pt x="148" y="750"/>
                    <a:pt x="156" y="754"/>
                  </a:cubicBezTo>
                  <a:cubicBezTo>
                    <a:pt x="159" y="756"/>
                    <a:pt x="165" y="761"/>
                    <a:pt x="165" y="761"/>
                  </a:cubicBezTo>
                  <a:cubicBezTo>
                    <a:pt x="168" y="766"/>
                    <a:pt x="171" y="770"/>
                    <a:pt x="174" y="775"/>
                  </a:cubicBezTo>
                  <a:cubicBezTo>
                    <a:pt x="190" y="773"/>
                    <a:pt x="199" y="767"/>
                    <a:pt x="214" y="764"/>
                  </a:cubicBezTo>
                  <a:cubicBezTo>
                    <a:pt x="228" y="735"/>
                    <a:pt x="204" y="735"/>
                    <a:pt x="241" y="733"/>
                  </a:cubicBezTo>
                  <a:cubicBezTo>
                    <a:pt x="251" y="729"/>
                    <a:pt x="259" y="723"/>
                    <a:pt x="270" y="719"/>
                  </a:cubicBezTo>
                  <a:cubicBezTo>
                    <a:pt x="276" y="715"/>
                    <a:pt x="280" y="710"/>
                    <a:pt x="286" y="706"/>
                  </a:cubicBezTo>
                  <a:cubicBezTo>
                    <a:pt x="294" y="686"/>
                    <a:pt x="283" y="675"/>
                    <a:pt x="273" y="661"/>
                  </a:cubicBezTo>
                  <a:cubicBezTo>
                    <a:pt x="271" y="637"/>
                    <a:pt x="271" y="647"/>
                    <a:pt x="265" y="632"/>
                  </a:cubicBezTo>
                  <a:cubicBezTo>
                    <a:pt x="266" y="614"/>
                    <a:pt x="266" y="606"/>
                    <a:pt x="273" y="592"/>
                  </a:cubicBezTo>
                  <a:cubicBezTo>
                    <a:pt x="275" y="578"/>
                    <a:pt x="275" y="568"/>
                    <a:pt x="288" y="560"/>
                  </a:cubicBezTo>
                  <a:cubicBezTo>
                    <a:pt x="289" y="551"/>
                    <a:pt x="292" y="534"/>
                    <a:pt x="298" y="529"/>
                  </a:cubicBezTo>
                  <a:cubicBezTo>
                    <a:pt x="311" y="530"/>
                    <a:pt x="324" y="532"/>
                    <a:pt x="336" y="527"/>
                  </a:cubicBezTo>
                  <a:cubicBezTo>
                    <a:pt x="338" y="517"/>
                    <a:pt x="335" y="508"/>
                    <a:pt x="345" y="503"/>
                  </a:cubicBezTo>
                  <a:cubicBezTo>
                    <a:pt x="355" y="508"/>
                    <a:pt x="358" y="513"/>
                    <a:pt x="369" y="515"/>
                  </a:cubicBezTo>
                  <a:cubicBezTo>
                    <a:pt x="378" y="519"/>
                    <a:pt x="381" y="529"/>
                    <a:pt x="390" y="530"/>
                  </a:cubicBezTo>
                  <a:cubicBezTo>
                    <a:pt x="397" y="535"/>
                    <a:pt x="403" y="540"/>
                    <a:pt x="411" y="542"/>
                  </a:cubicBezTo>
                  <a:cubicBezTo>
                    <a:pt x="415" y="549"/>
                    <a:pt x="422" y="552"/>
                    <a:pt x="426" y="559"/>
                  </a:cubicBezTo>
                  <a:cubicBezTo>
                    <a:pt x="428" y="572"/>
                    <a:pt x="440" y="581"/>
                    <a:pt x="453" y="584"/>
                  </a:cubicBezTo>
                  <a:cubicBezTo>
                    <a:pt x="457" y="587"/>
                    <a:pt x="462" y="590"/>
                    <a:pt x="466" y="593"/>
                  </a:cubicBezTo>
                  <a:cubicBezTo>
                    <a:pt x="471" y="607"/>
                    <a:pt x="483" y="617"/>
                    <a:pt x="498" y="620"/>
                  </a:cubicBezTo>
                  <a:cubicBezTo>
                    <a:pt x="505" y="615"/>
                    <a:pt x="506" y="612"/>
                    <a:pt x="510" y="605"/>
                  </a:cubicBezTo>
                  <a:cubicBezTo>
                    <a:pt x="511" y="594"/>
                    <a:pt x="512" y="579"/>
                    <a:pt x="516" y="569"/>
                  </a:cubicBezTo>
                  <a:cubicBezTo>
                    <a:pt x="517" y="564"/>
                    <a:pt x="519" y="559"/>
                    <a:pt x="520" y="554"/>
                  </a:cubicBezTo>
                  <a:cubicBezTo>
                    <a:pt x="522" y="523"/>
                    <a:pt x="525" y="504"/>
                    <a:pt x="520" y="470"/>
                  </a:cubicBezTo>
                  <a:cubicBezTo>
                    <a:pt x="519" y="466"/>
                    <a:pt x="513" y="461"/>
                    <a:pt x="513" y="461"/>
                  </a:cubicBezTo>
                  <a:cubicBezTo>
                    <a:pt x="507" y="463"/>
                    <a:pt x="502" y="466"/>
                    <a:pt x="496" y="467"/>
                  </a:cubicBezTo>
                  <a:cubicBezTo>
                    <a:pt x="490" y="470"/>
                    <a:pt x="487" y="473"/>
                    <a:pt x="484" y="478"/>
                  </a:cubicBezTo>
                  <a:cubicBezTo>
                    <a:pt x="483" y="485"/>
                    <a:pt x="480" y="492"/>
                    <a:pt x="472" y="494"/>
                  </a:cubicBezTo>
                  <a:cubicBezTo>
                    <a:pt x="462" y="492"/>
                    <a:pt x="454" y="480"/>
                    <a:pt x="444" y="476"/>
                  </a:cubicBezTo>
                  <a:cubicBezTo>
                    <a:pt x="434" y="472"/>
                    <a:pt x="411" y="470"/>
                    <a:pt x="411" y="470"/>
                  </a:cubicBezTo>
                  <a:cubicBezTo>
                    <a:pt x="404" y="461"/>
                    <a:pt x="395" y="451"/>
                    <a:pt x="385" y="445"/>
                  </a:cubicBezTo>
                  <a:cubicBezTo>
                    <a:pt x="382" y="439"/>
                    <a:pt x="379" y="436"/>
                    <a:pt x="373" y="433"/>
                  </a:cubicBezTo>
                  <a:cubicBezTo>
                    <a:pt x="368" y="425"/>
                    <a:pt x="362" y="420"/>
                    <a:pt x="358" y="412"/>
                  </a:cubicBezTo>
                  <a:cubicBezTo>
                    <a:pt x="353" y="387"/>
                    <a:pt x="355" y="387"/>
                    <a:pt x="354" y="347"/>
                  </a:cubicBezTo>
                  <a:cubicBezTo>
                    <a:pt x="354" y="339"/>
                    <a:pt x="353" y="331"/>
                    <a:pt x="355" y="323"/>
                  </a:cubicBezTo>
                  <a:cubicBezTo>
                    <a:pt x="356" y="321"/>
                    <a:pt x="366" y="323"/>
                    <a:pt x="366" y="323"/>
                  </a:cubicBezTo>
                  <a:cubicBezTo>
                    <a:pt x="376" y="326"/>
                    <a:pt x="383" y="333"/>
                    <a:pt x="393" y="335"/>
                  </a:cubicBezTo>
                  <a:cubicBezTo>
                    <a:pt x="406" y="334"/>
                    <a:pt x="410" y="329"/>
                    <a:pt x="417" y="319"/>
                  </a:cubicBezTo>
                  <a:cubicBezTo>
                    <a:pt x="418" y="308"/>
                    <a:pt x="422" y="307"/>
                    <a:pt x="430" y="301"/>
                  </a:cubicBezTo>
                  <a:cubicBezTo>
                    <a:pt x="437" y="302"/>
                    <a:pt x="443" y="307"/>
                    <a:pt x="450" y="310"/>
                  </a:cubicBezTo>
                  <a:cubicBezTo>
                    <a:pt x="464" y="307"/>
                    <a:pt x="469" y="296"/>
                    <a:pt x="481" y="290"/>
                  </a:cubicBezTo>
                  <a:cubicBezTo>
                    <a:pt x="486" y="284"/>
                    <a:pt x="489" y="282"/>
                    <a:pt x="495" y="278"/>
                  </a:cubicBezTo>
                  <a:cubicBezTo>
                    <a:pt x="500" y="271"/>
                    <a:pt x="506" y="266"/>
                    <a:pt x="513" y="262"/>
                  </a:cubicBezTo>
                  <a:cubicBezTo>
                    <a:pt x="514" y="257"/>
                    <a:pt x="523" y="250"/>
                    <a:pt x="523" y="250"/>
                  </a:cubicBezTo>
                  <a:cubicBezTo>
                    <a:pt x="527" y="243"/>
                    <a:pt x="530" y="246"/>
                    <a:pt x="535" y="241"/>
                  </a:cubicBezTo>
                  <a:cubicBezTo>
                    <a:pt x="538" y="238"/>
                    <a:pt x="544" y="232"/>
                    <a:pt x="544" y="232"/>
                  </a:cubicBezTo>
                  <a:cubicBezTo>
                    <a:pt x="546" y="227"/>
                    <a:pt x="549" y="225"/>
                    <a:pt x="552" y="220"/>
                  </a:cubicBezTo>
                  <a:cubicBezTo>
                    <a:pt x="553" y="188"/>
                    <a:pt x="546" y="189"/>
                    <a:pt x="570" y="187"/>
                  </a:cubicBezTo>
                  <a:cubicBezTo>
                    <a:pt x="586" y="174"/>
                    <a:pt x="597" y="158"/>
                    <a:pt x="606" y="140"/>
                  </a:cubicBezTo>
                  <a:cubicBezTo>
                    <a:pt x="607" y="134"/>
                    <a:pt x="610" y="131"/>
                    <a:pt x="612" y="125"/>
                  </a:cubicBezTo>
                  <a:cubicBezTo>
                    <a:pt x="615" y="104"/>
                    <a:pt x="597" y="111"/>
                    <a:pt x="577" y="110"/>
                  </a:cubicBezTo>
                  <a:cubicBezTo>
                    <a:pt x="572" y="105"/>
                    <a:pt x="572" y="101"/>
                    <a:pt x="565" y="100"/>
                  </a:cubicBezTo>
                  <a:cubicBezTo>
                    <a:pt x="560" y="94"/>
                    <a:pt x="555" y="87"/>
                    <a:pt x="549" y="83"/>
                  </a:cubicBezTo>
                  <a:cubicBezTo>
                    <a:pt x="537" y="58"/>
                    <a:pt x="516" y="69"/>
                    <a:pt x="483" y="68"/>
                  </a:cubicBezTo>
                  <a:cubicBezTo>
                    <a:pt x="480" y="57"/>
                    <a:pt x="474" y="55"/>
                    <a:pt x="463" y="53"/>
                  </a:cubicBezTo>
                  <a:cubicBezTo>
                    <a:pt x="456" y="48"/>
                    <a:pt x="452" y="45"/>
                    <a:pt x="445" y="41"/>
                  </a:cubicBezTo>
                  <a:cubicBezTo>
                    <a:pt x="437" y="30"/>
                    <a:pt x="441" y="34"/>
                    <a:pt x="433" y="28"/>
                  </a:cubicBezTo>
                  <a:cubicBezTo>
                    <a:pt x="429" y="22"/>
                    <a:pt x="422" y="20"/>
                    <a:pt x="415" y="19"/>
                  </a:cubicBezTo>
                  <a:cubicBezTo>
                    <a:pt x="407" y="15"/>
                    <a:pt x="398" y="14"/>
                    <a:pt x="390" y="13"/>
                  </a:cubicBezTo>
                  <a:cubicBezTo>
                    <a:pt x="385" y="11"/>
                    <a:pt x="382" y="8"/>
                    <a:pt x="376" y="7"/>
                  </a:cubicBezTo>
                  <a:cubicBezTo>
                    <a:pt x="367" y="0"/>
                    <a:pt x="365" y="2"/>
                    <a:pt x="352" y="4"/>
                  </a:cubicBezTo>
                  <a:cubicBezTo>
                    <a:pt x="345" y="7"/>
                    <a:pt x="343" y="10"/>
                    <a:pt x="339" y="16"/>
                  </a:cubicBezTo>
                  <a:cubicBezTo>
                    <a:pt x="335" y="36"/>
                    <a:pt x="320" y="22"/>
                    <a:pt x="307" y="19"/>
                  </a:cubicBezTo>
                  <a:cubicBezTo>
                    <a:pt x="301" y="16"/>
                    <a:pt x="298" y="19"/>
                    <a:pt x="292" y="20"/>
                  </a:cubicBezTo>
                  <a:cubicBezTo>
                    <a:pt x="294" y="31"/>
                    <a:pt x="309" y="42"/>
                    <a:pt x="321" y="44"/>
                  </a:cubicBezTo>
                  <a:cubicBezTo>
                    <a:pt x="321" y="55"/>
                    <a:pt x="337" y="135"/>
                    <a:pt x="310" y="140"/>
                  </a:cubicBezTo>
                  <a:cubicBezTo>
                    <a:pt x="305" y="142"/>
                    <a:pt x="303" y="146"/>
                    <a:pt x="298" y="149"/>
                  </a:cubicBezTo>
                  <a:cubicBezTo>
                    <a:pt x="292" y="159"/>
                    <a:pt x="287" y="149"/>
                    <a:pt x="280" y="145"/>
                  </a:cubicBezTo>
                  <a:cubicBezTo>
                    <a:pt x="273" y="137"/>
                    <a:pt x="270" y="144"/>
                    <a:pt x="262" y="139"/>
                  </a:cubicBezTo>
                  <a:cubicBezTo>
                    <a:pt x="257" y="130"/>
                    <a:pt x="251" y="126"/>
                    <a:pt x="241" y="124"/>
                  </a:cubicBezTo>
                  <a:cubicBezTo>
                    <a:pt x="230" y="126"/>
                    <a:pt x="230" y="135"/>
                    <a:pt x="220" y="139"/>
                  </a:cubicBezTo>
                  <a:cubicBezTo>
                    <a:pt x="205" y="137"/>
                    <a:pt x="192" y="134"/>
                    <a:pt x="177" y="133"/>
                  </a:cubicBezTo>
                  <a:cubicBezTo>
                    <a:pt x="175" y="132"/>
                    <a:pt x="173" y="129"/>
                    <a:pt x="172" y="130"/>
                  </a:cubicBezTo>
                  <a:cubicBezTo>
                    <a:pt x="170" y="133"/>
                    <a:pt x="173" y="137"/>
                    <a:pt x="171" y="140"/>
                  </a:cubicBezTo>
                  <a:cubicBezTo>
                    <a:pt x="168" y="146"/>
                    <a:pt x="148" y="165"/>
                    <a:pt x="142" y="169"/>
                  </a:cubicBezTo>
                  <a:cubicBezTo>
                    <a:pt x="131" y="183"/>
                    <a:pt x="130" y="193"/>
                    <a:pt x="111" y="196"/>
                  </a:cubicBezTo>
                  <a:cubicBezTo>
                    <a:pt x="101" y="204"/>
                    <a:pt x="98" y="211"/>
                    <a:pt x="91" y="221"/>
                  </a:cubicBezTo>
                  <a:cubicBezTo>
                    <a:pt x="87" y="240"/>
                    <a:pt x="91" y="269"/>
                    <a:pt x="90" y="286"/>
                  </a:cubicBezTo>
                  <a:cubicBezTo>
                    <a:pt x="89" y="293"/>
                    <a:pt x="73" y="299"/>
                    <a:pt x="73" y="299"/>
                  </a:cubicBezTo>
                  <a:cubicBezTo>
                    <a:pt x="68" y="308"/>
                    <a:pt x="52" y="322"/>
                    <a:pt x="43" y="328"/>
                  </a:cubicBezTo>
                  <a:cubicBezTo>
                    <a:pt x="41" y="340"/>
                    <a:pt x="45" y="355"/>
                    <a:pt x="34" y="361"/>
                  </a:cubicBezTo>
                  <a:cubicBezTo>
                    <a:pt x="33" y="368"/>
                    <a:pt x="24" y="380"/>
                    <a:pt x="24" y="380"/>
                  </a:cubicBezTo>
                  <a:cubicBezTo>
                    <a:pt x="25" y="388"/>
                    <a:pt x="25" y="390"/>
                    <a:pt x="31" y="395"/>
                  </a:cubicBezTo>
                  <a:cubicBezTo>
                    <a:pt x="43" y="414"/>
                    <a:pt x="42" y="444"/>
                    <a:pt x="18" y="451"/>
                  </a:cubicBezTo>
                  <a:cubicBezTo>
                    <a:pt x="13" y="462"/>
                    <a:pt x="20" y="446"/>
                    <a:pt x="15" y="470"/>
                  </a:cubicBezTo>
                  <a:cubicBezTo>
                    <a:pt x="13" y="478"/>
                    <a:pt x="4" y="485"/>
                    <a:pt x="1" y="493"/>
                  </a:cubicBezTo>
                  <a:cubicBezTo>
                    <a:pt x="0" y="501"/>
                    <a:pt x="0" y="497"/>
                    <a:pt x="0" y="506"/>
                  </a:cubicBezTo>
                  <a:close/>
                </a:path>
              </a:pathLst>
            </a:custGeom>
            <a:blipFill>
              <a:blip r:embed="rId44"/>
              <a:tile tx="0" ty="0" sx="100000" sy="100000" flip="none" algn="tl"/>
            </a:blip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3" name="Freeform 29"/>
            <p:cNvSpPr>
              <a:spLocks/>
            </p:cNvSpPr>
            <p:nvPr>
              <p:custDataLst>
                <p:tags r:id="rId6"/>
              </p:custDataLst>
            </p:nvPr>
          </p:nvSpPr>
          <p:spPr bwMode="auto">
            <a:xfrm>
              <a:off x="2578085" y="3360053"/>
              <a:ext cx="139700" cy="144462"/>
            </a:xfrm>
            <a:custGeom>
              <a:avLst/>
              <a:gdLst>
                <a:gd name="T0" fmla="*/ 2147483647 w 162"/>
                <a:gd name="T1" fmla="*/ 2147483647 h 143"/>
                <a:gd name="T2" fmla="*/ 2147483647 w 162"/>
                <a:gd name="T3" fmla="*/ 2147483647 h 143"/>
                <a:gd name="T4" fmla="*/ 2147483647 w 162"/>
                <a:gd name="T5" fmla="*/ 2147483647 h 143"/>
                <a:gd name="T6" fmla="*/ 2147483647 w 162"/>
                <a:gd name="T7" fmla="*/ 2147483647 h 143"/>
                <a:gd name="T8" fmla="*/ 2147483647 w 162"/>
                <a:gd name="T9" fmla="*/ 2147483647 h 143"/>
                <a:gd name="T10" fmla="*/ 2147483647 w 162"/>
                <a:gd name="T11" fmla="*/ 2147483647 h 143"/>
                <a:gd name="T12" fmla="*/ 2147483647 w 162"/>
                <a:gd name="T13" fmla="*/ 2147483647 h 143"/>
                <a:gd name="T14" fmla="*/ 2147483647 w 162"/>
                <a:gd name="T15" fmla="*/ 2147483647 h 143"/>
                <a:gd name="T16" fmla="*/ 2147483647 w 162"/>
                <a:gd name="T17" fmla="*/ 2147483647 h 143"/>
                <a:gd name="T18" fmla="*/ 2147483647 w 162"/>
                <a:gd name="T19" fmla="*/ 2147483647 h 143"/>
                <a:gd name="T20" fmla="*/ 2147483647 w 162"/>
                <a:gd name="T21" fmla="*/ 2147483647 h 143"/>
                <a:gd name="T22" fmla="*/ 2147483647 w 162"/>
                <a:gd name="T23" fmla="*/ 2147483647 h 143"/>
                <a:gd name="T24" fmla="*/ 2147483647 w 162"/>
                <a:gd name="T25" fmla="*/ 2147483647 h 143"/>
                <a:gd name="T26" fmla="*/ 2147483647 w 162"/>
                <a:gd name="T27" fmla="*/ 2147483647 h 143"/>
                <a:gd name="T28" fmla="*/ 2147483647 w 162"/>
                <a:gd name="T29" fmla="*/ 2147483647 h 143"/>
                <a:gd name="T30" fmla="*/ 2147483647 w 162"/>
                <a:gd name="T31" fmla="*/ 2147483647 h 143"/>
                <a:gd name="T32" fmla="*/ 2147483647 w 162"/>
                <a:gd name="T33" fmla="*/ 2147483647 h 143"/>
                <a:gd name="T34" fmla="*/ 2147483647 w 162"/>
                <a:gd name="T35" fmla="*/ 2147483647 h 143"/>
                <a:gd name="T36" fmla="*/ 2147483647 w 162"/>
                <a:gd name="T37" fmla="*/ 2147483647 h 1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 h="143">
                  <a:moveTo>
                    <a:pt x="5" y="135"/>
                  </a:moveTo>
                  <a:cubicBezTo>
                    <a:pt x="9" y="130"/>
                    <a:pt x="12" y="128"/>
                    <a:pt x="17" y="125"/>
                  </a:cubicBezTo>
                  <a:cubicBezTo>
                    <a:pt x="60" y="126"/>
                    <a:pt x="45" y="133"/>
                    <a:pt x="75" y="137"/>
                  </a:cubicBezTo>
                  <a:cubicBezTo>
                    <a:pt x="85" y="143"/>
                    <a:pt x="96" y="139"/>
                    <a:pt x="107" y="137"/>
                  </a:cubicBezTo>
                  <a:cubicBezTo>
                    <a:pt x="112" y="134"/>
                    <a:pt x="116" y="132"/>
                    <a:pt x="122" y="131"/>
                  </a:cubicBezTo>
                  <a:cubicBezTo>
                    <a:pt x="127" y="122"/>
                    <a:pt x="140" y="117"/>
                    <a:pt x="149" y="111"/>
                  </a:cubicBezTo>
                  <a:cubicBezTo>
                    <a:pt x="151" y="102"/>
                    <a:pt x="155" y="95"/>
                    <a:pt x="158" y="87"/>
                  </a:cubicBezTo>
                  <a:cubicBezTo>
                    <a:pt x="162" y="66"/>
                    <a:pt x="161" y="52"/>
                    <a:pt x="141" y="42"/>
                  </a:cubicBezTo>
                  <a:cubicBezTo>
                    <a:pt x="137" y="37"/>
                    <a:pt x="135" y="36"/>
                    <a:pt x="129" y="35"/>
                  </a:cubicBezTo>
                  <a:cubicBezTo>
                    <a:pt x="123" y="31"/>
                    <a:pt x="117" y="28"/>
                    <a:pt x="111" y="24"/>
                  </a:cubicBezTo>
                  <a:cubicBezTo>
                    <a:pt x="108" y="22"/>
                    <a:pt x="102" y="17"/>
                    <a:pt x="102" y="17"/>
                  </a:cubicBezTo>
                  <a:cubicBezTo>
                    <a:pt x="98" y="11"/>
                    <a:pt x="97" y="9"/>
                    <a:pt x="90" y="8"/>
                  </a:cubicBezTo>
                  <a:cubicBezTo>
                    <a:pt x="85" y="2"/>
                    <a:pt x="83" y="0"/>
                    <a:pt x="77" y="5"/>
                  </a:cubicBezTo>
                  <a:cubicBezTo>
                    <a:pt x="73" y="13"/>
                    <a:pt x="79" y="22"/>
                    <a:pt x="69" y="24"/>
                  </a:cubicBezTo>
                  <a:cubicBezTo>
                    <a:pt x="58" y="29"/>
                    <a:pt x="44" y="29"/>
                    <a:pt x="32" y="30"/>
                  </a:cubicBezTo>
                  <a:cubicBezTo>
                    <a:pt x="30" y="49"/>
                    <a:pt x="24" y="63"/>
                    <a:pt x="12" y="78"/>
                  </a:cubicBezTo>
                  <a:cubicBezTo>
                    <a:pt x="12" y="82"/>
                    <a:pt x="12" y="86"/>
                    <a:pt x="11" y="89"/>
                  </a:cubicBezTo>
                  <a:cubicBezTo>
                    <a:pt x="10" y="91"/>
                    <a:pt x="7" y="91"/>
                    <a:pt x="6" y="93"/>
                  </a:cubicBezTo>
                  <a:cubicBezTo>
                    <a:pt x="0" y="108"/>
                    <a:pt x="3" y="120"/>
                    <a:pt x="5" y="135"/>
                  </a:cubicBezTo>
                  <a:close/>
                </a:path>
              </a:pathLst>
            </a:custGeom>
            <a:blipFill>
              <a:blip r:embed="rId44"/>
              <a:tile tx="0" ty="0" sx="100000" sy="100000" flip="none" algn="tl"/>
            </a:blip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4" name="Freeform 30"/>
            <p:cNvSpPr>
              <a:spLocks/>
            </p:cNvSpPr>
            <p:nvPr>
              <p:custDataLst>
                <p:tags r:id="rId7"/>
              </p:custDataLst>
            </p:nvPr>
          </p:nvSpPr>
          <p:spPr bwMode="auto">
            <a:xfrm>
              <a:off x="2689210" y="3479115"/>
              <a:ext cx="368300" cy="365125"/>
            </a:xfrm>
            <a:custGeom>
              <a:avLst/>
              <a:gdLst>
                <a:gd name="T0" fmla="*/ 2147483647 w 427"/>
                <a:gd name="T1" fmla="*/ 2147483647 h 361"/>
                <a:gd name="T2" fmla="*/ 2147483647 w 427"/>
                <a:gd name="T3" fmla="*/ 2147483647 h 361"/>
                <a:gd name="T4" fmla="*/ 2147483647 w 427"/>
                <a:gd name="T5" fmla="*/ 2147483647 h 361"/>
                <a:gd name="T6" fmla="*/ 2147483647 w 427"/>
                <a:gd name="T7" fmla="*/ 2147483647 h 361"/>
                <a:gd name="T8" fmla="*/ 2147483647 w 427"/>
                <a:gd name="T9" fmla="*/ 2147483647 h 361"/>
                <a:gd name="T10" fmla="*/ 2147483647 w 427"/>
                <a:gd name="T11" fmla="*/ 2147483647 h 361"/>
                <a:gd name="T12" fmla="*/ 2147483647 w 427"/>
                <a:gd name="T13" fmla="*/ 2147483647 h 361"/>
                <a:gd name="T14" fmla="*/ 2147483647 w 427"/>
                <a:gd name="T15" fmla="*/ 2147483647 h 361"/>
                <a:gd name="T16" fmla="*/ 2147483647 w 427"/>
                <a:gd name="T17" fmla="*/ 2147483647 h 361"/>
                <a:gd name="T18" fmla="*/ 2147483647 w 427"/>
                <a:gd name="T19" fmla="*/ 2147483647 h 361"/>
                <a:gd name="T20" fmla="*/ 2147483647 w 427"/>
                <a:gd name="T21" fmla="*/ 2147483647 h 361"/>
                <a:gd name="T22" fmla="*/ 2147483647 w 427"/>
                <a:gd name="T23" fmla="*/ 2147483647 h 361"/>
                <a:gd name="T24" fmla="*/ 2147483647 w 427"/>
                <a:gd name="T25" fmla="*/ 2147483647 h 361"/>
                <a:gd name="T26" fmla="*/ 2147483647 w 427"/>
                <a:gd name="T27" fmla="*/ 2147483647 h 361"/>
                <a:gd name="T28" fmla="*/ 2147483647 w 427"/>
                <a:gd name="T29" fmla="*/ 2147483647 h 361"/>
                <a:gd name="T30" fmla="*/ 2147483647 w 427"/>
                <a:gd name="T31" fmla="*/ 2147483647 h 361"/>
                <a:gd name="T32" fmla="*/ 2147483647 w 427"/>
                <a:gd name="T33" fmla="*/ 2147483647 h 361"/>
                <a:gd name="T34" fmla="*/ 2147483647 w 427"/>
                <a:gd name="T35" fmla="*/ 2147483647 h 361"/>
                <a:gd name="T36" fmla="*/ 2147483647 w 427"/>
                <a:gd name="T37" fmla="*/ 2147483647 h 361"/>
                <a:gd name="T38" fmla="*/ 2147483647 w 427"/>
                <a:gd name="T39" fmla="*/ 2147483647 h 361"/>
                <a:gd name="T40" fmla="*/ 2147483647 w 427"/>
                <a:gd name="T41" fmla="*/ 2147483647 h 361"/>
                <a:gd name="T42" fmla="*/ 2147483647 w 427"/>
                <a:gd name="T43" fmla="*/ 2147483647 h 361"/>
                <a:gd name="T44" fmla="*/ 2147483647 w 427"/>
                <a:gd name="T45" fmla="*/ 2147483647 h 361"/>
                <a:gd name="T46" fmla="*/ 2147483647 w 427"/>
                <a:gd name="T47" fmla="*/ 2147483647 h 361"/>
                <a:gd name="T48" fmla="*/ 2147483647 w 427"/>
                <a:gd name="T49" fmla="*/ 2147483647 h 361"/>
                <a:gd name="T50" fmla="*/ 2147483647 w 427"/>
                <a:gd name="T51" fmla="*/ 2147483647 h 361"/>
                <a:gd name="T52" fmla="*/ 2147483647 w 427"/>
                <a:gd name="T53" fmla="*/ 2147483647 h 361"/>
                <a:gd name="T54" fmla="*/ 2147483647 w 427"/>
                <a:gd name="T55" fmla="*/ 2147483647 h 361"/>
                <a:gd name="T56" fmla="*/ 2147483647 w 427"/>
                <a:gd name="T57" fmla="*/ 2147483647 h 361"/>
                <a:gd name="T58" fmla="*/ 2147483647 w 427"/>
                <a:gd name="T59" fmla="*/ 2147483647 h 361"/>
                <a:gd name="T60" fmla="*/ 2147483647 w 427"/>
                <a:gd name="T61" fmla="*/ 2147483647 h 361"/>
                <a:gd name="T62" fmla="*/ 2147483647 w 427"/>
                <a:gd name="T63" fmla="*/ 2147483647 h 361"/>
                <a:gd name="T64" fmla="*/ 2147483647 w 427"/>
                <a:gd name="T65" fmla="*/ 2147483647 h 361"/>
                <a:gd name="T66" fmla="*/ 2147483647 w 427"/>
                <a:gd name="T67" fmla="*/ 2147483647 h 361"/>
                <a:gd name="T68" fmla="*/ 2147483647 w 427"/>
                <a:gd name="T69" fmla="*/ 2147483647 h 361"/>
                <a:gd name="T70" fmla="*/ 2147483647 w 427"/>
                <a:gd name="T71" fmla="*/ 2147483647 h 361"/>
                <a:gd name="T72" fmla="*/ 2147483647 w 427"/>
                <a:gd name="T73" fmla="*/ 2147483647 h 361"/>
                <a:gd name="T74" fmla="*/ 2147483647 w 427"/>
                <a:gd name="T75" fmla="*/ 2147483647 h 361"/>
                <a:gd name="T76" fmla="*/ 2147483647 w 427"/>
                <a:gd name="T77" fmla="*/ 2147483647 h 361"/>
                <a:gd name="T78" fmla="*/ 2147483647 w 427"/>
                <a:gd name="T79" fmla="*/ 2147483647 h 361"/>
                <a:gd name="T80" fmla="*/ 2147483647 w 427"/>
                <a:gd name="T81" fmla="*/ 2147483647 h 361"/>
                <a:gd name="T82" fmla="*/ 2147483647 w 427"/>
                <a:gd name="T83" fmla="*/ 2147483647 h 361"/>
                <a:gd name="T84" fmla="*/ 2147483647 w 427"/>
                <a:gd name="T85" fmla="*/ 2147483647 h 361"/>
                <a:gd name="T86" fmla="*/ 2147483647 w 427"/>
                <a:gd name="T87" fmla="*/ 2147483647 h 361"/>
                <a:gd name="T88" fmla="*/ 2147483647 w 427"/>
                <a:gd name="T89" fmla="*/ 2147483647 h 361"/>
                <a:gd name="T90" fmla="*/ 2147483647 w 427"/>
                <a:gd name="T91" fmla="*/ 2147483647 h 361"/>
                <a:gd name="T92" fmla="*/ 2147483647 w 427"/>
                <a:gd name="T93" fmla="*/ 2147483647 h 361"/>
                <a:gd name="T94" fmla="*/ 2147483647 w 427"/>
                <a:gd name="T95" fmla="*/ 2147483647 h 361"/>
                <a:gd name="T96" fmla="*/ 2147483647 w 427"/>
                <a:gd name="T97" fmla="*/ 2147483647 h 361"/>
                <a:gd name="T98" fmla="*/ 2147483647 w 427"/>
                <a:gd name="T99" fmla="*/ 2147483647 h 361"/>
                <a:gd name="T100" fmla="*/ 2147483647 w 427"/>
                <a:gd name="T101" fmla="*/ 2147483647 h 361"/>
                <a:gd name="T102" fmla="*/ 2147483647 w 427"/>
                <a:gd name="T103" fmla="*/ 2147483647 h 361"/>
                <a:gd name="T104" fmla="*/ 2147483647 w 427"/>
                <a:gd name="T105" fmla="*/ 2147483647 h 361"/>
                <a:gd name="T106" fmla="*/ 2147483647 w 427"/>
                <a:gd name="T107" fmla="*/ 2147483647 h 3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7" h="361">
                  <a:moveTo>
                    <a:pt x="104" y="1"/>
                  </a:moveTo>
                  <a:cubicBezTo>
                    <a:pt x="101" y="21"/>
                    <a:pt x="106" y="15"/>
                    <a:pt x="96" y="23"/>
                  </a:cubicBezTo>
                  <a:cubicBezTo>
                    <a:pt x="88" y="36"/>
                    <a:pt x="90" y="50"/>
                    <a:pt x="84" y="64"/>
                  </a:cubicBezTo>
                  <a:cubicBezTo>
                    <a:pt x="85" y="75"/>
                    <a:pt x="93" y="99"/>
                    <a:pt x="77" y="101"/>
                  </a:cubicBezTo>
                  <a:cubicBezTo>
                    <a:pt x="70" y="112"/>
                    <a:pt x="62" y="129"/>
                    <a:pt x="51" y="136"/>
                  </a:cubicBezTo>
                  <a:cubicBezTo>
                    <a:pt x="44" y="145"/>
                    <a:pt x="46" y="155"/>
                    <a:pt x="33" y="160"/>
                  </a:cubicBezTo>
                  <a:cubicBezTo>
                    <a:pt x="25" y="170"/>
                    <a:pt x="16" y="178"/>
                    <a:pt x="8" y="188"/>
                  </a:cubicBezTo>
                  <a:cubicBezTo>
                    <a:pt x="9" y="210"/>
                    <a:pt x="3" y="215"/>
                    <a:pt x="17" y="224"/>
                  </a:cubicBezTo>
                  <a:cubicBezTo>
                    <a:pt x="20" y="229"/>
                    <a:pt x="23" y="232"/>
                    <a:pt x="24" y="238"/>
                  </a:cubicBezTo>
                  <a:cubicBezTo>
                    <a:pt x="23" y="245"/>
                    <a:pt x="14" y="255"/>
                    <a:pt x="8" y="259"/>
                  </a:cubicBezTo>
                  <a:cubicBezTo>
                    <a:pt x="0" y="274"/>
                    <a:pt x="6" y="284"/>
                    <a:pt x="20" y="287"/>
                  </a:cubicBezTo>
                  <a:cubicBezTo>
                    <a:pt x="23" y="291"/>
                    <a:pt x="28" y="292"/>
                    <a:pt x="32" y="296"/>
                  </a:cubicBezTo>
                  <a:cubicBezTo>
                    <a:pt x="38" y="305"/>
                    <a:pt x="43" y="302"/>
                    <a:pt x="48" y="308"/>
                  </a:cubicBezTo>
                  <a:cubicBezTo>
                    <a:pt x="61" y="307"/>
                    <a:pt x="68" y="300"/>
                    <a:pt x="80" y="298"/>
                  </a:cubicBezTo>
                  <a:cubicBezTo>
                    <a:pt x="85" y="291"/>
                    <a:pt x="95" y="287"/>
                    <a:pt x="104" y="286"/>
                  </a:cubicBezTo>
                  <a:cubicBezTo>
                    <a:pt x="110" y="286"/>
                    <a:pt x="122" y="284"/>
                    <a:pt x="123" y="290"/>
                  </a:cubicBezTo>
                  <a:cubicBezTo>
                    <a:pt x="123" y="293"/>
                    <a:pt x="116" y="335"/>
                    <a:pt x="131" y="338"/>
                  </a:cubicBezTo>
                  <a:cubicBezTo>
                    <a:pt x="136" y="341"/>
                    <a:pt x="138" y="345"/>
                    <a:pt x="141" y="350"/>
                  </a:cubicBezTo>
                  <a:cubicBezTo>
                    <a:pt x="153" y="349"/>
                    <a:pt x="163" y="338"/>
                    <a:pt x="173" y="332"/>
                  </a:cubicBezTo>
                  <a:cubicBezTo>
                    <a:pt x="180" y="334"/>
                    <a:pt x="188" y="334"/>
                    <a:pt x="195" y="337"/>
                  </a:cubicBezTo>
                  <a:cubicBezTo>
                    <a:pt x="197" y="338"/>
                    <a:pt x="196" y="341"/>
                    <a:pt x="197" y="343"/>
                  </a:cubicBezTo>
                  <a:cubicBezTo>
                    <a:pt x="201" y="352"/>
                    <a:pt x="211" y="349"/>
                    <a:pt x="219" y="350"/>
                  </a:cubicBezTo>
                  <a:cubicBezTo>
                    <a:pt x="225" y="354"/>
                    <a:pt x="231" y="358"/>
                    <a:pt x="237" y="361"/>
                  </a:cubicBezTo>
                  <a:cubicBezTo>
                    <a:pt x="256" y="359"/>
                    <a:pt x="273" y="356"/>
                    <a:pt x="291" y="355"/>
                  </a:cubicBezTo>
                  <a:cubicBezTo>
                    <a:pt x="299" y="347"/>
                    <a:pt x="303" y="341"/>
                    <a:pt x="308" y="331"/>
                  </a:cubicBezTo>
                  <a:cubicBezTo>
                    <a:pt x="306" y="317"/>
                    <a:pt x="301" y="304"/>
                    <a:pt x="288" y="296"/>
                  </a:cubicBezTo>
                  <a:cubicBezTo>
                    <a:pt x="272" y="275"/>
                    <a:pt x="296" y="243"/>
                    <a:pt x="270" y="230"/>
                  </a:cubicBezTo>
                  <a:cubicBezTo>
                    <a:pt x="265" y="223"/>
                    <a:pt x="268" y="217"/>
                    <a:pt x="261" y="211"/>
                  </a:cubicBezTo>
                  <a:cubicBezTo>
                    <a:pt x="263" y="193"/>
                    <a:pt x="261" y="192"/>
                    <a:pt x="269" y="181"/>
                  </a:cubicBezTo>
                  <a:cubicBezTo>
                    <a:pt x="270" y="174"/>
                    <a:pt x="270" y="171"/>
                    <a:pt x="276" y="167"/>
                  </a:cubicBezTo>
                  <a:cubicBezTo>
                    <a:pt x="279" y="168"/>
                    <a:pt x="282" y="167"/>
                    <a:pt x="284" y="169"/>
                  </a:cubicBezTo>
                  <a:cubicBezTo>
                    <a:pt x="286" y="170"/>
                    <a:pt x="284" y="174"/>
                    <a:pt x="285" y="175"/>
                  </a:cubicBezTo>
                  <a:cubicBezTo>
                    <a:pt x="290" y="180"/>
                    <a:pt x="298" y="177"/>
                    <a:pt x="305" y="178"/>
                  </a:cubicBezTo>
                  <a:cubicBezTo>
                    <a:pt x="309" y="177"/>
                    <a:pt x="315" y="179"/>
                    <a:pt x="317" y="176"/>
                  </a:cubicBezTo>
                  <a:cubicBezTo>
                    <a:pt x="329" y="160"/>
                    <a:pt x="306" y="158"/>
                    <a:pt x="327" y="163"/>
                  </a:cubicBezTo>
                  <a:cubicBezTo>
                    <a:pt x="333" y="168"/>
                    <a:pt x="334" y="170"/>
                    <a:pt x="341" y="167"/>
                  </a:cubicBezTo>
                  <a:cubicBezTo>
                    <a:pt x="346" y="161"/>
                    <a:pt x="351" y="159"/>
                    <a:pt x="357" y="155"/>
                  </a:cubicBezTo>
                  <a:cubicBezTo>
                    <a:pt x="364" y="141"/>
                    <a:pt x="347" y="119"/>
                    <a:pt x="365" y="115"/>
                  </a:cubicBezTo>
                  <a:cubicBezTo>
                    <a:pt x="384" y="118"/>
                    <a:pt x="363" y="126"/>
                    <a:pt x="381" y="113"/>
                  </a:cubicBezTo>
                  <a:cubicBezTo>
                    <a:pt x="386" y="115"/>
                    <a:pt x="391" y="114"/>
                    <a:pt x="395" y="116"/>
                  </a:cubicBezTo>
                  <a:cubicBezTo>
                    <a:pt x="411" y="125"/>
                    <a:pt x="384" y="119"/>
                    <a:pt x="404" y="122"/>
                  </a:cubicBezTo>
                  <a:cubicBezTo>
                    <a:pt x="411" y="115"/>
                    <a:pt x="416" y="110"/>
                    <a:pt x="423" y="103"/>
                  </a:cubicBezTo>
                  <a:cubicBezTo>
                    <a:pt x="427" y="93"/>
                    <a:pt x="418" y="95"/>
                    <a:pt x="411" y="97"/>
                  </a:cubicBezTo>
                  <a:cubicBezTo>
                    <a:pt x="403" y="105"/>
                    <a:pt x="409" y="101"/>
                    <a:pt x="405" y="86"/>
                  </a:cubicBezTo>
                  <a:cubicBezTo>
                    <a:pt x="404" y="83"/>
                    <a:pt x="401" y="80"/>
                    <a:pt x="399" y="77"/>
                  </a:cubicBezTo>
                  <a:cubicBezTo>
                    <a:pt x="396" y="58"/>
                    <a:pt x="385" y="64"/>
                    <a:pt x="365" y="62"/>
                  </a:cubicBezTo>
                  <a:cubicBezTo>
                    <a:pt x="360" y="55"/>
                    <a:pt x="353" y="52"/>
                    <a:pt x="345" y="50"/>
                  </a:cubicBezTo>
                  <a:cubicBezTo>
                    <a:pt x="334" y="42"/>
                    <a:pt x="329" y="27"/>
                    <a:pt x="315" y="25"/>
                  </a:cubicBezTo>
                  <a:cubicBezTo>
                    <a:pt x="295" y="51"/>
                    <a:pt x="292" y="52"/>
                    <a:pt x="257" y="55"/>
                  </a:cubicBezTo>
                  <a:cubicBezTo>
                    <a:pt x="250" y="61"/>
                    <a:pt x="250" y="57"/>
                    <a:pt x="243" y="53"/>
                  </a:cubicBezTo>
                  <a:cubicBezTo>
                    <a:pt x="237" y="45"/>
                    <a:pt x="232" y="39"/>
                    <a:pt x="222" y="37"/>
                  </a:cubicBezTo>
                  <a:cubicBezTo>
                    <a:pt x="213" y="31"/>
                    <a:pt x="204" y="11"/>
                    <a:pt x="191" y="10"/>
                  </a:cubicBezTo>
                  <a:cubicBezTo>
                    <a:pt x="176" y="8"/>
                    <a:pt x="162" y="9"/>
                    <a:pt x="147" y="8"/>
                  </a:cubicBezTo>
                  <a:cubicBezTo>
                    <a:pt x="136" y="0"/>
                    <a:pt x="104" y="12"/>
                    <a:pt x="104" y="1"/>
                  </a:cubicBezTo>
                  <a:close/>
                </a:path>
              </a:pathLst>
            </a:custGeom>
            <a:blipFill>
              <a:blip r:embed="rId44"/>
              <a:tile tx="0" ty="0" sx="100000" sy="100000" flip="none" algn="tl"/>
            </a:blip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5" name="Freeform 31"/>
            <p:cNvSpPr>
              <a:spLocks/>
            </p:cNvSpPr>
            <p:nvPr>
              <p:custDataLst>
                <p:tags r:id="rId8"/>
              </p:custDataLst>
            </p:nvPr>
          </p:nvSpPr>
          <p:spPr bwMode="auto">
            <a:xfrm>
              <a:off x="2917810" y="3499753"/>
              <a:ext cx="238125" cy="327025"/>
            </a:xfrm>
            <a:custGeom>
              <a:avLst/>
              <a:gdLst>
                <a:gd name="T0" fmla="*/ 2147483647 w 276"/>
                <a:gd name="T1" fmla="*/ 2147483647 h 323"/>
                <a:gd name="T2" fmla="*/ 2147483647 w 276"/>
                <a:gd name="T3" fmla="*/ 2147483647 h 323"/>
                <a:gd name="T4" fmla="*/ 2147483647 w 276"/>
                <a:gd name="T5" fmla="*/ 2147483647 h 323"/>
                <a:gd name="T6" fmla="*/ 2147483647 w 276"/>
                <a:gd name="T7" fmla="*/ 2147483647 h 323"/>
                <a:gd name="T8" fmla="*/ 2147483647 w 276"/>
                <a:gd name="T9" fmla="*/ 2147483647 h 323"/>
                <a:gd name="T10" fmla="*/ 2147483647 w 276"/>
                <a:gd name="T11" fmla="*/ 2147483647 h 323"/>
                <a:gd name="T12" fmla="*/ 2147483647 w 276"/>
                <a:gd name="T13" fmla="*/ 2147483647 h 323"/>
                <a:gd name="T14" fmla="*/ 2147483647 w 276"/>
                <a:gd name="T15" fmla="*/ 2147483647 h 323"/>
                <a:gd name="T16" fmla="*/ 2147483647 w 276"/>
                <a:gd name="T17" fmla="*/ 2147483647 h 323"/>
                <a:gd name="T18" fmla="*/ 2147483647 w 276"/>
                <a:gd name="T19" fmla="*/ 2147483647 h 323"/>
                <a:gd name="T20" fmla="*/ 2147483647 w 276"/>
                <a:gd name="T21" fmla="*/ 2147483647 h 323"/>
                <a:gd name="T22" fmla="*/ 2147483647 w 276"/>
                <a:gd name="T23" fmla="*/ 2147483647 h 323"/>
                <a:gd name="T24" fmla="*/ 2147483647 w 276"/>
                <a:gd name="T25" fmla="*/ 2147483647 h 323"/>
                <a:gd name="T26" fmla="*/ 2147483647 w 276"/>
                <a:gd name="T27" fmla="*/ 2147483647 h 323"/>
                <a:gd name="T28" fmla="*/ 2147483647 w 276"/>
                <a:gd name="T29" fmla="*/ 2147483647 h 323"/>
                <a:gd name="T30" fmla="*/ 2147483647 w 276"/>
                <a:gd name="T31" fmla="*/ 2147483647 h 323"/>
                <a:gd name="T32" fmla="*/ 2147483647 w 276"/>
                <a:gd name="T33" fmla="*/ 2147483647 h 323"/>
                <a:gd name="T34" fmla="*/ 2147483647 w 276"/>
                <a:gd name="T35" fmla="*/ 2147483647 h 323"/>
                <a:gd name="T36" fmla="*/ 2147483647 w 276"/>
                <a:gd name="T37" fmla="*/ 2147483647 h 323"/>
                <a:gd name="T38" fmla="*/ 2147483647 w 276"/>
                <a:gd name="T39" fmla="*/ 2147483647 h 323"/>
                <a:gd name="T40" fmla="*/ 2147483647 w 276"/>
                <a:gd name="T41" fmla="*/ 2147483647 h 323"/>
                <a:gd name="T42" fmla="*/ 2147483647 w 276"/>
                <a:gd name="T43" fmla="*/ 2147483647 h 323"/>
                <a:gd name="T44" fmla="*/ 2147483647 w 276"/>
                <a:gd name="T45" fmla="*/ 2147483647 h 323"/>
                <a:gd name="T46" fmla="*/ 2147483647 w 276"/>
                <a:gd name="T47" fmla="*/ 2147483647 h 323"/>
                <a:gd name="T48" fmla="*/ 2147483647 w 276"/>
                <a:gd name="T49" fmla="*/ 2147483647 h 323"/>
                <a:gd name="T50" fmla="*/ 2147483647 w 276"/>
                <a:gd name="T51" fmla="*/ 2147483647 h 323"/>
                <a:gd name="T52" fmla="*/ 2147483647 w 276"/>
                <a:gd name="T53" fmla="*/ 2147483647 h 323"/>
                <a:gd name="T54" fmla="*/ 2147483647 w 276"/>
                <a:gd name="T55" fmla="*/ 2147483647 h 323"/>
                <a:gd name="T56" fmla="*/ 2147483647 w 276"/>
                <a:gd name="T57" fmla="*/ 2147483647 h 323"/>
                <a:gd name="T58" fmla="*/ 2147483647 w 276"/>
                <a:gd name="T59" fmla="*/ 2147483647 h 323"/>
                <a:gd name="T60" fmla="*/ 2147483647 w 276"/>
                <a:gd name="T61" fmla="*/ 2147483647 h 323"/>
                <a:gd name="T62" fmla="*/ 2147483647 w 276"/>
                <a:gd name="T63" fmla="*/ 2147483647 h 323"/>
                <a:gd name="T64" fmla="*/ 2147483647 w 276"/>
                <a:gd name="T65" fmla="*/ 2147483647 h 323"/>
                <a:gd name="T66" fmla="*/ 2147483647 w 276"/>
                <a:gd name="T67" fmla="*/ 2147483647 h 323"/>
                <a:gd name="T68" fmla="*/ 2147483647 w 276"/>
                <a:gd name="T69" fmla="*/ 2147483647 h 323"/>
                <a:gd name="T70" fmla="*/ 2147483647 w 276"/>
                <a:gd name="T71" fmla="*/ 2147483647 h 323"/>
                <a:gd name="T72" fmla="*/ 2147483647 w 276"/>
                <a:gd name="T73" fmla="*/ 2147483647 h 323"/>
                <a:gd name="T74" fmla="*/ 2147483647 w 276"/>
                <a:gd name="T75" fmla="*/ 2147483647 h 323"/>
                <a:gd name="T76" fmla="*/ 2147483647 w 276"/>
                <a:gd name="T77" fmla="*/ 2147483647 h 323"/>
                <a:gd name="T78" fmla="*/ 0 w 276"/>
                <a:gd name="T79" fmla="*/ 2147483647 h 323"/>
                <a:gd name="T80" fmla="*/ 2147483647 w 276"/>
                <a:gd name="T81" fmla="*/ 2147483647 h 323"/>
                <a:gd name="T82" fmla="*/ 2147483647 w 276"/>
                <a:gd name="T83" fmla="*/ 2147483647 h 323"/>
                <a:gd name="T84" fmla="*/ 2147483647 w 276"/>
                <a:gd name="T85" fmla="*/ 2147483647 h 323"/>
                <a:gd name="T86" fmla="*/ 2147483647 w 276"/>
                <a:gd name="T87" fmla="*/ 2147483647 h 323"/>
                <a:gd name="T88" fmla="*/ 2147483647 w 276"/>
                <a:gd name="T89" fmla="*/ 2147483647 h 3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6" h="323">
                  <a:moveTo>
                    <a:pt x="41" y="298"/>
                  </a:moveTo>
                  <a:cubicBezTo>
                    <a:pt x="49" y="285"/>
                    <a:pt x="56" y="290"/>
                    <a:pt x="71" y="292"/>
                  </a:cubicBezTo>
                  <a:cubicBezTo>
                    <a:pt x="77" y="297"/>
                    <a:pt x="79" y="303"/>
                    <a:pt x="86" y="307"/>
                  </a:cubicBezTo>
                  <a:cubicBezTo>
                    <a:pt x="87" y="314"/>
                    <a:pt x="85" y="318"/>
                    <a:pt x="89" y="323"/>
                  </a:cubicBezTo>
                  <a:cubicBezTo>
                    <a:pt x="94" y="319"/>
                    <a:pt x="101" y="314"/>
                    <a:pt x="107" y="313"/>
                  </a:cubicBezTo>
                  <a:cubicBezTo>
                    <a:pt x="126" y="299"/>
                    <a:pt x="106" y="286"/>
                    <a:pt x="131" y="278"/>
                  </a:cubicBezTo>
                  <a:cubicBezTo>
                    <a:pt x="131" y="276"/>
                    <a:pt x="132" y="274"/>
                    <a:pt x="132" y="272"/>
                  </a:cubicBezTo>
                  <a:cubicBezTo>
                    <a:pt x="133" y="260"/>
                    <a:pt x="132" y="248"/>
                    <a:pt x="134" y="236"/>
                  </a:cubicBezTo>
                  <a:cubicBezTo>
                    <a:pt x="134" y="234"/>
                    <a:pt x="142" y="230"/>
                    <a:pt x="143" y="229"/>
                  </a:cubicBezTo>
                  <a:cubicBezTo>
                    <a:pt x="155" y="221"/>
                    <a:pt x="168" y="210"/>
                    <a:pt x="182" y="208"/>
                  </a:cubicBezTo>
                  <a:cubicBezTo>
                    <a:pt x="190" y="197"/>
                    <a:pt x="186" y="201"/>
                    <a:pt x="194" y="196"/>
                  </a:cubicBezTo>
                  <a:cubicBezTo>
                    <a:pt x="197" y="182"/>
                    <a:pt x="188" y="166"/>
                    <a:pt x="204" y="161"/>
                  </a:cubicBezTo>
                  <a:cubicBezTo>
                    <a:pt x="208" y="155"/>
                    <a:pt x="213" y="149"/>
                    <a:pt x="219" y="145"/>
                  </a:cubicBezTo>
                  <a:cubicBezTo>
                    <a:pt x="224" y="137"/>
                    <a:pt x="222" y="134"/>
                    <a:pt x="216" y="128"/>
                  </a:cubicBezTo>
                  <a:cubicBezTo>
                    <a:pt x="216" y="125"/>
                    <a:pt x="214" y="119"/>
                    <a:pt x="216" y="116"/>
                  </a:cubicBezTo>
                  <a:cubicBezTo>
                    <a:pt x="218" y="113"/>
                    <a:pt x="225" y="109"/>
                    <a:pt x="225" y="109"/>
                  </a:cubicBezTo>
                  <a:cubicBezTo>
                    <a:pt x="243" y="110"/>
                    <a:pt x="261" y="114"/>
                    <a:pt x="269" y="95"/>
                  </a:cubicBezTo>
                  <a:cubicBezTo>
                    <a:pt x="270" y="87"/>
                    <a:pt x="276" y="79"/>
                    <a:pt x="266" y="74"/>
                  </a:cubicBezTo>
                  <a:cubicBezTo>
                    <a:pt x="263" y="68"/>
                    <a:pt x="260" y="67"/>
                    <a:pt x="258" y="61"/>
                  </a:cubicBezTo>
                  <a:cubicBezTo>
                    <a:pt x="257" y="34"/>
                    <a:pt x="267" y="24"/>
                    <a:pt x="249" y="13"/>
                  </a:cubicBezTo>
                  <a:cubicBezTo>
                    <a:pt x="246" y="0"/>
                    <a:pt x="241" y="17"/>
                    <a:pt x="237" y="19"/>
                  </a:cubicBezTo>
                  <a:cubicBezTo>
                    <a:pt x="234" y="21"/>
                    <a:pt x="229" y="21"/>
                    <a:pt x="225" y="22"/>
                  </a:cubicBezTo>
                  <a:cubicBezTo>
                    <a:pt x="216" y="33"/>
                    <a:pt x="213" y="36"/>
                    <a:pt x="201" y="43"/>
                  </a:cubicBezTo>
                  <a:cubicBezTo>
                    <a:pt x="196" y="49"/>
                    <a:pt x="193" y="44"/>
                    <a:pt x="186" y="43"/>
                  </a:cubicBezTo>
                  <a:cubicBezTo>
                    <a:pt x="177" y="39"/>
                    <a:pt x="171" y="30"/>
                    <a:pt x="162" y="28"/>
                  </a:cubicBezTo>
                  <a:cubicBezTo>
                    <a:pt x="154" y="34"/>
                    <a:pt x="152" y="39"/>
                    <a:pt x="141" y="41"/>
                  </a:cubicBezTo>
                  <a:cubicBezTo>
                    <a:pt x="135" y="45"/>
                    <a:pt x="132" y="47"/>
                    <a:pt x="138" y="53"/>
                  </a:cubicBezTo>
                  <a:cubicBezTo>
                    <a:pt x="142" y="75"/>
                    <a:pt x="137" y="76"/>
                    <a:pt x="162" y="77"/>
                  </a:cubicBezTo>
                  <a:cubicBezTo>
                    <a:pt x="161" y="83"/>
                    <a:pt x="150" y="93"/>
                    <a:pt x="144" y="97"/>
                  </a:cubicBezTo>
                  <a:cubicBezTo>
                    <a:pt x="140" y="102"/>
                    <a:pt x="141" y="107"/>
                    <a:pt x="134" y="104"/>
                  </a:cubicBezTo>
                  <a:cubicBezTo>
                    <a:pt x="128" y="91"/>
                    <a:pt x="109" y="99"/>
                    <a:pt x="98" y="100"/>
                  </a:cubicBezTo>
                  <a:cubicBezTo>
                    <a:pt x="97" y="101"/>
                    <a:pt x="96" y="103"/>
                    <a:pt x="96" y="104"/>
                  </a:cubicBezTo>
                  <a:cubicBezTo>
                    <a:pt x="95" y="115"/>
                    <a:pt x="98" y="126"/>
                    <a:pt x="95" y="136"/>
                  </a:cubicBezTo>
                  <a:cubicBezTo>
                    <a:pt x="94" y="141"/>
                    <a:pt x="76" y="149"/>
                    <a:pt x="72" y="151"/>
                  </a:cubicBezTo>
                  <a:cubicBezTo>
                    <a:pt x="68" y="150"/>
                    <a:pt x="66" y="145"/>
                    <a:pt x="62" y="145"/>
                  </a:cubicBezTo>
                  <a:cubicBezTo>
                    <a:pt x="60" y="145"/>
                    <a:pt x="58" y="153"/>
                    <a:pt x="57" y="154"/>
                  </a:cubicBezTo>
                  <a:cubicBezTo>
                    <a:pt x="54" y="158"/>
                    <a:pt x="46" y="158"/>
                    <a:pt x="41" y="160"/>
                  </a:cubicBezTo>
                  <a:cubicBezTo>
                    <a:pt x="21" y="158"/>
                    <a:pt x="25" y="156"/>
                    <a:pt x="11" y="149"/>
                  </a:cubicBezTo>
                  <a:cubicBezTo>
                    <a:pt x="9" y="154"/>
                    <a:pt x="8" y="159"/>
                    <a:pt x="6" y="164"/>
                  </a:cubicBezTo>
                  <a:cubicBezTo>
                    <a:pt x="5" y="171"/>
                    <a:pt x="3" y="175"/>
                    <a:pt x="0" y="181"/>
                  </a:cubicBezTo>
                  <a:cubicBezTo>
                    <a:pt x="3" y="197"/>
                    <a:pt x="1" y="191"/>
                    <a:pt x="5" y="200"/>
                  </a:cubicBezTo>
                  <a:cubicBezTo>
                    <a:pt x="6" y="207"/>
                    <a:pt x="8" y="208"/>
                    <a:pt x="14" y="212"/>
                  </a:cubicBezTo>
                  <a:cubicBezTo>
                    <a:pt x="17" y="218"/>
                    <a:pt x="18" y="223"/>
                    <a:pt x="20" y="229"/>
                  </a:cubicBezTo>
                  <a:cubicBezTo>
                    <a:pt x="21" y="261"/>
                    <a:pt x="19" y="248"/>
                    <a:pt x="26" y="265"/>
                  </a:cubicBezTo>
                  <a:cubicBezTo>
                    <a:pt x="28" y="277"/>
                    <a:pt x="37" y="287"/>
                    <a:pt x="41" y="298"/>
                  </a:cubicBezTo>
                  <a:close/>
                </a:path>
              </a:pathLst>
            </a:custGeom>
            <a:blipFill>
              <a:blip r:embed="rId44"/>
              <a:tile tx="0" ty="0" sx="100000" sy="100000" flip="none" algn="tl"/>
            </a:blip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6" name="Freeform 32"/>
            <p:cNvSpPr>
              <a:spLocks/>
            </p:cNvSpPr>
            <p:nvPr>
              <p:custDataLst>
                <p:tags r:id="rId9"/>
              </p:custDataLst>
            </p:nvPr>
          </p:nvSpPr>
          <p:spPr bwMode="auto">
            <a:xfrm>
              <a:off x="3028935" y="3553728"/>
              <a:ext cx="288925" cy="339725"/>
            </a:xfrm>
            <a:custGeom>
              <a:avLst/>
              <a:gdLst>
                <a:gd name="T0" fmla="*/ 2147483647 w 333"/>
                <a:gd name="T1" fmla="*/ 2147483647 h 335"/>
                <a:gd name="T2" fmla="*/ 2147483647 w 333"/>
                <a:gd name="T3" fmla="*/ 2147483647 h 335"/>
                <a:gd name="T4" fmla="*/ 2147483647 w 333"/>
                <a:gd name="T5" fmla="*/ 2147483647 h 335"/>
                <a:gd name="T6" fmla="*/ 2147483647 w 333"/>
                <a:gd name="T7" fmla="*/ 2147483647 h 335"/>
                <a:gd name="T8" fmla="*/ 2147483647 w 333"/>
                <a:gd name="T9" fmla="*/ 2147483647 h 335"/>
                <a:gd name="T10" fmla="*/ 2147483647 w 333"/>
                <a:gd name="T11" fmla="*/ 2147483647 h 335"/>
                <a:gd name="T12" fmla="*/ 2147483647 w 333"/>
                <a:gd name="T13" fmla="*/ 2147483647 h 335"/>
                <a:gd name="T14" fmla="*/ 2147483647 w 333"/>
                <a:gd name="T15" fmla="*/ 2147483647 h 335"/>
                <a:gd name="T16" fmla="*/ 2147483647 w 333"/>
                <a:gd name="T17" fmla="*/ 2147483647 h 335"/>
                <a:gd name="T18" fmla="*/ 2147483647 w 333"/>
                <a:gd name="T19" fmla="*/ 2147483647 h 335"/>
                <a:gd name="T20" fmla="*/ 2147483647 w 333"/>
                <a:gd name="T21" fmla="*/ 2147483647 h 335"/>
                <a:gd name="T22" fmla="*/ 2147483647 w 333"/>
                <a:gd name="T23" fmla="*/ 2147483647 h 335"/>
                <a:gd name="T24" fmla="*/ 2147483647 w 333"/>
                <a:gd name="T25" fmla="*/ 2147483647 h 335"/>
                <a:gd name="T26" fmla="*/ 2147483647 w 333"/>
                <a:gd name="T27" fmla="*/ 2147483647 h 335"/>
                <a:gd name="T28" fmla="*/ 2147483647 w 333"/>
                <a:gd name="T29" fmla="*/ 2147483647 h 335"/>
                <a:gd name="T30" fmla="*/ 2147483647 w 333"/>
                <a:gd name="T31" fmla="*/ 2147483647 h 335"/>
                <a:gd name="T32" fmla="*/ 2147483647 w 333"/>
                <a:gd name="T33" fmla="*/ 2147483647 h 335"/>
                <a:gd name="T34" fmla="*/ 2147483647 w 333"/>
                <a:gd name="T35" fmla="*/ 2147483647 h 335"/>
                <a:gd name="T36" fmla="*/ 2147483647 w 333"/>
                <a:gd name="T37" fmla="*/ 2147483647 h 335"/>
                <a:gd name="T38" fmla="*/ 2147483647 w 333"/>
                <a:gd name="T39" fmla="*/ 2147483647 h 335"/>
                <a:gd name="T40" fmla="*/ 2147483647 w 333"/>
                <a:gd name="T41" fmla="*/ 2147483647 h 335"/>
                <a:gd name="T42" fmla="*/ 2147483647 w 333"/>
                <a:gd name="T43" fmla="*/ 2147483647 h 335"/>
                <a:gd name="T44" fmla="*/ 2147483647 w 333"/>
                <a:gd name="T45" fmla="*/ 2147483647 h 335"/>
                <a:gd name="T46" fmla="*/ 2147483647 w 333"/>
                <a:gd name="T47" fmla="*/ 2147483647 h 335"/>
                <a:gd name="T48" fmla="*/ 2147483647 w 333"/>
                <a:gd name="T49" fmla="*/ 2147483647 h 335"/>
                <a:gd name="T50" fmla="*/ 2147483647 w 333"/>
                <a:gd name="T51" fmla="*/ 2147483647 h 335"/>
                <a:gd name="T52" fmla="*/ 2147483647 w 333"/>
                <a:gd name="T53" fmla="*/ 2147483647 h 335"/>
                <a:gd name="T54" fmla="*/ 2147483647 w 333"/>
                <a:gd name="T55" fmla="*/ 2147483647 h 335"/>
                <a:gd name="T56" fmla="*/ 2147483647 w 333"/>
                <a:gd name="T57" fmla="*/ 2147483647 h 335"/>
                <a:gd name="T58" fmla="*/ 2147483647 w 333"/>
                <a:gd name="T59" fmla="*/ 2147483647 h 335"/>
                <a:gd name="T60" fmla="*/ 2147483647 w 333"/>
                <a:gd name="T61" fmla="*/ 2147483647 h 335"/>
                <a:gd name="T62" fmla="*/ 2147483647 w 333"/>
                <a:gd name="T63" fmla="*/ 2147483647 h 335"/>
                <a:gd name="T64" fmla="*/ 2147483647 w 333"/>
                <a:gd name="T65" fmla="*/ 2147483647 h 335"/>
                <a:gd name="T66" fmla="*/ 2147483647 w 333"/>
                <a:gd name="T67" fmla="*/ 2147483647 h 335"/>
                <a:gd name="T68" fmla="*/ 2147483647 w 333"/>
                <a:gd name="T69" fmla="*/ 2147483647 h 335"/>
                <a:gd name="T70" fmla="*/ 2147483647 w 333"/>
                <a:gd name="T71" fmla="*/ 2147483647 h 335"/>
                <a:gd name="T72" fmla="*/ 2147483647 w 333"/>
                <a:gd name="T73" fmla="*/ 2147483647 h 335"/>
                <a:gd name="T74" fmla="*/ 2147483647 w 333"/>
                <a:gd name="T75" fmla="*/ 2147483647 h 335"/>
                <a:gd name="T76" fmla="*/ 2147483647 w 333"/>
                <a:gd name="T77" fmla="*/ 2147483647 h 335"/>
                <a:gd name="T78" fmla="*/ 2147483647 w 333"/>
                <a:gd name="T79" fmla="*/ 2147483647 h 335"/>
                <a:gd name="T80" fmla="*/ 2147483647 w 333"/>
                <a:gd name="T81" fmla="*/ 0 h 335"/>
                <a:gd name="T82" fmla="*/ 2147483647 w 333"/>
                <a:gd name="T83" fmla="*/ 2147483647 h 335"/>
                <a:gd name="T84" fmla="*/ 2147483647 w 333"/>
                <a:gd name="T85" fmla="*/ 2147483647 h 335"/>
                <a:gd name="T86" fmla="*/ 2147483647 w 333"/>
                <a:gd name="T87" fmla="*/ 2147483647 h 335"/>
                <a:gd name="T88" fmla="*/ 2147483647 w 333"/>
                <a:gd name="T89" fmla="*/ 2147483647 h 335"/>
                <a:gd name="T90" fmla="*/ 2147483647 w 333"/>
                <a:gd name="T91" fmla="*/ 2147483647 h 335"/>
                <a:gd name="T92" fmla="*/ 2147483647 w 333"/>
                <a:gd name="T93" fmla="*/ 2147483647 h 335"/>
                <a:gd name="T94" fmla="*/ 2147483647 w 333"/>
                <a:gd name="T95" fmla="*/ 2147483647 h 335"/>
                <a:gd name="T96" fmla="*/ 2147483647 w 333"/>
                <a:gd name="T97" fmla="*/ 2147483647 h 335"/>
                <a:gd name="T98" fmla="*/ 2147483647 w 333"/>
                <a:gd name="T99" fmla="*/ 2147483647 h 335"/>
                <a:gd name="T100" fmla="*/ 2147483647 w 333"/>
                <a:gd name="T101" fmla="*/ 2147483647 h 335"/>
                <a:gd name="T102" fmla="*/ 2147483647 w 333"/>
                <a:gd name="T103" fmla="*/ 2147483647 h 335"/>
                <a:gd name="T104" fmla="*/ 2147483647 w 333"/>
                <a:gd name="T105" fmla="*/ 2147483647 h 335"/>
                <a:gd name="T106" fmla="*/ 2147483647 w 333"/>
                <a:gd name="T107" fmla="*/ 2147483647 h 335"/>
                <a:gd name="T108" fmla="*/ 2147483647 w 333"/>
                <a:gd name="T109" fmla="*/ 2147483647 h 335"/>
                <a:gd name="T110" fmla="*/ 2147483647 w 333"/>
                <a:gd name="T111" fmla="*/ 2147483647 h 335"/>
                <a:gd name="T112" fmla="*/ 2147483647 w 333"/>
                <a:gd name="T113" fmla="*/ 2147483647 h 335"/>
                <a:gd name="T114" fmla="*/ 2147483647 w 333"/>
                <a:gd name="T115" fmla="*/ 2147483647 h 335"/>
                <a:gd name="T116" fmla="*/ 2147483647 w 333"/>
                <a:gd name="T117" fmla="*/ 2147483647 h 3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3" h="335">
                  <a:moveTo>
                    <a:pt x="5" y="219"/>
                  </a:moveTo>
                  <a:cubicBezTo>
                    <a:pt x="11" y="235"/>
                    <a:pt x="23" y="232"/>
                    <a:pt x="38" y="233"/>
                  </a:cubicBezTo>
                  <a:cubicBezTo>
                    <a:pt x="43" y="234"/>
                    <a:pt x="47" y="236"/>
                    <a:pt x="52" y="237"/>
                  </a:cubicBezTo>
                  <a:cubicBezTo>
                    <a:pt x="58" y="240"/>
                    <a:pt x="61" y="243"/>
                    <a:pt x="64" y="248"/>
                  </a:cubicBezTo>
                  <a:cubicBezTo>
                    <a:pt x="65" y="256"/>
                    <a:pt x="69" y="265"/>
                    <a:pt x="73" y="272"/>
                  </a:cubicBezTo>
                  <a:cubicBezTo>
                    <a:pt x="75" y="283"/>
                    <a:pt x="82" y="292"/>
                    <a:pt x="88" y="302"/>
                  </a:cubicBezTo>
                  <a:cubicBezTo>
                    <a:pt x="95" y="300"/>
                    <a:pt x="102" y="302"/>
                    <a:pt x="104" y="294"/>
                  </a:cubicBezTo>
                  <a:cubicBezTo>
                    <a:pt x="119" y="296"/>
                    <a:pt x="119" y="298"/>
                    <a:pt x="130" y="300"/>
                  </a:cubicBezTo>
                  <a:cubicBezTo>
                    <a:pt x="134" y="292"/>
                    <a:pt x="132" y="283"/>
                    <a:pt x="142" y="281"/>
                  </a:cubicBezTo>
                  <a:cubicBezTo>
                    <a:pt x="150" y="277"/>
                    <a:pt x="156" y="278"/>
                    <a:pt x="158" y="287"/>
                  </a:cubicBezTo>
                  <a:cubicBezTo>
                    <a:pt x="157" y="296"/>
                    <a:pt x="152" y="301"/>
                    <a:pt x="163" y="303"/>
                  </a:cubicBezTo>
                  <a:cubicBezTo>
                    <a:pt x="175" y="297"/>
                    <a:pt x="178" y="296"/>
                    <a:pt x="193" y="294"/>
                  </a:cubicBezTo>
                  <a:cubicBezTo>
                    <a:pt x="203" y="287"/>
                    <a:pt x="202" y="288"/>
                    <a:pt x="217" y="290"/>
                  </a:cubicBezTo>
                  <a:cubicBezTo>
                    <a:pt x="219" y="304"/>
                    <a:pt x="213" y="328"/>
                    <a:pt x="227" y="335"/>
                  </a:cubicBezTo>
                  <a:cubicBezTo>
                    <a:pt x="236" y="331"/>
                    <a:pt x="246" y="330"/>
                    <a:pt x="256" y="329"/>
                  </a:cubicBezTo>
                  <a:cubicBezTo>
                    <a:pt x="268" y="326"/>
                    <a:pt x="280" y="324"/>
                    <a:pt x="292" y="323"/>
                  </a:cubicBezTo>
                  <a:cubicBezTo>
                    <a:pt x="294" y="314"/>
                    <a:pt x="292" y="308"/>
                    <a:pt x="284" y="303"/>
                  </a:cubicBezTo>
                  <a:cubicBezTo>
                    <a:pt x="277" y="293"/>
                    <a:pt x="285" y="280"/>
                    <a:pt x="289" y="270"/>
                  </a:cubicBezTo>
                  <a:cubicBezTo>
                    <a:pt x="290" y="260"/>
                    <a:pt x="294" y="261"/>
                    <a:pt x="304" y="260"/>
                  </a:cubicBezTo>
                  <a:cubicBezTo>
                    <a:pt x="316" y="251"/>
                    <a:pt x="314" y="228"/>
                    <a:pt x="299" y="222"/>
                  </a:cubicBezTo>
                  <a:cubicBezTo>
                    <a:pt x="291" y="224"/>
                    <a:pt x="282" y="227"/>
                    <a:pt x="278" y="218"/>
                  </a:cubicBezTo>
                  <a:cubicBezTo>
                    <a:pt x="278" y="216"/>
                    <a:pt x="276" y="214"/>
                    <a:pt x="277" y="213"/>
                  </a:cubicBezTo>
                  <a:cubicBezTo>
                    <a:pt x="278" y="212"/>
                    <a:pt x="298" y="204"/>
                    <a:pt x="301" y="203"/>
                  </a:cubicBezTo>
                  <a:cubicBezTo>
                    <a:pt x="307" y="196"/>
                    <a:pt x="314" y="188"/>
                    <a:pt x="322" y="183"/>
                  </a:cubicBezTo>
                  <a:cubicBezTo>
                    <a:pt x="326" y="177"/>
                    <a:pt x="326" y="170"/>
                    <a:pt x="331" y="164"/>
                  </a:cubicBezTo>
                  <a:cubicBezTo>
                    <a:pt x="332" y="159"/>
                    <a:pt x="333" y="158"/>
                    <a:pt x="329" y="153"/>
                  </a:cubicBezTo>
                  <a:cubicBezTo>
                    <a:pt x="326" y="150"/>
                    <a:pt x="320" y="146"/>
                    <a:pt x="320" y="146"/>
                  </a:cubicBezTo>
                  <a:cubicBezTo>
                    <a:pt x="311" y="153"/>
                    <a:pt x="307" y="163"/>
                    <a:pt x="296" y="165"/>
                  </a:cubicBezTo>
                  <a:cubicBezTo>
                    <a:pt x="286" y="172"/>
                    <a:pt x="280" y="182"/>
                    <a:pt x="269" y="188"/>
                  </a:cubicBezTo>
                  <a:cubicBezTo>
                    <a:pt x="254" y="186"/>
                    <a:pt x="247" y="185"/>
                    <a:pt x="235" y="176"/>
                  </a:cubicBezTo>
                  <a:cubicBezTo>
                    <a:pt x="225" y="159"/>
                    <a:pt x="242" y="159"/>
                    <a:pt x="250" y="144"/>
                  </a:cubicBezTo>
                  <a:cubicBezTo>
                    <a:pt x="247" y="138"/>
                    <a:pt x="242" y="138"/>
                    <a:pt x="236" y="135"/>
                  </a:cubicBezTo>
                  <a:cubicBezTo>
                    <a:pt x="230" y="127"/>
                    <a:pt x="236" y="124"/>
                    <a:pt x="244" y="122"/>
                  </a:cubicBezTo>
                  <a:cubicBezTo>
                    <a:pt x="252" y="112"/>
                    <a:pt x="251" y="114"/>
                    <a:pt x="260" y="108"/>
                  </a:cubicBezTo>
                  <a:cubicBezTo>
                    <a:pt x="265" y="110"/>
                    <a:pt x="268" y="113"/>
                    <a:pt x="274" y="114"/>
                  </a:cubicBezTo>
                  <a:cubicBezTo>
                    <a:pt x="276" y="123"/>
                    <a:pt x="274" y="126"/>
                    <a:pt x="284" y="123"/>
                  </a:cubicBezTo>
                  <a:cubicBezTo>
                    <a:pt x="289" y="114"/>
                    <a:pt x="277" y="107"/>
                    <a:pt x="295" y="96"/>
                  </a:cubicBezTo>
                  <a:cubicBezTo>
                    <a:pt x="301" y="88"/>
                    <a:pt x="302" y="51"/>
                    <a:pt x="298" y="48"/>
                  </a:cubicBezTo>
                  <a:cubicBezTo>
                    <a:pt x="288" y="40"/>
                    <a:pt x="273" y="47"/>
                    <a:pt x="260" y="47"/>
                  </a:cubicBezTo>
                  <a:cubicBezTo>
                    <a:pt x="252" y="37"/>
                    <a:pt x="254" y="42"/>
                    <a:pt x="251" y="33"/>
                  </a:cubicBezTo>
                  <a:cubicBezTo>
                    <a:pt x="250" y="17"/>
                    <a:pt x="247" y="11"/>
                    <a:pt x="236" y="0"/>
                  </a:cubicBezTo>
                  <a:cubicBezTo>
                    <a:pt x="231" y="3"/>
                    <a:pt x="227" y="5"/>
                    <a:pt x="221" y="6"/>
                  </a:cubicBezTo>
                  <a:cubicBezTo>
                    <a:pt x="216" y="7"/>
                    <a:pt x="206" y="9"/>
                    <a:pt x="206" y="9"/>
                  </a:cubicBezTo>
                  <a:cubicBezTo>
                    <a:pt x="208" y="14"/>
                    <a:pt x="217" y="21"/>
                    <a:pt x="217" y="21"/>
                  </a:cubicBezTo>
                  <a:cubicBezTo>
                    <a:pt x="220" y="26"/>
                    <a:pt x="220" y="31"/>
                    <a:pt x="223" y="36"/>
                  </a:cubicBezTo>
                  <a:cubicBezTo>
                    <a:pt x="220" y="46"/>
                    <a:pt x="216" y="44"/>
                    <a:pt x="205" y="45"/>
                  </a:cubicBezTo>
                  <a:cubicBezTo>
                    <a:pt x="195" y="48"/>
                    <a:pt x="189" y="41"/>
                    <a:pt x="178" y="39"/>
                  </a:cubicBezTo>
                  <a:cubicBezTo>
                    <a:pt x="173" y="32"/>
                    <a:pt x="167" y="27"/>
                    <a:pt x="158" y="26"/>
                  </a:cubicBezTo>
                  <a:cubicBezTo>
                    <a:pt x="153" y="22"/>
                    <a:pt x="151" y="20"/>
                    <a:pt x="145" y="23"/>
                  </a:cubicBezTo>
                  <a:cubicBezTo>
                    <a:pt x="141" y="31"/>
                    <a:pt x="148" y="41"/>
                    <a:pt x="137" y="47"/>
                  </a:cubicBezTo>
                  <a:cubicBezTo>
                    <a:pt x="133" y="53"/>
                    <a:pt x="133" y="56"/>
                    <a:pt x="125" y="57"/>
                  </a:cubicBezTo>
                  <a:cubicBezTo>
                    <a:pt x="115" y="62"/>
                    <a:pt x="104" y="61"/>
                    <a:pt x="92" y="62"/>
                  </a:cubicBezTo>
                  <a:cubicBezTo>
                    <a:pt x="88" y="68"/>
                    <a:pt x="91" y="70"/>
                    <a:pt x="92" y="77"/>
                  </a:cubicBezTo>
                  <a:cubicBezTo>
                    <a:pt x="91" y="89"/>
                    <a:pt x="93" y="93"/>
                    <a:pt x="85" y="99"/>
                  </a:cubicBezTo>
                  <a:cubicBezTo>
                    <a:pt x="81" y="106"/>
                    <a:pt x="75" y="112"/>
                    <a:pt x="68" y="116"/>
                  </a:cubicBezTo>
                  <a:cubicBezTo>
                    <a:pt x="67" y="125"/>
                    <a:pt x="67" y="134"/>
                    <a:pt x="64" y="143"/>
                  </a:cubicBezTo>
                  <a:cubicBezTo>
                    <a:pt x="60" y="155"/>
                    <a:pt x="31" y="172"/>
                    <a:pt x="20" y="174"/>
                  </a:cubicBezTo>
                  <a:cubicBezTo>
                    <a:pt x="17" y="180"/>
                    <a:pt x="14" y="182"/>
                    <a:pt x="8" y="185"/>
                  </a:cubicBezTo>
                  <a:cubicBezTo>
                    <a:pt x="0" y="196"/>
                    <a:pt x="0" y="208"/>
                    <a:pt x="5" y="219"/>
                  </a:cubicBezTo>
                  <a:close/>
                </a:path>
              </a:pathLst>
            </a:custGeom>
            <a:solidFill>
              <a:schemeClr val="tx1">
                <a:lumMod val="75000"/>
                <a:lumOff val="25000"/>
              </a:schemeClr>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7" name="Freeform 33"/>
            <p:cNvSpPr>
              <a:spLocks/>
            </p:cNvSpPr>
            <p:nvPr>
              <p:custDataLst>
                <p:tags r:id="rId10"/>
              </p:custDataLst>
            </p:nvPr>
          </p:nvSpPr>
          <p:spPr bwMode="auto">
            <a:xfrm>
              <a:off x="2300272" y="3929965"/>
              <a:ext cx="176213" cy="153988"/>
            </a:xfrm>
            <a:custGeom>
              <a:avLst/>
              <a:gdLst>
                <a:gd name="T0" fmla="*/ 2147483647 w 203"/>
                <a:gd name="T1" fmla="*/ 2147483647 h 153"/>
                <a:gd name="T2" fmla="*/ 2147483647 w 203"/>
                <a:gd name="T3" fmla="*/ 2147483647 h 153"/>
                <a:gd name="T4" fmla="*/ 2147483647 w 203"/>
                <a:gd name="T5" fmla="*/ 2147483647 h 153"/>
                <a:gd name="T6" fmla="*/ 2147483647 w 203"/>
                <a:gd name="T7" fmla="*/ 2147483647 h 153"/>
                <a:gd name="T8" fmla="*/ 2147483647 w 203"/>
                <a:gd name="T9" fmla="*/ 2147483647 h 153"/>
                <a:gd name="T10" fmla="*/ 2147483647 w 203"/>
                <a:gd name="T11" fmla="*/ 2147483647 h 153"/>
                <a:gd name="T12" fmla="*/ 2147483647 w 203"/>
                <a:gd name="T13" fmla="*/ 2147483647 h 153"/>
                <a:gd name="T14" fmla="*/ 2147483647 w 203"/>
                <a:gd name="T15" fmla="*/ 2147483647 h 153"/>
                <a:gd name="T16" fmla="*/ 2147483647 w 203"/>
                <a:gd name="T17" fmla="*/ 2147483647 h 153"/>
                <a:gd name="T18" fmla="*/ 2147483647 w 203"/>
                <a:gd name="T19" fmla="*/ 2147483647 h 153"/>
                <a:gd name="T20" fmla="*/ 2147483647 w 203"/>
                <a:gd name="T21" fmla="*/ 2147483647 h 153"/>
                <a:gd name="T22" fmla="*/ 2147483647 w 203"/>
                <a:gd name="T23" fmla="*/ 2147483647 h 153"/>
                <a:gd name="T24" fmla="*/ 2147483647 w 203"/>
                <a:gd name="T25" fmla="*/ 2147483647 h 153"/>
                <a:gd name="T26" fmla="*/ 2147483647 w 203"/>
                <a:gd name="T27" fmla="*/ 2147483647 h 153"/>
                <a:gd name="T28" fmla="*/ 2147483647 w 203"/>
                <a:gd name="T29" fmla="*/ 2147483647 h 153"/>
                <a:gd name="T30" fmla="*/ 2147483647 w 203"/>
                <a:gd name="T31" fmla="*/ 0 h 153"/>
                <a:gd name="T32" fmla="*/ 2147483647 w 203"/>
                <a:gd name="T33" fmla="*/ 2147483647 h 153"/>
                <a:gd name="T34" fmla="*/ 2147483647 w 203"/>
                <a:gd name="T35" fmla="*/ 2147483647 h 153"/>
                <a:gd name="T36" fmla="*/ 2147483647 w 203"/>
                <a:gd name="T37" fmla="*/ 2147483647 h 153"/>
                <a:gd name="T38" fmla="*/ 2147483647 w 203"/>
                <a:gd name="T39" fmla="*/ 2147483647 h 153"/>
                <a:gd name="T40" fmla="*/ 2147483647 w 203"/>
                <a:gd name="T41" fmla="*/ 2147483647 h 153"/>
                <a:gd name="T42" fmla="*/ 2147483647 w 203"/>
                <a:gd name="T43" fmla="*/ 2147483647 h 153"/>
                <a:gd name="T44" fmla="*/ 2147483647 w 203"/>
                <a:gd name="T45" fmla="*/ 2147483647 h 153"/>
                <a:gd name="T46" fmla="*/ 2147483647 w 203"/>
                <a:gd name="T47" fmla="*/ 2147483647 h 153"/>
                <a:gd name="T48" fmla="*/ 2147483647 w 203"/>
                <a:gd name="T49" fmla="*/ 2147483647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3" h="153">
                  <a:moveTo>
                    <a:pt x="3" y="60"/>
                  </a:moveTo>
                  <a:cubicBezTo>
                    <a:pt x="19" y="54"/>
                    <a:pt x="29" y="62"/>
                    <a:pt x="41" y="69"/>
                  </a:cubicBezTo>
                  <a:cubicBezTo>
                    <a:pt x="47" y="77"/>
                    <a:pt x="55" y="86"/>
                    <a:pt x="65" y="88"/>
                  </a:cubicBezTo>
                  <a:cubicBezTo>
                    <a:pt x="72" y="97"/>
                    <a:pt x="70" y="113"/>
                    <a:pt x="84" y="114"/>
                  </a:cubicBezTo>
                  <a:cubicBezTo>
                    <a:pt x="94" y="115"/>
                    <a:pt x="104" y="115"/>
                    <a:pt x="114" y="115"/>
                  </a:cubicBezTo>
                  <a:cubicBezTo>
                    <a:pt x="123" y="124"/>
                    <a:pt x="122" y="134"/>
                    <a:pt x="134" y="141"/>
                  </a:cubicBezTo>
                  <a:cubicBezTo>
                    <a:pt x="138" y="147"/>
                    <a:pt x="137" y="149"/>
                    <a:pt x="143" y="153"/>
                  </a:cubicBezTo>
                  <a:cubicBezTo>
                    <a:pt x="164" y="148"/>
                    <a:pt x="150" y="135"/>
                    <a:pt x="167" y="132"/>
                  </a:cubicBezTo>
                  <a:cubicBezTo>
                    <a:pt x="177" y="125"/>
                    <a:pt x="170" y="124"/>
                    <a:pt x="186" y="123"/>
                  </a:cubicBezTo>
                  <a:cubicBezTo>
                    <a:pt x="194" y="120"/>
                    <a:pt x="196" y="113"/>
                    <a:pt x="203" y="108"/>
                  </a:cubicBezTo>
                  <a:cubicBezTo>
                    <a:pt x="201" y="102"/>
                    <a:pt x="192" y="93"/>
                    <a:pt x="192" y="93"/>
                  </a:cubicBezTo>
                  <a:cubicBezTo>
                    <a:pt x="186" y="83"/>
                    <a:pt x="188" y="70"/>
                    <a:pt x="183" y="60"/>
                  </a:cubicBezTo>
                  <a:cubicBezTo>
                    <a:pt x="182" y="53"/>
                    <a:pt x="190" y="46"/>
                    <a:pt x="194" y="39"/>
                  </a:cubicBezTo>
                  <a:cubicBezTo>
                    <a:pt x="193" y="28"/>
                    <a:pt x="195" y="21"/>
                    <a:pt x="186" y="16"/>
                  </a:cubicBezTo>
                  <a:cubicBezTo>
                    <a:pt x="184" y="13"/>
                    <a:pt x="183" y="10"/>
                    <a:pt x="180" y="7"/>
                  </a:cubicBezTo>
                  <a:cubicBezTo>
                    <a:pt x="177" y="4"/>
                    <a:pt x="171" y="0"/>
                    <a:pt x="171" y="0"/>
                  </a:cubicBezTo>
                  <a:cubicBezTo>
                    <a:pt x="160" y="2"/>
                    <a:pt x="169" y="6"/>
                    <a:pt x="159" y="10"/>
                  </a:cubicBezTo>
                  <a:cubicBezTo>
                    <a:pt x="157" y="11"/>
                    <a:pt x="147" y="12"/>
                    <a:pt x="144" y="13"/>
                  </a:cubicBezTo>
                  <a:cubicBezTo>
                    <a:pt x="135" y="12"/>
                    <a:pt x="129" y="9"/>
                    <a:pt x="122" y="4"/>
                  </a:cubicBezTo>
                  <a:cubicBezTo>
                    <a:pt x="113" y="5"/>
                    <a:pt x="104" y="4"/>
                    <a:pt x="95" y="6"/>
                  </a:cubicBezTo>
                  <a:cubicBezTo>
                    <a:pt x="93" y="6"/>
                    <a:pt x="90" y="22"/>
                    <a:pt x="86" y="24"/>
                  </a:cubicBezTo>
                  <a:cubicBezTo>
                    <a:pt x="76" y="30"/>
                    <a:pt x="63" y="26"/>
                    <a:pt x="51" y="27"/>
                  </a:cubicBezTo>
                  <a:cubicBezTo>
                    <a:pt x="39" y="36"/>
                    <a:pt x="31" y="40"/>
                    <a:pt x="15" y="43"/>
                  </a:cubicBezTo>
                  <a:cubicBezTo>
                    <a:pt x="12" y="48"/>
                    <a:pt x="10" y="51"/>
                    <a:pt x="5" y="55"/>
                  </a:cubicBezTo>
                  <a:cubicBezTo>
                    <a:pt x="2" y="60"/>
                    <a:pt x="0" y="60"/>
                    <a:pt x="3" y="60"/>
                  </a:cubicBezTo>
                  <a:close/>
                </a:path>
              </a:pathLst>
            </a:custGeom>
            <a:gradFill flip="none" rotWithShape="1">
              <a:gsLst>
                <a:gs pos="0">
                  <a:srgbClr val="4789C4">
                    <a:shade val="30000"/>
                    <a:satMod val="115000"/>
                  </a:srgbClr>
                </a:gs>
                <a:gs pos="50000">
                  <a:srgbClr val="4789C4">
                    <a:shade val="67500"/>
                    <a:satMod val="115000"/>
                  </a:srgbClr>
                </a:gs>
                <a:gs pos="100000">
                  <a:srgbClr val="4789C4">
                    <a:shade val="100000"/>
                    <a:satMod val="115000"/>
                  </a:srgbClr>
                </a:gs>
              </a:gsLst>
              <a:lin ang="18900000" scaled="1"/>
              <a:tileRect/>
            </a:gra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2" name="Freeform 34"/>
            <p:cNvSpPr>
              <a:spLocks/>
            </p:cNvSpPr>
            <p:nvPr>
              <p:custDataLst>
                <p:tags r:id="rId11"/>
              </p:custDataLst>
            </p:nvPr>
          </p:nvSpPr>
          <p:spPr bwMode="auto">
            <a:xfrm>
              <a:off x="2906697" y="3782328"/>
              <a:ext cx="314325" cy="363537"/>
            </a:xfrm>
            <a:custGeom>
              <a:avLst/>
              <a:gdLst>
                <a:gd name="T0" fmla="*/ 2147483647 w 364"/>
                <a:gd name="T1" fmla="*/ 2147483647 h 359"/>
                <a:gd name="T2" fmla="*/ 2147483647 w 364"/>
                <a:gd name="T3" fmla="*/ 2147483647 h 359"/>
                <a:gd name="T4" fmla="*/ 2147483647 w 364"/>
                <a:gd name="T5" fmla="*/ 2147483647 h 359"/>
                <a:gd name="T6" fmla="*/ 2147483647 w 364"/>
                <a:gd name="T7" fmla="*/ 2147483647 h 359"/>
                <a:gd name="T8" fmla="*/ 2147483647 w 364"/>
                <a:gd name="T9" fmla="*/ 2147483647 h 359"/>
                <a:gd name="T10" fmla="*/ 2147483647 w 364"/>
                <a:gd name="T11" fmla="*/ 2147483647 h 359"/>
                <a:gd name="T12" fmla="*/ 2147483647 w 364"/>
                <a:gd name="T13" fmla="*/ 2147483647 h 359"/>
                <a:gd name="T14" fmla="*/ 2147483647 w 364"/>
                <a:gd name="T15" fmla="*/ 2147483647 h 359"/>
                <a:gd name="T16" fmla="*/ 2147483647 w 364"/>
                <a:gd name="T17" fmla="*/ 2147483647 h 359"/>
                <a:gd name="T18" fmla="*/ 2147483647 w 364"/>
                <a:gd name="T19" fmla="*/ 2147483647 h 359"/>
                <a:gd name="T20" fmla="*/ 2147483647 w 364"/>
                <a:gd name="T21" fmla="*/ 2147483647 h 359"/>
                <a:gd name="T22" fmla="*/ 2147483647 w 364"/>
                <a:gd name="T23" fmla="*/ 2147483647 h 359"/>
                <a:gd name="T24" fmla="*/ 2147483647 w 364"/>
                <a:gd name="T25" fmla="*/ 2147483647 h 359"/>
                <a:gd name="T26" fmla="*/ 2147483647 w 364"/>
                <a:gd name="T27" fmla="*/ 2147483647 h 359"/>
                <a:gd name="T28" fmla="*/ 2147483647 w 364"/>
                <a:gd name="T29" fmla="*/ 2147483647 h 359"/>
                <a:gd name="T30" fmla="*/ 2147483647 w 364"/>
                <a:gd name="T31" fmla="*/ 2147483647 h 359"/>
                <a:gd name="T32" fmla="*/ 2147483647 w 364"/>
                <a:gd name="T33" fmla="*/ 2147483647 h 359"/>
                <a:gd name="T34" fmla="*/ 2147483647 w 364"/>
                <a:gd name="T35" fmla="*/ 2147483647 h 359"/>
                <a:gd name="T36" fmla="*/ 2147483647 w 364"/>
                <a:gd name="T37" fmla="*/ 2147483647 h 359"/>
                <a:gd name="T38" fmla="*/ 2147483647 w 364"/>
                <a:gd name="T39" fmla="*/ 2147483647 h 359"/>
                <a:gd name="T40" fmla="*/ 2147483647 w 364"/>
                <a:gd name="T41" fmla="*/ 2147483647 h 359"/>
                <a:gd name="T42" fmla="*/ 2147483647 w 364"/>
                <a:gd name="T43" fmla="*/ 2147483647 h 359"/>
                <a:gd name="T44" fmla="*/ 2147483647 w 364"/>
                <a:gd name="T45" fmla="*/ 2147483647 h 359"/>
                <a:gd name="T46" fmla="*/ 2147483647 w 364"/>
                <a:gd name="T47" fmla="*/ 2147483647 h 359"/>
                <a:gd name="T48" fmla="*/ 2147483647 w 364"/>
                <a:gd name="T49" fmla="*/ 2147483647 h 359"/>
                <a:gd name="T50" fmla="*/ 2147483647 w 364"/>
                <a:gd name="T51" fmla="*/ 2147483647 h 359"/>
                <a:gd name="T52" fmla="*/ 2147483647 w 364"/>
                <a:gd name="T53" fmla="*/ 2147483647 h 359"/>
                <a:gd name="T54" fmla="*/ 2147483647 w 364"/>
                <a:gd name="T55" fmla="*/ 2147483647 h 359"/>
                <a:gd name="T56" fmla="*/ 2147483647 w 364"/>
                <a:gd name="T57" fmla="*/ 2147483647 h 359"/>
                <a:gd name="T58" fmla="*/ 2147483647 w 364"/>
                <a:gd name="T59" fmla="*/ 2147483647 h 359"/>
                <a:gd name="T60" fmla="*/ 2147483647 w 364"/>
                <a:gd name="T61" fmla="*/ 2147483647 h 359"/>
                <a:gd name="T62" fmla="*/ 2147483647 w 364"/>
                <a:gd name="T63" fmla="*/ 2147483647 h 359"/>
                <a:gd name="T64" fmla="*/ 2147483647 w 364"/>
                <a:gd name="T65" fmla="*/ 2147483647 h 3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4" h="359">
                  <a:moveTo>
                    <a:pt x="7" y="268"/>
                  </a:moveTo>
                  <a:cubicBezTo>
                    <a:pt x="14" y="269"/>
                    <a:pt x="19" y="271"/>
                    <a:pt x="26" y="272"/>
                  </a:cubicBezTo>
                  <a:cubicBezTo>
                    <a:pt x="31" y="274"/>
                    <a:pt x="36" y="276"/>
                    <a:pt x="41" y="280"/>
                  </a:cubicBezTo>
                  <a:cubicBezTo>
                    <a:pt x="40" y="288"/>
                    <a:pt x="36" y="287"/>
                    <a:pt x="32" y="293"/>
                  </a:cubicBezTo>
                  <a:cubicBezTo>
                    <a:pt x="34" y="302"/>
                    <a:pt x="38" y="306"/>
                    <a:pt x="46" y="311"/>
                  </a:cubicBezTo>
                  <a:cubicBezTo>
                    <a:pt x="47" y="325"/>
                    <a:pt x="43" y="338"/>
                    <a:pt x="58" y="341"/>
                  </a:cubicBezTo>
                  <a:cubicBezTo>
                    <a:pt x="66" y="347"/>
                    <a:pt x="66" y="355"/>
                    <a:pt x="73" y="359"/>
                  </a:cubicBezTo>
                  <a:cubicBezTo>
                    <a:pt x="83" y="358"/>
                    <a:pt x="84" y="358"/>
                    <a:pt x="89" y="350"/>
                  </a:cubicBezTo>
                  <a:cubicBezTo>
                    <a:pt x="91" y="340"/>
                    <a:pt x="92" y="340"/>
                    <a:pt x="100" y="335"/>
                  </a:cubicBezTo>
                  <a:cubicBezTo>
                    <a:pt x="106" y="327"/>
                    <a:pt x="105" y="318"/>
                    <a:pt x="115" y="314"/>
                  </a:cubicBezTo>
                  <a:cubicBezTo>
                    <a:pt x="120" y="317"/>
                    <a:pt x="124" y="320"/>
                    <a:pt x="130" y="322"/>
                  </a:cubicBezTo>
                  <a:cubicBezTo>
                    <a:pt x="142" y="313"/>
                    <a:pt x="130" y="314"/>
                    <a:pt x="154" y="313"/>
                  </a:cubicBezTo>
                  <a:cubicBezTo>
                    <a:pt x="155" y="312"/>
                    <a:pt x="157" y="311"/>
                    <a:pt x="158" y="310"/>
                  </a:cubicBezTo>
                  <a:cubicBezTo>
                    <a:pt x="160" y="309"/>
                    <a:pt x="162" y="309"/>
                    <a:pt x="164" y="308"/>
                  </a:cubicBezTo>
                  <a:cubicBezTo>
                    <a:pt x="168" y="305"/>
                    <a:pt x="169" y="299"/>
                    <a:pt x="173" y="295"/>
                  </a:cubicBezTo>
                  <a:cubicBezTo>
                    <a:pt x="175" y="289"/>
                    <a:pt x="177" y="287"/>
                    <a:pt x="182" y="283"/>
                  </a:cubicBezTo>
                  <a:cubicBezTo>
                    <a:pt x="217" y="285"/>
                    <a:pt x="196" y="284"/>
                    <a:pt x="215" y="298"/>
                  </a:cubicBezTo>
                  <a:cubicBezTo>
                    <a:pt x="221" y="296"/>
                    <a:pt x="225" y="294"/>
                    <a:pt x="229" y="289"/>
                  </a:cubicBezTo>
                  <a:cubicBezTo>
                    <a:pt x="232" y="273"/>
                    <a:pt x="227" y="262"/>
                    <a:pt x="244" y="259"/>
                  </a:cubicBezTo>
                  <a:cubicBezTo>
                    <a:pt x="250" y="256"/>
                    <a:pt x="256" y="252"/>
                    <a:pt x="262" y="248"/>
                  </a:cubicBezTo>
                  <a:cubicBezTo>
                    <a:pt x="264" y="238"/>
                    <a:pt x="254" y="227"/>
                    <a:pt x="247" y="220"/>
                  </a:cubicBezTo>
                  <a:cubicBezTo>
                    <a:pt x="244" y="211"/>
                    <a:pt x="240" y="204"/>
                    <a:pt x="236" y="196"/>
                  </a:cubicBezTo>
                  <a:cubicBezTo>
                    <a:pt x="235" y="188"/>
                    <a:pt x="231" y="183"/>
                    <a:pt x="227" y="176"/>
                  </a:cubicBezTo>
                  <a:cubicBezTo>
                    <a:pt x="232" y="172"/>
                    <a:pt x="238" y="164"/>
                    <a:pt x="244" y="163"/>
                  </a:cubicBezTo>
                  <a:cubicBezTo>
                    <a:pt x="251" y="151"/>
                    <a:pt x="252" y="144"/>
                    <a:pt x="265" y="136"/>
                  </a:cubicBezTo>
                  <a:cubicBezTo>
                    <a:pt x="270" y="128"/>
                    <a:pt x="273" y="119"/>
                    <a:pt x="281" y="113"/>
                  </a:cubicBezTo>
                  <a:cubicBezTo>
                    <a:pt x="283" y="119"/>
                    <a:pt x="283" y="128"/>
                    <a:pt x="287" y="133"/>
                  </a:cubicBezTo>
                  <a:cubicBezTo>
                    <a:pt x="289" y="139"/>
                    <a:pt x="289" y="140"/>
                    <a:pt x="292" y="146"/>
                  </a:cubicBezTo>
                  <a:cubicBezTo>
                    <a:pt x="294" y="161"/>
                    <a:pt x="291" y="170"/>
                    <a:pt x="307" y="173"/>
                  </a:cubicBezTo>
                  <a:cubicBezTo>
                    <a:pt x="323" y="181"/>
                    <a:pt x="309" y="203"/>
                    <a:pt x="316" y="218"/>
                  </a:cubicBezTo>
                  <a:cubicBezTo>
                    <a:pt x="318" y="228"/>
                    <a:pt x="320" y="227"/>
                    <a:pt x="331" y="229"/>
                  </a:cubicBezTo>
                  <a:cubicBezTo>
                    <a:pt x="336" y="236"/>
                    <a:pt x="341" y="238"/>
                    <a:pt x="350" y="239"/>
                  </a:cubicBezTo>
                  <a:cubicBezTo>
                    <a:pt x="357" y="238"/>
                    <a:pt x="360" y="238"/>
                    <a:pt x="364" y="232"/>
                  </a:cubicBezTo>
                  <a:cubicBezTo>
                    <a:pt x="363" y="224"/>
                    <a:pt x="362" y="217"/>
                    <a:pt x="359" y="209"/>
                  </a:cubicBezTo>
                  <a:cubicBezTo>
                    <a:pt x="358" y="200"/>
                    <a:pt x="358" y="189"/>
                    <a:pt x="352" y="181"/>
                  </a:cubicBezTo>
                  <a:cubicBezTo>
                    <a:pt x="352" y="169"/>
                    <a:pt x="357" y="141"/>
                    <a:pt x="349" y="130"/>
                  </a:cubicBezTo>
                  <a:cubicBezTo>
                    <a:pt x="349" y="121"/>
                    <a:pt x="348" y="112"/>
                    <a:pt x="350" y="104"/>
                  </a:cubicBezTo>
                  <a:cubicBezTo>
                    <a:pt x="350" y="102"/>
                    <a:pt x="354" y="104"/>
                    <a:pt x="355" y="103"/>
                  </a:cubicBezTo>
                  <a:cubicBezTo>
                    <a:pt x="356" y="102"/>
                    <a:pt x="356" y="100"/>
                    <a:pt x="356" y="98"/>
                  </a:cubicBezTo>
                  <a:cubicBezTo>
                    <a:pt x="355" y="80"/>
                    <a:pt x="361" y="71"/>
                    <a:pt x="347" y="65"/>
                  </a:cubicBezTo>
                  <a:cubicBezTo>
                    <a:pt x="329" y="71"/>
                    <a:pt x="353" y="62"/>
                    <a:pt x="338" y="73"/>
                  </a:cubicBezTo>
                  <a:cubicBezTo>
                    <a:pt x="335" y="76"/>
                    <a:pt x="330" y="75"/>
                    <a:pt x="326" y="76"/>
                  </a:cubicBezTo>
                  <a:cubicBezTo>
                    <a:pt x="317" y="75"/>
                    <a:pt x="308" y="76"/>
                    <a:pt x="299" y="74"/>
                  </a:cubicBezTo>
                  <a:cubicBezTo>
                    <a:pt x="299" y="74"/>
                    <a:pt x="298" y="60"/>
                    <a:pt x="287" y="58"/>
                  </a:cubicBezTo>
                  <a:cubicBezTo>
                    <a:pt x="273" y="60"/>
                    <a:pt x="277" y="64"/>
                    <a:pt x="272" y="76"/>
                  </a:cubicBezTo>
                  <a:cubicBezTo>
                    <a:pt x="264" y="73"/>
                    <a:pt x="256" y="74"/>
                    <a:pt x="248" y="71"/>
                  </a:cubicBezTo>
                  <a:cubicBezTo>
                    <a:pt x="242" y="73"/>
                    <a:pt x="236" y="74"/>
                    <a:pt x="230" y="76"/>
                  </a:cubicBezTo>
                  <a:cubicBezTo>
                    <a:pt x="223" y="74"/>
                    <a:pt x="222" y="71"/>
                    <a:pt x="217" y="67"/>
                  </a:cubicBezTo>
                  <a:cubicBezTo>
                    <a:pt x="214" y="60"/>
                    <a:pt x="215" y="57"/>
                    <a:pt x="209" y="52"/>
                  </a:cubicBezTo>
                  <a:cubicBezTo>
                    <a:pt x="209" y="46"/>
                    <a:pt x="210" y="40"/>
                    <a:pt x="208" y="34"/>
                  </a:cubicBezTo>
                  <a:cubicBezTo>
                    <a:pt x="207" y="30"/>
                    <a:pt x="199" y="25"/>
                    <a:pt x="199" y="25"/>
                  </a:cubicBezTo>
                  <a:cubicBezTo>
                    <a:pt x="194" y="11"/>
                    <a:pt x="184" y="13"/>
                    <a:pt x="170" y="11"/>
                  </a:cubicBezTo>
                  <a:cubicBezTo>
                    <a:pt x="164" y="7"/>
                    <a:pt x="161" y="5"/>
                    <a:pt x="154" y="4"/>
                  </a:cubicBezTo>
                  <a:cubicBezTo>
                    <a:pt x="146" y="4"/>
                    <a:pt x="134" y="0"/>
                    <a:pt x="131" y="7"/>
                  </a:cubicBezTo>
                  <a:cubicBezTo>
                    <a:pt x="125" y="22"/>
                    <a:pt x="134" y="32"/>
                    <a:pt x="116" y="35"/>
                  </a:cubicBezTo>
                  <a:cubicBezTo>
                    <a:pt x="111" y="41"/>
                    <a:pt x="105" y="46"/>
                    <a:pt x="97" y="47"/>
                  </a:cubicBezTo>
                  <a:cubicBezTo>
                    <a:pt x="94" y="53"/>
                    <a:pt x="97" y="59"/>
                    <a:pt x="100" y="65"/>
                  </a:cubicBezTo>
                  <a:cubicBezTo>
                    <a:pt x="103" y="78"/>
                    <a:pt x="98" y="84"/>
                    <a:pt x="92" y="94"/>
                  </a:cubicBezTo>
                  <a:cubicBezTo>
                    <a:pt x="91" y="106"/>
                    <a:pt x="86" y="103"/>
                    <a:pt x="77" y="109"/>
                  </a:cubicBezTo>
                  <a:cubicBezTo>
                    <a:pt x="79" y="117"/>
                    <a:pt x="81" y="125"/>
                    <a:pt x="86" y="131"/>
                  </a:cubicBezTo>
                  <a:cubicBezTo>
                    <a:pt x="86" y="139"/>
                    <a:pt x="87" y="147"/>
                    <a:pt x="85" y="154"/>
                  </a:cubicBezTo>
                  <a:cubicBezTo>
                    <a:pt x="84" y="158"/>
                    <a:pt x="76" y="161"/>
                    <a:pt x="76" y="161"/>
                  </a:cubicBezTo>
                  <a:cubicBezTo>
                    <a:pt x="72" y="168"/>
                    <a:pt x="68" y="166"/>
                    <a:pt x="62" y="170"/>
                  </a:cubicBezTo>
                  <a:cubicBezTo>
                    <a:pt x="58" y="177"/>
                    <a:pt x="56" y="186"/>
                    <a:pt x="50" y="191"/>
                  </a:cubicBezTo>
                  <a:cubicBezTo>
                    <a:pt x="49" y="210"/>
                    <a:pt x="48" y="218"/>
                    <a:pt x="32" y="227"/>
                  </a:cubicBezTo>
                  <a:cubicBezTo>
                    <a:pt x="30" y="239"/>
                    <a:pt x="24" y="251"/>
                    <a:pt x="14" y="257"/>
                  </a:cubicBezTo>
                  <a:cubicBezTo>
                    <a:pt x="12" y="260"/>
                    <a:pt x="0" y="270"/>
                    <a:pt x="7" y="268"/>
                  </a:cubicBezTo>
                  <a:close/>
                </a:path>
              </a:pathLst>
            </a:custGeom>
            <a:solidFill>
              <a:srgbClr val="CCECFF"/>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3" name="Freeform 35"/>
            <p:cNvSpPr>
              <a:spLocks/>
            </p:cNvSpPr>
            <p:nvPr>
              <p:custDataLst>
                <p:tags r:id="rId12"/>
              </p:custDataLst>
            </p:nvPr>
          </p:nvSpPr>
          <p:spPr bwMode="auto">
            <a:xfrm>
              <a:off x="3070210" y="3999815"/>
              <a:ext cx="150812" cy="146050"/>
            </a:xfrm>
            <a:custGeom>
              <a:avLst/>
              <a:gdLst>
                <a:gd name="T0" fmla="*/ 2147483647 w 176"/>
                <a:gd name="T1" fmla="*/ 2147483647 h 145"/>
                <a:gd name="T2" fmla="*/ 2147483647 w 176"/>
                <a:gd name="T3" fmla="*/ 2147483647 h 145"/>
                <a:gd name="T4" fmla="*/ 2147483647 w 176"/>
                <a:gd name="T5" fmla="*/ 2147483647 h 145"/>
                <a:gd name="T6" fmla="*/ 2147483647 w 176"/>
                <a:gd name="T7" fmla="*/ 2147483647 h 145"/>
                <a:gd name="T8" fmla="*/ 2147483647 w 176"/>
                <a:gd name="T9" fmla="*/ 2147483647 h 145"/>
                <a:gd name="T10" fmla="*/ 2147483647 w 176"/>
                <a:gd name="T11" fmla="*/ 2147483647 h 145"/>
                <a:gd name="T12" fmla="*/ 2147483647 w 176"/>
                <a:gd name="T13" fmla="*/ 2147483647 h 145"/>
                <a:gd name="T14" fmla="*/ 2147483647 w 176"/>
                <a:gd name="T15" fmla="*/ 2147483647 h 145"/>
                <a:gd name="T16" fmla="*/ 2147483647 w 176"/>
                <a:gd name="T17" fmla="*/ 2147483647 h 145"/>
                <a:gd name="T18" fmla="*/ 2147483647 w 176"/>
                <a:gd name="T19" fmla="*/ 2147483647 h 145"/>
                <a:gd name="T20" fmla="*/ 2147483647 w 176"/>
                <a:gd name="T21" fmla="*/ 2147483647 h 145"/>
                <a:gd name="T22" fmla="*/ 2147483647 w 176"/>
                <a:gd name="T23" fmla="*/ 0 h 145"/>
                <a:gd name="T24" fmla="*/ 2147483647 w 176"/>
                <a:gd name="T25" fmla="*/ 2147483647 h 145"/>
                <a:gd name="T26" fmla="*/ 2147483647 w 176"/>
                <a:gd name="T27" fmla="*/ 2147483647 h 145"/>
                <a:gd name="T28" fmla="*/ 2147483647 w 176"/>
                <a:gd name="T29" fmla="*/ 2147483647 h 145"/>
                <a:gd name="T30" fmla="*/ 2147483647 w 176"/>
                <a:gd name="T31" fmla="*/ 2147483647 h 145"/>
                <a:gd name="T32" fmla="*/ 2147483647 w 176"/>
                <a:gd name="T33" fmla="*/ 2147483647 h 145"/>
                <a:gd name="T34" fmla="*/ 2147483647 w 176"/>
                <a:gd name="T35" fmla="*/ 2147483647 h 145"/>
                <a:gd name="T36" fmla="*/ 2147483647 w 176"/>
                <a:gd name="T37" fmla="*/ 2147483647 h 145"/>
                <a:gd name="T38" fmla="*/ 2147483647 w 176"/>
                <a:gd name="T39" fmla="*/ 2147483647 h 1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6" h="145">
                  <a:moveTo>
                    <a:pt x="9" y="72"/>
                  </a:moveTo>
                  <a:cubicBezTo>
                    <a:pt x="10" y="79"/>
                    <a:pt x="8" y="82"/>
                    <a:pt x="4" y="88"/>
                  </a:cubicBezTo>
                  <a:cubicBezTo>
                    <a:pt x="8" y="142"/>
                    <a:pt x="18" y="126"/>
                    <a:pt x="81" y="127"/>
                  </a:cubicBezTo>
                  <a:cubicBezTo>
                    <a:pt x="90" y="129"/>
                    <a:pt x="93" y="130"/>
                    <a:pt x="100" y="135"/>
                  </a:cubicBezTo>
                  <a:cubicBezTo>
                    <a:pt x="103" y="141"/>
                    <a:pt x="104" y="144"/>
                    <a:pt x="111" y="145"/>
                  </a:cubicBezTo>
                  <a:cubicBezTo>
                    <a:pt x="119" y="135"/>
                    <a:pt x="116" y="139"/>
                    <a:pt x="120" y="132"/>
                  </a:cubicBezTo>
                  <a:cubicBezTo>
                    <a:pt x="122" y="120"/>
                    <a:pt x="142" y="127"/>
                    <a:pt x="151" y="127"/>
                  </a:cubicBezTo>
                  <a:cubicBezTo>
                    <a:pt x="176" y="125"/>
                    <a:pt x="163" y="124"/>
                    <a:pt x="171" y="108"/>
                  </a:cubicBezTo>
                  <a:cubicBezTo>
                    <a:pt x="173" y="98"/>
                    <a:pt x="167" y="93"/>
                    <a:pt x="163" y="84"/>
                  </a:cubicBezTo>
                  <a:cubicBezTo>
                    <a:pt x="161" y="70"/>
                    <a:pt x="160" y="56"/>
                    <a:pt x="168" y="45"/>
                  </a:cubicBezTo>
                  <a:cubicBezTo>
                    <a:pt x="171" y="29"/>
                    <a:pt x="169" y="28"/>
                    <a:pt x="151" y="25"/>
                  </a:cubicBezTo>
                  <a:cubicBezTo>
                    <a:pt x="146" y="18"/>
                    <a:pt x="129" y="5"/>
                    <a:pt x="121" y="0"/>
                  </a:cubicBezTo>
                  <a:cubicBezTo>
                    <a:pt x="106" y="15"/>
                    <a:pt x="94" y="9"/>
                    <a:pt x="69" y="10"/>
                  </a:cubicBezTo>
                  <a:cubicBezTo>
                    <a:pt x="70" y="17"/>
                    <a:pt x="75" y="17"/>
                    <a:pt x="76" y="24"/>
                  </a:cubicBezTo>
                  <a:cubicBezTo>
                    <a:pt x="76" y="28"/>
                    <a:pt x="77" y="33"/>
                    <a:pt x="75" y="37"/>
                  </a:cubicBezTo>
                  <a:cubicBezTo>
                    <a:pt x="74" y="39"/>
                    <a:pt x="72" y="38"/>
                    <a:pt x="70" y="39"/>
                  </a:cubicBezTo>
                  <a:cubicBezTo>
                    <a:pt x="62" y="43"/>
                    <a:pt x="57" y="51"/>
                    <a:pt x="49" y="54"/>
                  </a:cubicBezTo>
                  <a:cubicBezTo>
                    <a:pt x="40" y="66"/>
                    <a:pt x="46" y="78"/>
                    <a:pt x="31" y="87"/>
                  </a:cubicBezTo>
                  <a:cubicBezTo>
                    <a:pt x="23" y="84"/>
                    <a:pt x="24" y="80"/>
                    <a:pt x="18" y="76"/>
                  </a:cubicBezTo>
                  <a:cubicBezTo>
                    <a:pt x="0" y="64"/>
                    <a:pt x="21" y="84"/>
                    <a:pt x="9" y="72"/>
                  </a:cubicBezTo>
                  <a:close/>
                </a:path>
              </a:pathLst>
            </a:custGeom>
            <a:solidFill>
              <a:srgbClr val="333399"/>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4" name="Freeform 36"/>
            <p:cNvSpPr>
              <a:spLocks/>
            </p:cNvSpPr>
            <p:nvPr>
              <p:custDataLst>
                <p:tags r:id="rId13"/>
              </p:custDataLst>
            </p:nvPr>
          </p:nvSpPr>
          <p:spPr bwMode="auto">
            <a:xfrm>
              <a:off x="3205147" y="3879165"/>
              <a:ext cx="147638" cy="125413"/>
            </a:xfrm>
            <a:custGeom>
              <a:avLst/>
              <a:gdLst>
                <a:gd name="T0" fmla="*/ 2147483647 w 172"/>
                <a:gd name="T1" fmla="*/ 2147483647 h 123"/>
                <a:gd name="T2" fmla="*/ 2147483647 w 172"/>
                <a:gd name="T3" fmla="*/ 2147483647 h 123"/>
                <a:gd name="T4" fmla="*/ 2147483647 w 172"/>
                <a:gd name="T5" fmla="*/ 2147483647 h 123"/>
                <a:gd name="T6" fmla="*/ 2147483647 w 172"/>
                <a:gd name="T7" fmla="*/ 2147483647 h 123"/>
                <a:gd name="T8" fmla="*/ 2147483647 w 172"/>
                <a:gd name="T9" fmla="*/ 2147483647 h 123"/>
                <a:gd name="T10" fmla="*/ 2147483647 w 172"/>
                <a:gd name="T11" fmla="*/ 2147483647 h 123"/>
                <a:gd name="T12" fmla="*/ 2147483647 w 172"/>
                <a:gd name="T13" fmla="*/ 2147483647 h 123"/>
                <a:gd name="T14" fmla="*/ 2147483647 w 172"/>
                <a:gd name="T15" fmla="*/ 2147483647 h 123"/>
                <a:gd name="T16" fmla="*/ 2147483647 w 172"/>
                <a:gd name="T17" fmla="*/ 2147483647 h 123"/>
                <a:gd name="T18" fmla="*/ 2147483647 w 172"/>
                <a:gd name="T19" fmla="*/ 2147483647 h 123"/>
                <a:gd name="T20" fmla="*/ 2147483647 w 172"/>
                <a:gd name="T21" fmla="*/ 2147483647 h 123"/>
                <a:gd name="T22" fmla="*/ 2147483647 w 172"/>
                <a:gd name="T23" fmla="*/ 2147483647 h 123"/>
                <a:gd name="T24" fmla="*/ 2147483647 w 172"/>
                <a:gd name="T25" fmla="*/ 2147483647 h 123"/>
                <a:gd name="T26" fmla="*/ 2147483647 w 172"/>
                <a:gd name="T27" fmla="*/ 2147483647 h 123"/>
                <a:gd name="T28" fmla="*/ 2147483647 w 172"/>
                <a:gd name="T29" fmla="*/ 2147483647 h 123"/>
                <a:gd name="T30" fmla="*/ 2147483647 w 172"/>
                <a:gd name="T31" fmla="*/ 2147483647 h 123"/>
                <a:gd name="T32" fmla="*/ 2147483647 w 172"/>
                <a:gd name="T33" fmla="*/ 2147483647 h 123"/>
                <a:gd name="T34" fmla="*/ 2147483647 w 172"/>
                <a:gd name="T35" fmla="*/ 2147483647 h 123"/>
                <a:gd name="T36" fmla="*/ 2147483647 w 172"/>
                <a:gd name="T37" fmla="*/ 2147483647 h 123"/>
                <a:gd name="T38" fmla="*/ 2147483647 w 172"/>
                <a:gd name="T39" fmla="*/ 2147483647 h 123"/>
                <a:gd name="T40" fmla="*/ 2147483647 w 172"/>
                <a:gd name="T41" fmla="*/ 2147483647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123">
                  <a:moveTo>
                    <a:pt x="5" y="32"/>
                  </a:moveTo>
                  <a:cubicBezTo>
                    <a:pt x="12" y="44"/>
                    <a:pt x="18" y="40"/>
                    <a:pt x="34" y="41"/>
                  </a:cubicBezTo>
                  <a:cubicBezTo>
                    <a:pt x="38" y="47"/>
                    <a:pt x="39" y="49"/>
                    <a:pt x="46" y="50"/>
                  </a:cubicBezTo>
                  <a:cubicBezTo>
                    <a:pt x="51" y="54"/>
                    <a:pt x="53" y="58"/>
                    <a:pt x="58" y="62"/>
                  </a:cubicBezTo>
                  <a:cubicBezTo>
                    <a:pt x="59" y="73"/>
                    <a:pt x="58" y="75"/>
                    <a:pt x="67" y="80"/>
                  </a:cubicBezTo>
                  <a:cubicBezTo>
                    <a:pt x="69" y="90"/>
                    <a:pt x="84" y="97"/>
                    <a:pt x="94" y="98"/>
                  </a:cubicBezTo>
                  <a:cubicBezTo>
                    <a:pt x="95" y="105"/>
                    <a:pt x="98" y="111"/>
                    <a:pt x="89" y="113"/>
                  </a:cubicBezTo>
                  <a:cubicBezTo>
                    <a:pt x="83" y="123"/>
                    <a:pt x="92" y="122"/>
                    <a:pt x="100" y="121"/>
                  </a:cubicBezTo>
                  <a:cubicBezTo>
                    <a:pt x="108" y="115"/>
                    <a:pt x="108" y="108"/>
                    <a:pt x="118" y="104"/>
                  </a:cubicBezTo>
                  <a:cubicBezTo>
                    <a:pt x="129" y="89"/>
                    <a:pt x="108" y="116"/>
                    <a:pt x="130" y="98"/>
                  </a:cubicBezTo>
                  <a:cubicBezTo>
                    <a:pt x="132" y="97"/>
                    <a:pt x="129" y="93"/>
                    <a:pt x="131" y="92"/>
                  </a:cubicBezTo>
                  <a:cubicBezTo>
                    <a:pt x="134" y="90"/>
                    <a:pt x="138" y="91"/>
                    <a:pt x="142" y="91"/>
                  </a:cubicBezTo>
                  <a:cubicBezTo>
                    <a:pt x="155" y="81"/>
                    <a:pt x="133" y="97"/>
                    <a:pt x="155" y="86"/>
                  </a:cubicBezTo>
                  <a:cubicBezTo>
                    <a:pt x="158" y="84"/>
                    <a:pt x="162" y="76"/>
                    <a:pt x="164" y="73"/>
                  </a:cubicBezTo>
                  <a:cubicBezTo>
                    <a:pt x="172" y="50"/>
                    <a:pt x="159" y="31"/>
                    <a:pt x="140" y="20"/>
                  </a:cubicBezTo>
                  <a:cubicBezTo>
                    <a:pt x="133" y="11"/>
                    <a:pt x="121" y="6"/>
                    <a:pt x="110" y="4"/>
                  </a:cubicBezTo>
                  <a:cubicBezTo>
                    <a:pt x="101" y="0"/>
                    <a:pt x="96" y="1"/>
                    <a:pt x="85" y="2"/>
                  </a:cubicBezTo>
                  <a:cubicBezTo>
                    <a:pt x="69" y="7"/>
                    <a:pt x="54" y="10"/>
                    <a:pt x="37" y="11"/>
                  </a:cubicBezTo>
                  <a:cubicBezTo>
                    <a:pt x="30" y="14"/>
                    <a:pt x="24" y="14"/>
                    <a:pt x="17" y="13"/>
                  </a:cubicBezTo>
                  <a:cubicBezTo>
                    <a:pt x="11" y="6"/>
                    <a:pt x="10" y="8"/>
                    <a:pt x="4" y="14"/>
                  </a:cubicBezTo>
                  <a:cubicBezTo>
                    <a:pt x="0" y="23"/>
                    <a:pt x="2" y="17"/>
                    <a:pt x="5" y="32"/>
                  </a:cubicBezTo>
                  <a:close/>
                </a:path>
              </a:pathLst>
            </a:custGeom>
            <a:solidFill>
              <a:schemeClr val="tx1">
                <a:lumMod val="75000"/>
                <a:lumOff val="25000"/>
              </a:schemeClr>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5" name="Freeform 37"/>
            <p:cNvSpPr>
              <a:spLocks/>
            </p:cNvSpPr>
            <p:nvPr>
              <p:custDataLst>
                <p:tags r:id="rId14"/>
              </p:custDataLst>
            </p:nvPr>
          </p:nvSpPr>
          <p:spPr bwMode="auto">
            <a:xfrm>
              <a:off x="1924606" y="2518678"/>
              <a:ext cx="708025" cy="850900"/>
            </a:xfrm>
            <a:custGeom>
              <a:avLst/>
              <a:gdLst>
                <a:gd name="T0" fmla="*/ 2147483647 w 820"/>
                <a:gd name="T1" fmla="*/ 2147483647 h 841"/>
                <a:gd name="T2" fmla="*/ 2147483647 w 820"/>
                <a:gd name="T3" fmla="*/ 2147483647 h 841"/>
                <a:gd name="T4" fmla="*/ 2147483647 w 820"/>
                <a:gd name="T5" fmla="*/ 2147483647 h 841"/>
                <a:gd name="T6" fmla="*/ 2147483647 w 820"/>
                <a:gd name="T7" fmla="*/ 2147483647 h 841"/>
                <a:gd name="T8" fmla="*/ 2147483647 w 820"/>
                <a:gd name="T9" fmla="*/ 2147483647 h 841"/>
                <a:gd name="T10" fmla="*/ 2147483647 w 820"/>
                <a:gd name="T11" fmla="*/ 2147483647 h 841"/>
                <a:gd name="T12" fmla="*/ 2147483647 w 820"/>
                <a:gd name="T13" fmla="*/ 2147483647 h 841"/>
                <a:gd name="T14" fmla="*/ 2147483647 w 820"/>
                <a:gd name="T15" fmla="*/ 2147483647 h 841"/>
                <a:gd name="T16" fmla="*/ 2147483647 w 820"/>
                <a:gd name="T17" fmla="*/ 2147483647 h 841"/>
                <a:gd name="T18" fmla="*/ 2147483647 w 820"/>
                <a:gd name="T19" fmla="*/ 2147483647 h 841"/>
                <a:gd name="T20" fmla="*/ 2147483647 w 820"/>
                <a:gd name="T21" fmla="*/ 2147483647 h 841"/>
                <a:gd name="T22" fmla="*/ 2147483647 w 820"/>
                <a:gd name="T23" fmla="*/ 2147483647 h 841"/>
                <a:gd name="T24" fmla="*/ 2147483647 w 820"/>
                <a:gd name="T25" fmla="*/ 2147483647 h 841"/>
                <a:gd name="T26" fmla="*/ 2147483647 w 820"/>
                <a:gd name="T27" fmla="*/ 2147483647 h 841"/>
                <a:gd name="T28" fmla="*/ 2147483647 w 820"/>
                <a:gd name="T29" fmla="*/ 2147483647 h 841"/>
                <a:gd name="T30" fmla="*/ 2147483647 w 820"/>
                <a:gd name="T31" fmla="*/ 2147483647 h 841"/>
                <a:gd name="T32" fmla="*/ 2147483647 w 820"/>
                <a:gd name="T33" fmla="*/ 2147483647 h 841"/>
                <a:gd name="T34" fmla="*/ 2147483647 w 820"/>
                <a:gd name="T35" fmla="*/ 2147483647 h 841"/>
                <a:gd name="T36" fmla="*/ 2147483647 w 820"/>
                <a:gd name="T37" fmla="*/ 2147483647 h 841"/>
                <a:gd name="T38" fmla="*/ 2147483647 w 820"/>
                <a:gd name="T39" fmla="*/ 2147483647 h 841"/>
                <a:gd name="T40" fmla="*/ 2147483647 w 820"/>
                <a:gd name="T41" fmla="*/ 2147483647 h 841"/>
                <a:gd name="T42" fmla="*/ 2147483647 w 820"/>
                <a:gd name="T43" fmla="*/ 2147483647 h 841"/>
                <a:gd name="T44" fmla="*/ 2147483647 w 820"/>
                <a:gd name="T45" fmla="*/ 2147483647 h 841"/>
                <a:gd name="T46" fmla="*/ 2147483647 w 820"/>
                <a:gd name="T47" fmla="*/ 2147483647 h 841"/>
                <a:gd name="T48" fmla="*/ 2147483647 w 820"/>
                <a:gd name="T49" fmla="*/ 2147483647 h 841"/>
                <a:gd name="T50" fmla="*/ 2147483647 w 820"/>
                <a:gd name="T51" fmla="*/ 2147483647 h 841"/>
                <a:gd name="T52" fmla="*/ 2147483647 w 820"/>
                <a:gd name="T53" fmla="*/ 2147483647 h 841"/>
                <a:gd name="T54" fmla="*/ 2147483647 w 820"/>
                <a:gd name="T55" fmla="*/ 2147483647 h 841"/>
                <a:gd name="T56" fmla="*/ 2147483647 w 820"/>
                <a:gd name="T57" fmla="*/ 2147483647 h 841"/>
                <a:gd name="T58" fmla="*/ 2147483647 w 820"/>
                <a:gd name="T59" fmla="*/ 2147483647 h 841"/>
                <a:gd name="T60" fmla="*/ 2147483647 w 820"/>
                <a:gd name="T61" fmla="*/ 2147483647 h 841"/>
                <a:gd name="T62" fmla="*/ 2147483647 w 820"/>
                <a:gd name="T63" fmla="*/ 2147483647 h 841"/>
                <a:gd name="T64" fmla="*/ 2147483647 w 820"/>
                <a:gd name="T65" fmla="*/ 2147483647 h 841"/>
                <a:gd name="T66" fmla="*/ 2147483647 w 820"/>
                <a:gd name="T67" fmla="*/ 2147483647 h 841"/>
                <a:gd name="T68" fmla="*/ 2147483647 w 820"/>
                <a:gd name="T69" fmla="*/ 2147483647 h 841"/>
                <a:gd name="T70" fmla="*/ 2147483647 w 820"/>
                <a:gd name="T71" fmla="*/ 2147483647 h 841"/>
                <a:gd name="T72" fmla="*/ 2147483647 w 820"/>
                <a:gd name="T73" fmla="*/ 2147483647 h 841"/>
                <a:gd name="T74" fmla="*/ 2147483647 w 820"/>
                <a:gd name="T75" fmla="*/ 2147483647 h 841"/>
                <a:gd name="T76" fmla="*/ 2147483647 w 820"/>
                <a:gd name="T77" fmla="*/ 2147483647 h 841"/>
                <a:gd name="T78" fmla="*/ 2147483647 w 820"/>
                <a:gd name="T79" fmla="*/ 2147483647 h 841"/>
                <a:gd name="T80" fmla="*/ 2147483647 w 820"/>
                <a:gd name="T81" fmla="*/ 2147483647 h 841"/>
                <a:gd name="T82" fmla="*/ 2147483647 w 820"/>
                <a:gd name="T83" fmla="*/ 2147483647 h 841"/>
                <a:gd name="T84" fmla="*/ 2147483647 w 820"/>
                <a:gd name="T85" fmla="*/ 2147483647 h 841"/>
                <a:gd name="T86" fmla="*/ 2147483647 w 820"/>
                <a:gd name="T87" fmla="*/ 2147483647 h 841"/>
                <a:gd name="T88" fmla="*/ 2147483647 w 820"/>
                <a:gd name="T89" fmla="*/ 2147483647 h 841"/>
                <a:gd name="T90" fmla="*/ 2147483647 w 820"/>
                <a:gd name="T91" fmla="*/ 2147483647 h 841"/>
                <a:gd name="T92" fmla="*/ 2147483647 w 820"/>
                <a:gd name="T93" fmla="*/ 2147483647 h 841"/>
                <a:gd name="T94" fmla="*/ 2147483647 w 820"/>
                <a:gd name="T95" fmla="*/ 2147483647 h 841"/>
                <a:gd name="T96" fmla="*/ 2147483647 w 820"/>
                <a:gd name="T97" fmla="*/ 2147483647 h 841"/>
                <a:gd name="T98" fmla="*/ 2147483647 w 820"/>
                <a:gd name="T99" fmla="*/ 2147483647 h 841"/>
                <a:gd name="T100" fmla="*/ 2147483647 w 820"/>
                <a:gd name="T101" fmla="*/ 2147483647 h 841"/>
                <a:gd name="T102" fmla="*/ 2147483647 w 820"/>
                <a:gd name="T103" fmla="*/ 2147483647 h 841"/>
                <a:gd name="T104" fmla="*/ 2147483647 w 820"/>
                <a:gd name="T105" fmla="*/ 2147483647 h 841"/>
                <a:gd name="T106" fmla="*/ 2147483647 w 820"/>
                <a:gd name="T107" fmla="*/ 2147483647 h 8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0" h="841">
                  <a:moveTo>
                    <a:pt x="303" y="710"/>
                  </a:moveTo>
                  <a:cubicBezTo>
                    <a:pt x="315" y="712"/>
                    <a:pt x="302" y="728"/>
                    <a:pt x="314" y="729"/>
                  </a:cubicBezTo>
                  <a:cubicBezTo>
                    <a:pt x="331" y="731"/>
                    <a:pt x="349" y="730"/>
                    <a:pt x="366" y="731"/>
                  </a:cubicBezTo>
                  <a:cubicBezTo>
                    <a:pt x="368" y="734"/>
                    <a:pt x="372" y="735"/>
                    <a:pt x="374" y="738"/>
                  </a:cubicBezTo>
                  <a:cubicBezTo>
                    <a:pt x="378" y="743"/>
                    <a:pt x="377" y="753"/>
                    <a:pt x="380" y="759"/>
                  </a:cubicBezTo>
                  <a:cubicBezTo>
                    <a:pt x="377" y="780"/>
                    <a:pt x="380" y="775"/>
                    <a:pt x="365" y="779"/>
                  </a:cubicBezTo>
                  <a:cubicBezTo>
                    <a:pt x="359" y="791"/>
                    <a:pt x="360" y="796"/>
                    <a:pt x="375" y="798"/>
                  </a:cubicBezTo>
                  <a:cubicBezTo>
                    <a:pt x="380" y="806"/>
                    <a:pt x="383" y="805"/>
                    <a:pt x="384" y="815"/>
                  </a:cubicBezTo>
                  <a:cubicBezTo>
                    <a:pt x="400" y="810"/>
                    <a:pt x="384" y="797"/>
                    <a:pt x="404" y="794"/>
                  </a:cubicBezTo>
                  <a:cubicBezTo>
                    <a:pt x="418" y="787"/>
                    <a:pt x="419" y="811"/>
                    <a:pt x="431" y="813"/>
                  </a:cubicBezTo>
                  <a:cubicBezTo>
                    <a:pt x="438" y="825"/>
                    <a:pt x="434" y="827"/>
                    <a:pt x="452" y="828"/>
                  </a:cubicBezTo>
                  <a:cubicBezTo>
                    <a:pt x="465" y="834"/>
                    <a:pt x="462" y="833"/>
                    <a:pt x="482" y="834"/>
                  </a:cubicBezTo>
                  <a:cubicBezTo>
                    <a:pt x="495" y="841"/>
                    <a:pt x="490" y="824"/>
                    <a:pt x="495" y="816"/>
                  </a:cubicBezTo>
                  <a:cubicBezTo>
                    <a:pt x="498" y="793"/>
                    <a:pt x="505" y="809"/>
                    <a:pt x="503" y="783"/>
                  </a:cubicBezTo>
                  <a:cubicBezTo>
                    <a:pt x="504" y="775"/>
                    <a:pt x="510" y="772"/>
                    <a:pt x="518" y="770"/>
                  </a:cubicBezTo>
                  <a:cubicBezTo>
                    <a:pt x="523" y="767"/>
                    <a:pt x="524" y="764"/>
                    <a:pt x="528" y="759"/>
                  </a:cubicBezTo>
                  <a:cubicBezTo>
                    <a:pt x="527" y="747"/>
                    <a:pt x="527" y="736"/>
                    <a:pt x="522" y="725"/>
                  </a:cubicBezTo>
                  <a:cubicBezTo>
                    <a:pt x="521" y="718"/>
                    <a:pt x="517" y="713"/>
                    <a:pt x="513" y="707"/>
                  </a:cubicBezTo>
                  <a:cubicBezTo>
                    <a:pt x="516" y="700"/>
                    <a:pt x="519" y="702"/>
                    <a:pt x="525" y="698"/>
                  </a:cubicBezTo>
                  <a:cubicBezTo>
                    <a:pt x="527" y="693"/>
                    <a:pt x="530" y="690"/>
                    <a:pt x="531" y="684"/>
                  </a:cubicBezTo>
                  <a:cubicBezTo>
                    <a:pt x="532" y="670"/>
                    <a:pt x="529" y="661"/>
                    <a:pt x="539" y="653"/>
                  </a:cubicBezTo>
                  <a:cubicBezTo>
                    <a:pt x="544" y="644"/>
                    <a:pt x="560" y="630"/>
                    <a:pt x="569" y="624"/>
                  </a:cubicBezTo>
                  <a:cubicBezTo>
                    <a:pt x="574" y="617"/>
                    <a:pt x="580" y="611"/>
                    <a:pt x="585" y="603"/>
                  </a:cubicBezTo>
                  <a:cubicBezTo>
                    <a:pt x="584" y="582"/>
                    <a:pt x="572" y="548"/>
                    <a:pt x="591" y="534"/>
                  </a:cubicBezTo>
                  <a:cubicBezTo>
                    <a:pt x="592" y="531"/>
                    <a:pt x="596" y="520"/>
                    <a:pt x="599" y="519"/>
                  </a:cubicBezTo>
                  <a:cubicBezTo>
                    <a:pt x="605" y="517"/>
                    <a:pt x="618" y="516"/>
                    <a:pt x="618" y="516"/>
                  </a:cubicBezTo>
                  <a:cubicBezTo>
                    <a:pt x="624" y="512"/>
                    <a:pt x="626" y="510"/>
                    <a:pt x="629" y="503"/>
                  </a:cubicBezTo>
                  <a:cubicBezTo>
                    <a:pt x="630" y="496"/>
                    <a:pt x="639" y="486"/>
                    <a:pt x="645" y="482"/>
                  </a:cubicBezTo>
                  <a:cubicBezTo>
                    <a:pt x="649" y="475"/>
                    <a:pt x="655" y="473"/>
                    <a:pt x="660" y="467"/>
                  </a:cubicBezTo>
                  <a:cubicBezTo>
                    <a:pt x="663" y="448"/>
                    <a:pt x="662" y="453"/>
                    <a:pt x="677" y="456"/>
                  </a:cubicBezTo>
                  <a:cubicBezTo>
                    <a:pt x="683" y="459"/>
                    <a:pt x="689" y="461"/>
                    <a:pt x="695" y="462"/>
                  </a:cubicBezTo>
                  <a:cubicBezTo>
                    <a:pt x="701" y="462"/>
                    <a:pt x="708" y="463"/>
                    <a:pt x="714" y="461"/>
                  </a:cubicBezTo>
                  <a:cubicBezTo>
                    <a:pt x="718" y="460"/>
                    <a:pt x="720" y="451"/>
                    <a:pt x="731" y="449"/>
                  </a:cubicBezTo>
                  <a:cubicBezTo>
                    <a:pt x="742" y="450"/>
                    <a:pt x="743" y="451"/>
                    <a:pt x="749" y="459"/>
                  </a:cubicBezTo>
                  <a:cubicBezTo>
                    <a:pt x="751" y="470"/>
                    <a:pt x="762" y="463"/>
                    <a:pt x="770" y="468"/>
                  </a:cubicBezTo>
                  <a:cubicBezTo>
                    <a:pt x="774" y="474"/>
                    <a:pt x="775" y="476"/>
                    <a:pt x="782" y="477"/>
                  </a:cubicBezTo>
                  <a:cubicBezTo>
                    <a:pt x="801" y="471"/>
                    <a:pt x="786" y="465"/>
                    <a:pt x="815" y="462"/>
                  </a:cubicBezTo>
                  <a:cubicBezTo>
                    <a:pt x="817" y="441"/>
                    <a:pt x="820" y="439"/>
                    <a:pt x="810" y="419"/>
                  </a:cubicBezTo>
                  <a:cubicBezTo>
                    <a:pt x="810" y="405"/>
                    <a:pt x="810" y="391"/>
                    <a:pt x="809" y="377"/>
                  </a:cubicBezTo>
                  <a:cubicBezTo>
                    <a:pt x="808" y="370"/>
                    <a:pt x="786" y="354"/>
                    <a:pt x="780" y="353"/>
                  </a:cubicBezTo>
                  <a:cubicBezTo>
                    <a:pt x="773" y="354"/>
                    <a:pt x="771" y="355"/>
                    <a:pt x="768" y="362"/>
                  </a:cubicBezTo>
                  <a:cubicBezTo>
                    <a:pt x="766" y="373"/>
                    <a:pt x="758" y="380"/>
                    <a:pt x="753" y="390"/>
                  </a:cubicBezTo>
                  <a:cubicBezTo>
                    <a:pt x="751" y="398"/>
                    <a:pt x="748" y="398"/>
                    <a:pt x="741" y="399"/>
                  </a:cubicBezTo>
                  <a:cubicBezTo>
                    <a:pt x="719" y="383"/>
                    <a:pt x="752" y="385"/>
                    <a:pt x="705" y="381"/>
                  </a:cubicBezTo>
                  <a:cubicBezTo>
                    <a:pt x="698" y="376"/>
                    <a:pt x="696" y="370"/>
                    <a:pt x="687" y="368"/>
                  </a:cubicBezTo>
                  <a:cubicBezTo>
                    <a:pt x="682" y="365"/>
                    <a:pt x="679" y="361"/>
                    <a:pt x="675" y="357"/>
                  </a:cubicBezTo>
                  <a:cubicBezTo>
                    <a:pt x="674" y="349"/>
                    <a:pt x="669" y="344"/>
                    <a:pt x="666" y="336"/>
                  </a:cubicBezTo>
                  <a:cubicBezTo>
                    <a:pt x="664" y="324"/>
                    <a:pt x="665" y="319"/>
                    <a:pt x="653" y="317"/>
                  </a:cubicBezTo>
                  <a:cubicBezTo>
                    <a:pt x="646" y="313"/>
                    <a:pt x="645" y="311"/>
                    <a:pt x="644" y="303"/>
                  </a:cubicBezTo>
                  <a:cubicBezTo>
                    <a:pt x="646" y="292"/>
                    <a:pt x="649" y="286"/>
                    <a:pt x="659" y="282"/>
                  </a:cubicBezTo>
                  <a:cubicBezTo>
                    <a:pt x="662" y="264"/>
                    <a:pt x="657" y="257"/>
                    <a:pt x="651" y="243"/>
                  </a:cubicBezTo>
                  <a:cubicBezTo>
                    <a:pt x="655" y="237"/>
                    <a:pt x="665" y="231"/>
                    <a:pt x="671" y="227"/>
                  </a:cubicBezTo>
                  <a:cubicBezTo>
                    <a:pt x="686" y="201"/>
                    <a:pt x="676" y="181"/>
                    <a:pt x="660" y="165"/>
                  </a:cubicBezTo>
                  <a:cubicBezTo>
                    <a:pt x="662" y="159"/>
                    <a:pt x="662" y="154"/>
                    <a:pt x="665" y="149"/>
                  </a:cubicBezTo>
                  <a:cubicBezTo>
                    <a:pt x="666" y="129"/>
                    <a:pt x="669" y="126"/>
                    <a:pt x="678" y="111"/>
                  </a:cubicBezTo>
                  <a:cubicBezTo>
                    <a:pt x="677" y="89"/>
                    <a:pt x="680" y="85"/>
                    <a:pt x="669" y="71"/>
                  </a:cubicBezTo>
                  <a:cubicBezTo>
                    <a:pt x="666" y="58"/>
                    <a:pt x="644" y="31"/>
                    <a:pt x="629" y="30"/>
                  </a:cubicBezTo>
                  <a:cubicBezTo>
                    <a:pt x="619" y="29"/>
                    <a:pt x="609" y="29"/>
                    <a:pt x="599" y="29"/>
                  </a:cubicBezTo>
                  <a:cubicBezTo>
                    <a:pt x="578" y="25"/>
                    <a:pt x="555" y="4"/>
                    <a:pt x="533" y="5"/>
                  </a:cubicBezTo>
                  <a:cubicBezTo>
                    <a:pt x="523" y="8"/>
                    <a:pt x="512" y="26"/>
                    <a:pt x="498" y="35"/>
                  </a:cubicBezTo>
                  <a:cubicBezTo>
                    <a:pt x="489" y="40"/>
                    <a:pt x="485" y="42"/>
                    <a:pt x="480" y="51"/>
                  </a:cubicBezTo>
                  <a:cubicBezTo>
                    <a:pt x="477" y="67"/>
                    <a:pt x="473" y="80"/>
                    <a:pt x="458" y="92"/>
                  </a:cubicBezTo>
                  <a:cubicBezTo>
                    <a:pt x="449" y="96"/>
                    <a:pt x="454" y="96"/>
                    <a:pt x="447" y="92"/>
                  </a:cubicBezTo>
                  <a:cubicBezTo>
                    <a:pt x="441" y="82"/>
                    <a:pt x="431" y="75"/>
                    <a:pt x="422" y="68"/>
                  </a:cubicBezTo>
                  <a:cubicBezTo>
                    <a:pt x="410" y="69"/>
                    <a:pt x="408" y="72"/>
                    <a:pt x="398" y="77"/>
                  </a:cubicBezTo>
                  <a:cubicBezTo>
                    <a:pt x="385" y="75"/>
                    <a:pt x="378" y="74"/>
                    <a:pt x="368" y="66"/>
                  </a:cubicBezTo>
                  <a:cubicBezTo>
                    <a:pt x="365" y="86"/>
                    <a:pt x="366" y="83"/>
                    <a:pt x="345" y="81"/>
                  </a:cubicBezTo>
                  <a:cubicBezTo>
                    <a:pt x="335" y="71"/>
                    <a:pt x="308" y="46"/>
                    <a:pt x="294" y="42"/>
                  </a:cubicBezTo>
                  <a:cubicBezTo>
                    <a:pt x="286" y="40"/>
                    <a:pt x="278" y="40"/>
                    <a:pt x="270" y="38"/>
                  </a:cubicBezTo>
                  <a:cubicBezTo>
                    <a:pt x="260" y="30"/>
                    <a:pt x="251" y="19"/>
                    <a:pt x="240" y="12"/>
                  </a:cubicBezTo>
                  <a:cubicBezTo>
                    <a:pt x="236" y="7"/>
                    <a:pt x="232" y="4"/>
                    <a:pt x="228" y="0"/>
                  </a:cubicBezTo>
                  <a:cubicBezTo>
                    <a:pt x="218" y="3"/>
                    <a:pt x="210" y="12"/>
                    <a:pt x="200" y="17"/>
                  </a:cubicBezTo>
                  <a:cubicBezTo>
                    <a:pt x="196" y="23"/>
                    <a:pt x="191" y="29"/>
                    <a:pt x="185" y="33"/>
                  </a:cubicBezTo>
                  <a:cubicBezTo>
                    <a:pt x="182" y="38"/>
                    <a:pt x="180" y="42"/>
                    <a:pt x="177" y="47"/>
                  </a:cubicBezTo>
                  <a:cubicBezTo>
                    <a:pt x="175" y="57"/>
                    <a:pt x="178" y="65"/>
                    <a:pt x="176" y="75"/>
                  </a:cubicBezTo>
                  <a:cubicBezTo>
                    <a:pt x="173" y="88"/>
                    <a:pt x="153" y="98"/>
                    <a:pt x="143" y="105"/>
                  </a:cubicBezTo>
                  <a:cubicBezTo>
                    <a:pt x="145" y="148"/>
                    <a:pt x="145" y="153"/>
                    <a:pt x="123" y="183"/>
                  </a:cubicBezTo>
                  <a:cubicBezTo>
                    <a:pt x="122" y="202"/>
                    <a:pt x="125" y="218"/>
                    <a:pt x="108" y="228"/>
                  </a:cubicBezTo>
                  <a:cubicBezTo>
                    <a:pt x="103" y="234"/>
                    <a:pt x="97" y="236"/>
                    <a:pt x="90" y="237"/>
                  </a:cubicBezTo>
                  <a:cubicBezTo>
                    <a:pt x="80" y="237"/>
                    <a:pt x="67" y="241"/>
                    <a:pt x="59" y="234"/>
                  </a:cubicBezTo>
                  <a:cubicBezTo>
                    <a:pt x="53" y="229"/>
                    <a:pt x="49" y="223"/>
                    <a:pt x="42" y="218"/>
                  </a:cubicBezTo>
                  <a:cubicBezTo>
                    <a:pt x="41" y="217"/>
                    <a:pt x="38" y="215"/>
                    <a:pt x="38" y="215"/>
                  </a:cubicBezTo>
                  <a:cubicBezTo>
                    <a:pt x="35" y="224"/>
                    <a:pt x="30" y="224"/>
                    <a:pt x="21" y="225"/>
                  </a:cubicBezTo>
                  <a:cubicBezTo>
                    <a:pt x="10" y="234"/>
                    <a:pt x="14" y="230"/>
                    <a:pt x="8" y="237"/>
                  </a:cubicBezTo>
                  <a:cubicBezTo>
                    <a:pt x="6" y="254"/>
                    <a:pt x="9" y="272"/>
                    <a:pt x="0" y="287"/>
                  </a:cubicBezTo>
                  <a:cubicBezTo>
                    <a:pt x="2" y="292"/>
                    <a:pt x="6" y="294"/>
                    <a:pt x="9" y="299"/>
                  </a:cubicBezTo>
                  <a:cubicBezTo>
                    <a:pt x="12" y="310"/>
                    <a:pt x="12" y="315"/>
                    <a:pt x="20" y="323"/>
                  </a:cubicBezTo>
                  <a:cubicBezTo>
                    <a:pt x="21" y="333"/>
                    <a:pt x="21" y="343"/>
                    <a:pt x="32" y="345"/>
                  </a:cubicBezTo>
                  <a:cubicBezTo>
                    <a:pt x="38" y="349"/>
                    <a:pt x="42" y="353"/>
                    <a:pt x="48" y="357"/>
                  </a:cubicBezTo>
                  <a:cubicBezTo>
                    <a:pt x="49" y="360"/>
                    <a:pt x="52" y="368"/>
                    <a:pt x="54" y="371"/>
                  </a:cubicBezTo>
                  <a:cubicBezTo>
                    <a:pt x="62" y="381"/>
                    <a:pt x="72" y="381"/>
                    <a:pt x="80" y="396"/>
                  </a:cubicBezTo>
                  <a:cubicBezTo>
                    <a:pt x="81" y="402"/>
                    <a:pt x="83" y="405"/>
                    <a:pt x="86" y="410"/>
                  </a:cubicBezTo>
                  <a:cubicBezTo>
                    <a:pt x="89" y="426"/>
                    <a:pt x="89" y="444"/>
                    <a:pt x="98" y="458"/>
                  </a:cubicBezTo>
                  <a:cubicBezTo>
                    <a:pt x="100" y="474"/>
                    <a:pt x="102" y="474"/>
                    <a:pt x="116" y="479"/>
                  </a:cubicBezTo>
                  <a:cubicBezTo>
                    <a:pt x="148" y="477"/>
                    <a:pt x="142" y="479"/>
                    <a:pt x="156" y="459"/>
                  </a:cubicBezTo>
                  <a:cubicBezTo>
                    <a:pt x="156" y="457"/>
                    <a:pt x="165" y="462"/>
                    <a:pt x="167" y="462"/>
                  </a:cubicBezTo>
                  <a:cubicBezTo>
                    <a:pt x="173" y="465"/>
                    <a:pt x="181" y="467"/>
                    <a:pt x="188" y="468"/>
                  </a:cubicBezTo>
                  <a:cubicBezTo>
                    <a:pt x="195" y="479"/>
                    <a:pt x="205" y="487"/>
                    <a:pt x="209" y="500"/>
                  </a:cubicBezTo>
                  <a:cubicBezTo>
                    <a:pt x="210" y="520"/>
                    <a:pt x="208" y="546"/>
                    <a:pt x="227" y="557"/>
                  </a:cubicBezTo>
                  <a:cubicBezTo>
                    <a:pt x="236" y="569"/>
                    <a:pt x="232" y="587"/>
                    <a:pt x="225" y="599"/>
                  </a:cubicBezTo>
                  <a:cubicBezTo>
                    <a:pt x="228" y="616"/>
                    <a:pt x="225" y="610"/>
                    <a:pt x="236" y="606"/>
                  </a:cubicBezTo>
                  <a:cubicBezTo>
                    <a:pt x="238" y="618"/>
                    <a:pt x="240" y="630"/>
                    <a:pt x="237" y="642"/>
                  </a:cubicBezTo>
                  <a:cubicBezTo>
                    <a:pt x="224" y="635"/>
                    <a:pt x="232" y="647"/>
                    <a:pt x="237" y="651"/>
                  </a:cubicBezTo>
                  <a:cubicBezTo>
                    <a:pt x="241" y="654"/>
                    <a:pt x="246" y="656"/>
                    <a:pt x="251" y="657"/>
                  </a:cubicBezTo>
                  <a:cubicBezTo>
                    <a:pt x="258" y="662"/>
                    <a:pt x="261" y="671"/>
                    <a:pt x="266" y="678"/>
                  </a:cubicBezTo>
                  <a:cubicBezTo>
                    <a:pt x="268" y="688"/>
                    <a:pt x="274" y="687"/>
                    <a:pt x="284" y="689"/>
                  </a:cubicBezTo>
                  <a:cubicBezTo>
                    <a:pt x="290" y="698"/>
                    <a:pt x="292" y="703"/>
                    <a:pt x="303" y="705"/>
                  </a:cubicBezTo>
                  <a:cubicBezTo>
                    <a:pt x="309" y="711"/>
                    <a:pt x="310" y="710"/>
                    <a:pt x="303" y="710"/>
                  </a:cubicBezTo>
                  <a:close/>
                </a:path>
              </a:pathLst>
            </a:custGeom>
            <a:solidFill>
              <a:schemeClr val="accent1">
                <a:lumMod val="20000"/>
                <a:lumOff val="80000"/>
              </a:schemeClr>
            </a:solidFill>
            <a:ln w="12700" cap="flat" cmpd="sng">
              <a:solidFill>
                <a:srgbClr val="000000"/>
              </a:solidFill>
              <a:prstDash val="solid"/>
              <a:round/>
              <a:headEnd/>
              <a:tailEn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6" name="Freeform 38"/>
            <p:cNvSpPr>
              <a:spLocks/>
            </p:cNvSpPr>
            <p:nvPr>
              <p:custDataLst>
                <p:tags r:id="rId15"/>
              </p:custDataLst>
            </p:nvPr>
          </p:nvSpPr>
          <p:spPr bwMode="auto">
            <a:xfrm>
              <a:off x="2412985" y="1955115"/>
              <a:ext cx="598487" cy="1006475"/>
            </a:xfrm>
            <a:custGeom>
              <a:avLst/>
              <a:gdLst>
                <a:gd name="T0" fmla="*/ 2147483647 w 692"/>
                <a:gd name="T1" fmla="*/ 2147483647 h 996"/>
                <a:gd name="T2" fmla="*/ 2147483647 w 692"/>
                <a:gd name="T3" fmla="*/ 2147483647 h 996"/>
                <a:gd name="T4" fmla="*/ 2147483647 w 692"/>
                <a:gd name="T5" fmla="*/ 2147483647 h 996"/>
                <a:gd name="T6" fmla="*/ 2147483647 w 692"/>
                <a:gd name="T7" fmla="*/ 2147483647 h 996"/>
                <a:gd name="T8" fmla="*/ 2147483647 w 692"/>
                <a:gd name="T9" fmla="*/ 2147483647 h 996"/>
                <a:gd name="T10" fmla="*/ 2147483647 w 692"/>
                <a:gd name="T11" fmla="*/ 2147483647 h 996"/>
                <a:gd name="T12" fmla="*/ 2147483647 w 692"/>
                <a:gd name="T13" fmla="*/ 2147483647 h 996"/>
                <a:gd name="T14" fmla="*/ 2147483647 w 692"/>
                <a:gd name="T15" fmla="*/ 2147483647 h 996"/>
                <a:gd name="T16" fmla="*/ 2147483647 w 692"/>
                <a:gd name="T17" fmla="*/ 2147483647 h 996"/>
                <a:gd name="T18" fmla="*/ 2147483647 w 692"/>
                <a:gd name="T19" fmla="*/ 2147483647 h 996"/>
                <a:gd name="T20" fmla="*/ 2147483647 w 692"/>
                <a:gd name="T21" fmla="*/ 2147483647 h 996"/>
                <a:gd name="T22" fmla="*/ 2147483647 w 692"/>
                <a:gd name="T23" fmla="*/ 2147483647 h 996"/>
                <a:gd name="T24" fmla="*/ 2147483647 w 692"/>
                <a:gd name="T25" fmla="*/ 2147483647 h 996"/>
                <a:gd name="T26" fmla="*/ 2147483647 w 692"/>
                <a:gd name="T27" fmla="*/ 2147483647 h 996"/>
                <a:gd name="T28" fmla="*/ 2147483647 w 692"/>
                <a:gd name="T29" fmla="*/ 2147483647 h 996"/>
                <a:gd name="T30" fmla="*/ 2147483647 w 692"/>
                <a:gd name="T31" fmla="*/ 2147483647 h 996"/>
                <a:gd name="T32" fmla="*/ 2147483647 w 692"/>
                <a:gd name="T33" fmla="*/ 2147483647 h 996"/>
                <a:gd name="T34" fmla="*/ 2147483647 w 692"/>
                <a:gd name="T35" fmla="*/ 2147483647 h 996"/>
                <a:gd name="T36" fmla="*/ 2147483647 w 692"/>
                <a:gd name="T37" fmla="*/ 2147483647 h 996"/>
                <a:gd name="T38" fmla="*/ 2147483647 w 692"/>
                <a:gd name="T39" fmla="*/ 2147483647 h 996"/>
                <a:gd name="T40" fmla="*/ 2147483647 w 692"/>
                <a:gd name="T41" fmla="*/ 2147483647 h 996"/>
                <a:gd name="T42" fmla="*/ 2147483647 w 692"/>
                <a:gd name="T43" fmla="*/ 2147483647 h 996"/>
                <a:gd name="T44" fmla="*/ 2147483647 w 692"/>
                <a:gd name="T45" fmla="*/ 2147483647 h 996"/>
                <a:gd name="T46" fmla="*/ 2147483647 w 692"/>
                <a:gd name="T47" fmla="*/ 2147483647 h 996"/>
                <a:gd name="T48" fmla="*/ 2147483647 w 692"/>
                <a:gd name="T49" fmla="*/ 2147483647 h 996"/>
                <a:gd name="T50" fmla="*/ 2147483647 w 692"/>
                <a:gd name="T51" fmla="*/ 2147483647 h 996"/>
                <a:gd name="T52" fmla="*/ 2147483647 w 692"/>
                <a:gd name="T53" fmla="*/ 2147483647 h 996"/>
                <a:gd name="T54" fmla="*/ 2147483647 w 692"/>
                <a:gd name="T55" fmla="*/ 2147483647 h 996"/>
                <a:gd name="T56" fmla="*/ 2147483647 w 692"/>
                <a:gd name="T57" fmla="*/ 2147483647 h 996"/>
                <a:gd name="T58" fmla="*/ 2147483647 w 692"/>
                <a:gd name="T59" fmla="*/ 2147483647 h 996"/>
                <a:gd name="T60" fmla="*/ 2147483647 w 692"/>
                <a:gd name="T61" fmla="*/ 2147483647 h 996"/>
                <a:gd name="T62" fmla="*/ 2147483647 w 692"/>
                <a:gd name="T63" fmla="*/ 2147483647 h 996"/>
                <a:gd name="T64" fmla="*/ 2147483647 w 692"/>
                <a:gd name="T65" fmla="*/ 2147483647 h 996"/>
                <a:gd name="T66" fmla="*/ 2147483647 w 692"/>
                <a:gd name="T67" fmla="*/ 2147483647 h 996"/>
                <a:gd name="T68" fmla="*/ 2147483647 w 692"/>
                <a:gd name="T69" fmla="*/ 2147483647 h 996"/>
                <a:gd name="T70" fmla="*/ 2147483647 w 692"/>
                <a:gd name="T71" fmla="*/ 2147483647 h 996"/>
                <a:gd name="T72" fmla="*/ 2147483647 w 692"/>
                <a:gd name="T73" fmla="*/ 2147483647 h 996"/>
                <a:gd name="T74" fmla="*/ 2147483647 w 692"/>
                <a:gd name="T75" fmla="*/ 2147483647 h 996"/>
                <a:gd name="T76" fmla="*/ 2147483647 w 692"/>
                <a:gd name="T77" fmla="*/ 2147483647 h 996"/>
                <a:gd name="T78" fmla="*/ 2147483647 w 692"/>
                <a:gd name="T79" fmla="*/ 2147483647 h 996"/>
                <a:gd name="T80" fmla="*/ 2147483647 w 692"/>
                <a:gd name="T81" fmla="*/ 2147483647 h 996"/>
                <a:gd name="T82" fmla="*/ 2147483647 w 692"/>
                <a:gd name="T83" fmla="*/ 2147483647 h 996"/>
                <a:gd name="T84" fmla="*/ 2147483647 w 692"/>
                <a:gd name="T85" fmla="*/ 2147483647 h 996"/>
                <a:gd name="T86" fmla="*/ 2147483647 w 692"/>
                <a:gd name="T87" fmla="*/ 2147483647 h 996"/>
                <a:gd name="T88" fmla="*/ 2147483647 w 692"/>
                <a:gd name="T89" fmla="*/ 2147483647 h 996"/>
                <a:gd name="T90" fmla="*/ 2147483647 w 692"/>
                <a:gd name="T91" fmla="*/ 2147483647 h 996"/>
                <a:gd name="T92" fmla="*/ 2147483647 w 692"/>
                <a:gd name="T93" fmla="*/ 2147483647 h 996"/>
                <a:gd name="T94" fmla="*/ 2147483647 w 692"/>
                <a:gd name="T95" fmla="*/ 2147483647 h 996"/>
                <a:gd name="T96" fmla="*/ 2147483647 w 692"/>
                <a:gd name="T97" fmla="*/ 2147483647 h 996"/>
                <a:gd name="T98" fmla="*/ 2147483647 w 692"/>
                <a:gd name="T99" fmla="*/ 2147483647 h 996"/>
                <a:gd name="T100" fmla="*/ 2147483647 w 692"/>
                <a:gd name="T101" fmla="*/ 2147483647 h 996"/>
                <a:gd name="T102" fmla="*/ 2147483647 w 692"/>
                <a:gd name="T103" fmla="*/ 2147483647 h 996"/>
                <a:gd name="T104" fmla="*/ 2147483647 w 692"/>
                <a:gd name="T105" fmla="*/ 2147483647 h 996"/>
                <a:gd name="T106" fmla="*/ 2147483647 w 692"/>
                <a:gd name="T107" fmla="*/ 2147483647 h 996"/>
                <a:gd name="T108" fmla="*/ 2147483647 w 692"/>
                <a:gd name="T109" fmla="*/ 2147483647 h 996"/>
                <a:gd name="T110" fmla="*/ 2147483647 w 692"/>
                <a:gd name="T111" fmla="*/ 2147483647 h 996"/>
                <a:gd name="T112" fmla="*/ 2147483647 w 692"/>
                <a:gd name="T113" fmla="*/ 2147483647 h 996"/>
                <a:gd name="T114" fmla="*/ 2147483647 w 692"/>
                <a:gd name="T115" fmla="*/ 2147483647 h 996"/>
                <a:gd name="T116" fmla="*/ 2147483647 w 692"/>
                <a:gd name="T117" fmla="*/ 2147483647 h 996"/>
                <a:gd name="T118" fmla="*/ 2147483647 w 692"/>
                <a:gd name="T119" fmla="*/ 2147483647 h 996"/>
                <a:gd name="T120" fmla="*/ 2147483647 w 692"/>
                <a:gd name="T121" fmla="*/ 2147483647 h 9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2" h="996">
                  <a:moveTo>
                    <a:pt x="214" y="913"/>
                  </a:moveTo>
                  <a:cubicBezTo>
                    <a:pt x="221" y="908"/>
                    <a:pt x="221" y="901"/>
                    <a:pt x="229" y="900"/>
                  </a:cubicBezTo>
                  <a:cubicBezTo>
                    <a:pt x="235" y="904"/>
                    <a:pt x="240" y="904"/>
                    <a:pt x="247" y="906"/>
                  </a:cubicBezTo>
                  <a:cubicBezTo>
                    <a:pt x="254" y="911"/>
                    <a:pt x="257" y="910"/>
                    <a:pt x="266" y="909"/>
                  </a:cubicBezTo>
                  <a:cubicBezTo>
                    <a:pt x="269" y="886"/>
                    <a:pt x="277" y="895"/>
                    <a:pt x="296" y="889"/>
                  </a:cubicBezTo>
                  <a:cubicBezTo>
                    <a:pt x="304" y="892"/>
                    <a:pt x="312" y="891"/>
                    <a:pt x="319" y="895"/>
                  </a:cubicBezTo>
                  <a:cubicBezTo>
                    <a:pt x="327" y="904"/>
                    <a:pt x="343" y="902"/>
                    <a:pt x="355" y="904"/>
                  </a:cubicBezTo>
                  <a:cubicBezTo>
                    <a:pt x="360" y="908"/>
                    <a:pt x="362" y="912"/>
                    <a:pt x="367" y="915"/>
                  </a:cubicBezTo>
                  <a:cubicBezTo>
                    <a:pt x="368" y="920"/>
                    <a:pt x="377" y="928"/>
                    <a:pt x="377" y="928"/>
                  </a:cubicBezTo>
                  <a:cubicBezTo>
                    <a:pt x="381" y="935"/>
                    <a:pt x="383" y="936"/>
                    <a:pt x="391" y="937"/>
                  </a:cubicBezTo>
                  <a:cubicBezTo>
                    <a:pt x="399" y="936"/>
                    <a:pt x="398" y="930"/>
                    <a:pt x="406" y="933"/>
                  </a:cubicBezTo>
                  <a:cubicBezTo>
                    <a:pt x="407" y="949"/>
                    <a:pt x="404" y="951"/>
                    <a:pt x="415" y="958"/>
                  </a:cubicBezTo>
                  <a:cubicBezTo>
                    <a:pt x="426" y="957"/>
                    <a:pt x="437" y="955"/>
                    <a:pt x="448" y="954"/>
                  </a:cubicBezTo>
                  <a:cubicBezTo>
                    <a:pt x="454" y="954"/>
                    <a:pt x="485" y="948"/>
                    <a:pt x="479" y="963"/>
                  </a:cubicBezTo>
                  <a:cubicBezTo>
                    <a:pt x="477" y="978"/>
                    <a:pt x="479" y="981"/>
                    <a:pt x="494" y="982"/>
                  </a:cubicBezTo>
                  <a:cubicBezTo>
                    <a:pt x="501" y="985"/>
                    <a:pt x="500" y="989"/>
                    <a:pt x="505" y="993"/>
                  </a:cubicBezTo>
                  <a:cubicBezTo>
                    <a:pt x="509" y="996"/>
                    <a:pt x="516" y="995"/>
                    <a:pt x="521" y="996"/>
                  </a:cubicBezTo>
                  <a:cubicBezTo>
                    <a:pt x="547" y="993"/>
                    <a:pt x="540" y="992"/>
                    <a:pt x="551" y="973"/>
                  </a:cubicBezTo>
                  <a:cubicBezTo>
                    <a:pt x="550" y="965"/>
                    <a:pt x="549" y="964"/>
                    <a:pt x="542" y="960"/>
                  </a:cubicBezTo>
                  <a:cubicBezTo>
                    <a:pt x="540" y="948"/>
                    <a:pt x="539" y="937"/>
                    <a:pt x="547" y="927"/>
                  </a:cubicBezTo>
                  <a:cubicBezTo>
                    <a:pt x="545" y="916"/>
                    <a:pt x="541" y="913"/>
                    <a:pt x="536" y="903"/>
                  </a:cubicBezTo>
                  <a:cubicBezTo>
                    <a:pt x="543" y="882"/>
                    <a:pt x="540" y="886"/>
                    <a:pt x="557" y="873"/>
                  </a:cubicBezTo>
                  <a:cubicBezTo>
                    <a:pt x="561" y="866"/>
                    <a:pt x="563" y="865"/>
                    <a:pt x="571" y="864"/>
                  </a:cubicBezTo>
                  <a:cubicBezTo>
                    <a:pt x="573" y="867"/>
                    <a:pt x="573" y="873"/>
                    <a:pt x="577" y="873"/>
                  </a:cubicBezTo>
                  <a:cubicBezTo>
                    <a:pt x="582" y="874"/>
                    <a:pt x="592" y="870"/>
                    <a:pt x="592" y="870"/>
                  </a:cubicBezTo>
                  <a:cubicBezTo>
                    <a:pt x="603" y="885"/>
                    <a:pt x="593" y="879"/>
                    <a:pt x="626" y="877"/>
                  </a:cubicBezTo>
                  <a:cubicBezTo>
                    <a:pt x="632" y="876"/>
                    <a:pt x="639" y="872"/>
                    <a:pt x="644" y="868"/>
                  </a:cubicBezTo>
                  <a:cubicBezTo>
                    <a:pt x="648" y="860"/>
                    <a:pt x="643" y="854"/>
                    <a:pt x="637" y="849"/>
                  </a:cubicBezTo>
                  <a:cubicBezTo>
                    <a:pt x="633" y="842"/>
                    <a:pt x="630" y="844"/>
                    <a:pt x="625" y="850"/>
                  </a:cubicBezTo>
                  <a:cubicBezTo>
                    <a:pt x="616" y="849"/>
                    <a:pt x="610" y="844"/>
                    <a:pt x="599" y="841"/>
                  </a:cubicBezTo>
                  <a:cubicBezTo>
                    <a:pt x="592" y="836"/>
                    <a:pt x="590" y="824"/>
                    <a:pt x="584" y="816"/>
                  </a:cubicBezTo>
                  <a:cubicBezTo>
                    <a:pt x="582" y="804"/>
                    <a:pt x="571" y="801"/>
                    <a:pt x="560" y="799"/>
                  </a:cubicBezTo>
                  <a:cubicBezTo>
                    <a:pt x="556" y="793"/>
                    <a:pt x="558" y="791"/>
                    <a:pt x="562" y="786"/>
                  </a:cubicBezTo>
                  <a:cubicBezTo>
                    <a:pt x="564" y="777"/>
                    <a:pt x="558" y="778"/>
                    <a:pt x="550" y="777"/>
                  </a:cubicBezTo>
                  <a:cubicBezTo>
                    <a:pt x="542" y="779"/>
                    <a:pt x="543" y="782"/>
                    <a:pt x="536" y="778"/>
                  </a:cubicBezTo>
                  <a:cubicBezTo>
                    <a:pt x="533" y="773"/>
                    <a:pt x="530" y="768"/>
                    <a:pt x="527" y="763"/>
                  </a:cubicBezTo>
                  <a:cubicBezTo>
                    <a:pt x="530" y="740"/>
                    <a:pt x="532" y="726"/>
                    <a:pt x="518" y="708"/>
                  </a:cubicBezTo>
                  <a:cubicBezTo>
                    <a:pt x="514" y="689"/>
                    <a:pt x="488" y="663"/>
                    <a:pt x="473" y="651"/>
                  </a:cubicBezTo>
                  <a:cubicBezTo>
                    <a:pt x="478" y="638"/>
                    <a:pt x="509" y="625"/>
                    <a:pt x="521" y="616"/>
                  </a:cubicBezTo>
                  <a:cubicBezTo>
                    <a:pt x="523" y="609"/>
                    <a:pt x="528" y="602"/>
                    <a:pt x="535" y="598"/>
                  </a:cubicBezTo>
                  <a:cubicBezTo>
                    <a:pt x="539" y="593"/>
                    <a:pt x="541" y="591"/>
                    <a:pt x="547" y="589"/>
                  </a:cubicBezTo>
                  <a:cubicBezTo>
                    <a:pt x="548" y="605"/>
                    <a:pt x="550" y="601"/>
                    <a:pt x="566" y="600"/>
                  </a:cubicBezTo>
                  <a:cubicBezTo>
                    <a:pt x="580" y="592"/>
                    <a:pt x="563" y="585"/>
                    <a:pt x="583" y="582"/>
                  </a:cubicBezTo>
                  <a:cubicBezTo>
                    <a:pt x="582" y="565"/>
                    <a:pt x="583" y="548"/>
                    <a:pt x="581" y="531"/>
                  </a:cubicBezTo>
                  <a:cubicBezTo>
                    <a:pt x="580" y="525"/>
                    <a:pt x="568" y="519"/>
                    <a:pt x="568" y="519"/>
                  </a:cubicBezTo>
                  <a:cubicBezTo>
                    <a:pt x="564" y="512"/>
                    <a:pt x="561" y="513"/>
                    <a:pt x="554" y="511"/>
                  </a:cubicBezTo>
                  <a:cubicBezTo>
                    <a:pt x="544" y="514"/>
                    <a:pt x="544" y="524"/>
                    <a:pt x="535" y="528"/>
                  </a:cubicBezTo>
                  <a:cubicBezTo>
                    <a:pt x="525" y="522"/>
                    <a:pt x="530" y="519"/>
                    <a:pt x="535" y="511"/>
                  </a:cubicBezTo>
                  <a:cubicBezTo>
                    <a:pt x="538" y="490"/>
                    <a:pt x="533" y="496"/>
                    <a:pt x="542" y="489"/>
                  </a:cubicBezTo>
                  <a:cubicBezTo>
                    <a:pt x="556" y="491"/>
                    <a:pt x="555" y="488"/>
                    <a:pt x="565" y="480"/>
                  </a:cubicBezTo>
                  <a:cubicBezTo>
                    <a:pt x="568" y="465"/>
                    <a:pt x="589" y="460"/>
                    <a:pt x="602" y="459"/>
                  </a:cubicBezTo>
                  <a:cubicBezTo>
                    <a:pt x="614" y="439"/>
                    <a:pt x="594" y="406"/>
                    <a:pt x="620" y="402"/>
                  </a:cubicBezTo>
                  <a:cubicBezTo>
                    <a:pt x="625" y="399"/>
                    <a:pt x="629" y="397"/>
                    <a:pt x="634" y="394"/>
                  </a:cubicBezTo>
                  <a:cubicBezTo>
                    <a:pt x="639" y="388"/>
                    <a:pt x="640" y="392"/>
                    <a:pt x="646" y="396"/>
                  </a:cubicBezTo>
                  <a:cubicBezTo>
                    <a:pt x="651" y="403"/>
                    <a:pt x="657" y="402"/>
                    <a:pt x="665" y="403"/>
                  </a:cubicBezTo>
                  <a:cubicBezTo>
                    <a:pt x="668" y="409"/>
                    <a:pt x="670" y="412"/>
                    <a:pt x="676" y="415"/>
                  </a:cubicBezTo>
                  <a:cubicBezTo>
                    <a:pt x="683" y="412"/>
                    <a:pt x="688" y="411"/>
                    <a:pt x="692" y="405"/>
                  </a:cubicBezTo>
                  <a:cubicBezTo>
                    <a:pt x="690" y="395"/>
                    <a:pt x="682" y="385"/>
                    <a:pt x="677" y="376"/>
                  </a:cubicBezTo>
                  <a:cubicBezTo>
                    <a:pt x="674" y="356"/>
                    <a:pt x="661" y="331"/>
                    <a:pt x="644" y="321"/>
                  </a:cubicBezTo>
                  <a:cubicBezTo>
                    <a:pt x="639" y="313"/>
                    <a:pt x="633" y="308"/>
                    <a:pt x="629" y="300"/>
                  </a:cubicBezTo>
                  <a:cubicBezTo>
                    <a:pt x="627" y="289"/>
                    <a:pt x="623" y="281"/>
                    <a:pt x="613" y="274"/>
                  </a:cubicBezTo>
                  <a:cubicBezTo>
                    <a:pt x="610" y="268"/>
                    <a:pt x="611" y="266"/>
                    <a:pt x="605" y="262"/>
                  </a:cubicBezTo>
                  <a:cubicBezTo>
                    <a:pt x="601" y="255"/>
                    <a:pt x="595" y="249"/>
                    <a:pt x="589" y="243"/>
                  </a:cubicBezTo>
                  <a:cubicBezTo>
                    <a:pt x="586" y="234"/>
                    <a:pt x="586" y="230"/>
                    <a:pt x="578" y="225"/>
                  </a:cubicBezTo>
                  <a:cubicBezTo>
                    <a:pt x="574" y="219"/>
                    <a:pt x="570" y="213"/>
                    <a:pt x="566" y="207"/>
                  </a:cubicBezTo>
                  <a:cubicBezTo>
                    <a:pt x="565" y="201"/>
                    <a:pt x="559" y="193"/>
                    <a:pt x="554" y="190"/>
                  </a:cubicBezTo>
                  <a:cubicBezTo>
                    <a:pt x="549" y="183"/>
                    <a:pt x="546" y="179"/>
                    <a:pt x="542" y="172"/>
                  </a:cubicBezTo>
                  <a:cubicBezTo>
                    <a:pt x="541" y="163"/>
                    <a:pt x="543" y="137"/>
                    <a:pt x="533" y="129"/>
                  </a:cubicBezTo>
                  <a:cubicBezTo>
                    <a:pt x="527" y="119"/>
                    <a:pt x="502" y="92"/>
                    <a:pt x="491" y="90"/>
                  </a:cubicBezTo>
                  <a:cubicBezTo>
                    <a:pt x="473" y="77"/>
                    <a:pt x="469" y="79"/>
                    <a:pt x="442" y="78"/>
                  </a:cubicBezTo>
                  <a:cubicBezTo>
                    <a:pt x="438" y="74"/>
                    <a:pt x="435" y="70"/>
                    <a:pt x="430" y="66"/>
                  </a:cubicBezTo>
                  <a:cubicBezTo>
                    <a:pt x="427" y="58"/>
                    <a:pt x="428" y="49"/>
                    <a:pt x="433" y="42"/>
                  </a:cubicBezTo>
                  <a:cubicBezTo>
                    <a:pt x="437" y="24"/>
                    <a:pt x="435" y="26"/>
                    <a:pt x="421" y="16"/>
                  </a:cubicBezTo>
                  <a:cubicBezTo>
                    <a:pt x="410" y="18"/>
                    <a:pt x="400" y="20"/>
                    <a:pt x="389" y="22"/>
                  </a:cubicBezTo>
                  <a:cubicBezTo>
                    <a:pt x="378" y="21"/>
                    <a:pt x="372" y="17"/>
                    <a:pt x="362" y="15"/>
                  </a:cubicBezTo>
                  <a:cubicBezTo>
                    <a:pt x="357" y="6"/>
                    <a:pt x="350" y="9"/>
                    <a:pt x="340" y="10"/>
                  </a:cubicBezTo>
                  <a:cubicBezTo>
                    <a:pt x="267" y="9"/>
                    <a:pt x="303" y="17"/>
                    <a:pt x="275" y="0"/>
                  </a:cubicBezTo>
                  <a:cubicBezTo>
                    <a:pt x="264" y="2"/>
                    <a:pt x="265" y="11"/>
                    <a:pt x="253" y="13"/>
                  </a:cubicBezTo>
                  <a:cubicBezTo>
                    <a:pt x="242" y="17"/>
                    <a:pt x="234" y="22"/>
                    <a:pt x="223" y="27"/>
                  </a:cubicBezTo>
                  <a:cubicBezTo>
                    <a:pt x="214" y="38"/>
                    <a:pt x="215" y="47"/>
                    <a:pt x="203" y="54"/>
                  </a:cubicBezTo>
                  <a:cubicBezTo>
                    <a:pt x="201" y="57"/>
                    <a:pt x="200" y="60"/>
                    <a:pt x="197" y="63"/>
                  </a:cubicBezTo>
                  <a:cubicBezTo>
                    <a:pt x="194" y="66"/>
                    <a:pt x="188" y="70"/>
                    <a:pt x="188" y="70"/>
                  </a:cubicBezTo>
                  <a:cubicBezTo>
                    <a:pt x="181" y="81"/>
                    <a:pt x="181" y="91"/>
                    <a:pt x="187" y="103"/>
                  </a:cubicBezTo>
                  <a:cubicBezTo>
                    <a:pt x="191" y="123"/>
                    <a:pt x="196" y="134"/>
                    <a:pt x="175" y="136"/>
                  </a:cubicBezTo>
                  <a:cubicBezTo>
                    <a:pt x="168" y="138"/>
                    <a:pt x="158" y="147"/>
                    <a:pt x="158" y="147"/>
                  </a:cubicBezTo>
                  <a:cubicBezTo>
                    <a:pt x="156" y="156"/>
                    <a:pt x="150" y="158"/>
                    <a:pt x="143" y="162"/>
                  </a:cubicBezTo>
                  <a:cubicBezTo>
                    <a:pt x="135" y="173"/>
                    <a:pt x="139" y="169"/>
                    <a:pt x="131" y="174"/>
                  </a:cubicBezTo>
                  <a:cubicBezTo>
                    <a:pt x="122" y="172"/>
                    <a:pt x="117" y="168"/>
                    <a:pt x="109" y="162"/>
                  </a:cubicBezTo>
                  <a:cubicBezTo>
                    <a:pt x="100" y="163"/>
                    <a:pt x="98" y="163"/>
                    <a:pt x="95" y="171"/>
                  </a:cubicBezTo>
                  <a:cubicBezTo>
                    <a:pt x="94" y="182"/>
                    <a:pt x="91" y="186"/>
                    <a:pt x="86" y="195"/>
                  </a:cubicBezTo>
                  <a:cubicBezTo>
                    <a:pt x="84" y="204"/>
                    <a:pt x="76" y="210"/>
                    <a:pt x="71" y="219"/>
                  </a:cubicBezTo>
                  <a:cubicBezTo>
                    <a:pt x="69" y="223"/>
                    <a:pt x="65" y="231"/>
                    <a:pt x="65" y="231"/>
                  </a:cubicBezTo>
                  <a:cubicBezTo>
                    <a:pt x="61" y="256"/>
                    <a:pt x="38" y="274"/>
                    <a:pt x="29" y="297"/>
                  </a:cubicBezTo>
                  <a:cubicBezTo>
                    <a:pt x="28" y="303"/>
                    <a:pt x="26" y="310"/>
                    <a:pt x="23" y="316"/>
                  </a:cubicBezTo>
                  <a:cubicBezTo>
                    <a:pt x="22" y="323"/>
                    <a:pt x="17" y="328"/>
                    <a:pt x="14" y="334"/>
                  </a:cubicBezTo>
                  <a:cubicBezTo>
                    <a:pt x="12" y="343"/>
                    <a:pt x="9" y="355"/>
                    <a:pt x="5" y="364"/>
                  </a:cubicBezTo>
                  <a:cubicBezTo>
                    <a:pt x="0" y="387"/>
                    <a:pt x="2" y="408"/>
                    <a:pt x="10" y="429"/>
                  </a:cubicBezTo>
                  <a:cubicBezTo>
                    <a:pt x="11" y="453"/>
                    <a:pt x="7" y="459"/>
                    <a:pt x="28" y="463"/>
                  </a:cubicBezTo>
                  <a:cubicBezTo>
                    <a:pt x="31" y="479"/>
                    <a:pt x="28" y="473"/>
                    <a:pt x="34" y="481"/>
                  </a:cubicBezTo>
                  <a:cubicBezTo>
                    <a:pt x="34" y="521"/>
                    <a:pt x="4" y="619"/>
                    <a:pt x="44" y="589"/>
                  </a:cubicBezTo>
                  <a:cubicBezTo>
                    <a:pt x="71" y="590"/>
                    <a:pt x="68" y="594"/>
                    <a:pt x="88" y="598"/>
                  </a:cubicBezTo>
                  <a:cubicBezTo>
                    <a:pt x="90" y="606"/>
                    <a:pt x="100" y="612"/>
                    <a:pt x="103" y="619"/>
                  </a:cubicBezTo>
                  <a:cubicBezTo>
                    <a:pt x="104" y="625"/>
                    <a:pt x="107" y="628"/>
                    <a:pt x="110" y="633"/>
                  </a:cubicBezTo>
                  <a:cubicBezTo>
                    <a:pt x="111" y="642"/>
                    <a:pt x="111" y="652"/>
                    <a:pt x="115" y="661"/>
                  </a:cubicBezTo>
                  <a:cubicBezTo>
                    <a:pt x="114" y="667"/>
                    <a:pt x="116" y="678"/>
                    <a:pt x="110" y="684"/>
                  </a:cubicBezTo>
                  <a:cubicBezTo>
                    <a:pt x="107" y="687"/>
                    <a:pt x="101" y="691"/>
                    <a:pt x="101" y="691"/>
                  </a:cubicBezTo>
                  <a:cubicBezTo>
                    <a:pt x="100" y="696"/>
                    <a:pt x="98" y="700"/>
                    <a:pt x="97" y="705"/>
                  </a:cubicBezTo>
                  <a:cubicBezTo>
                    <a:pt x="98" y="719"/>
                    <a:pt x="98" y="736"/>
                    <a:pt x="110" y="745"/>
                  </a:cubicBezTo>
                  <a:cubicBezTo>
                    <a:pt x="121" y="763"/>
                    <a:pt x="119" y="789"/>
                    <a:pt x="98" y="793"/>
                  </a:cubicBezTo>
                  <a:cubicBezTo>
                    <a:pt x="93" y="797"/>
                    <a:pt x="89" y="797"/>
                    <a:pt x="88" y="804"/>
                  </a:cubicBezTo>
                  <a:cubicBezTo>
                    <a:pt x="89" y="814"/>
                    <a:pt x="89" y="824"/>
                    <a:pt x="95" y="832"/>
                  </a:cubicBezTo>
                  <a:cubicBezTo>
                    <a:pt x="94" y="850"/>
                    <a:pt x="96" y="846"/>
                    <a:pt x="83" y="852"/>
                  </a:cubicBezTo>
                  <a:cubicBezTo>
                    <a:pt x="85" y="882"/>
                    <a:pt x="79" y="873"/>
                    <a:pt x="97" y="879"/>
                  </a:cubicBezTo>
                  <a:cubicBezTo>
                    <a:pt x="99" y="890"/>
                    <a:pt x="100" y="898"/>
                    <a:pt x="106" y="907"/>
                  </a:cubicBezTo>
                  <a:cubicBezTo>
                    <a:pt x="109" y="912"/>
                    <a:pt x="118" y="919"/>
                    <a:pt x="118" y="919"/>
                  </a:cubicBezTo>
                  <a:cubicBezTo>
                    <a:pt x="122" y="926"/>
                    <a:pt x="125" y="929"/>
                    <a:pt x="133" y="931"/>
                  </a:cubicBezTo>
                  <a:cubicBezTo>
                    <a:pt x="145" y="940"/>
                    <a:pt x="131" y="938"/>
                    <a:pt x="155" y="940"/>
                  </a:cubicBezTo>
                  <a:cubicBezTo>
                    <a:pt x="162" y="942"/>
                    <a:pt x="165" y="941"/>
                    <a:pt x="169" y="948"/>
                  </a:cubicBezTo>
                  <a:cubicBezTo>
                    <a:pt x="171" y="962"/>
                    <a:pt x="169" y="961"/>
                    <a:pt x="185" y="960"/>
                  </a:cubicBezTo>
                  <a:cubicBezTo>
                    <a:pt x="191" y="956"/>
                    <a:pt x="190" y="954"/>
                    <a:pt x="193" y="948"/>
                  </a:cubicBezTo>
                  <a:cubicBezTo>
                    <a:pt x="194" y="940"/>
                    <a:pt x="198" y="941"/>
                    <a:pt x="202" y="934"/>
                  </a:cubicBezTo>
                  <a:cubicBezTo>
                    <a:pt x="203" y="926"/>
                    <a:pt x="204" y="919"/>
                    <a:pt x="212" y="918"/>
                  </a:cubicBezTo>
                  <a:cubicBezTo>
                    <a:pt x="213" y="917"/>
                    <a:pt x="222" y="902"/>
                    <a:pt x="214" y="913"/>
                  </a:cubicBezTo>
                  <a:close/>
                </a:path>
              </a:pathLst>
            </a:custGeom>
            <a:solidFill>
              <a:schemeClr val="accent5">
                <a:lumMod val="50000"/>
              </a:schemeClr>
            </a:solidFill>
            <a:ln w="12700" cap="flat" cmpd="sng">
              <a:solidFill>
                <a:srgbClr val="000000"/>
              </a:solidFill>
              <a:prstDash val="solid"/>
              <a:round/>
              <a:headEnd/>
              <a:tailEn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7" name="Freeform 39"/>
            <p:cNvSpPr>
              <a:spLocks/>
            </p:cNvSpPr>
            <p:nvPr>
              <p:custDataLst>
                <p:tags r:id="rId16"/>
              </p:custDataLst>
            </p:nvPr>
          </p:nvSpPr>
          <p:spPr bwMode="auto">
            <a:xfrm>
              <a:off x="2824147" y="2355165"/>
              <a:ext cx="407988" cy="876300"/>
            </a:xfrm>
            <a:custGeom>
              <a:avLst/>
              <a:gdLst>
                <a:gd name="T0" fmla="*/ 2147483647 w 473"/>
                <a:gd name="T1" fmla="*/ 2147483647 h 867"/>
                <a:gd name="T2" fmla="*/ 2147483647 w 473"/>
                <a:gd name="T3" fmla="*/ 2147483647 h 867"/>
                <a:gd name="T4" fmla="*/ 2147483647 w 473"/>
                <a:gd name="T5" fmla="*/ 2147483647 h 867"/>
                <a:gd name="T6" fmla="*/ 2147483647 w 473"/>
                <a:gd name="T7" fmla="*/ 2147483647 h 867"/>
                <a:gd name="T8" fmla="*/ 2147483647 w 473"/>
                <a:gd name="T9" fmla="*/ 2147483647 h 867"/>
                <a:gd name="T10" fmla="*/ 2147483647 w 473"/>
                <a:gd name="T11" fmla="*/ 2147483647 h 867"/>
                <a:gd name="T12" fmla="*/ 2147483647 w 473"/>
                <a:gd name="T13" fmla="*/ 2147483647 h 867"/>
                <a:gd name="T14" fmla="*/ 2147483647 w 473"/>
                <a:gd name="T15" fmla="*/ 2147483647 h 867"/>
                <a:gd name="T16" fmla="*/ 2147483647 w 473"/>
                <a:gd name="T17" fmla="*/ 2147483647 h 867"/>
                <a:gd name="T18" fmla="*/ 2147483647 w 473"/>
                <a:gd name="T19" fmla="*/ 2147483647 h 867"/>
                <a:gd name="T20" fmla="*/ 2147483647 w 473"/>
                <a:gd name="T21" fmla="*/ 2147483647 h 867"/>
                <a:gd name="T22" fmla="*/ 2147483647 w 473"/>
                <a:gd name="T23" fmla="*/ 2147483647 h 867"/>
                <a:gd name="T24" fmla="*/ 2147483647 w 473"/>
                <a:gd name="T25" fmla="*/ 2147483647 h 867"/>
                <a:gd name="T26" fmla="*/ 2147483647 w 473"/>
                <a:gd name="T27" fmla="*/ 2147483647 h 867"/>
                <a:gd name="T28" fmla="*/ 2147483647 w 473"/>
                <a:gd name="T29" fmla="*/ 2147483647 h 867"/>
                <a:gd name="T30" fmla="*/ 2147483647 w 473"/>
                <a:gd name="T31" fmla="*/ 2147483647 h 867"/>
                <a:gd name="T32" fmla="*/ 2147483647 w 473"/>
                <a:gd name="T33" fmla="*/ 2147483647 h 867"/>
                <a:gd name="T34" fmla="*/ 2147483647 w 473"/>
                <a:gd name="T35" fmla="*/ 2147483647 h 867"/>
                <a:gd name="T36" fmla="*/ 2147483647 w 473"/>
                <a:gd name="T37" fmla="*/ 2147483647 h 867"/>
                <a:gd name="T38" fmla="*/ 2147483647 w 473"/>
                <a:gd name="T39" fmla="*/ 2147483647 h 867"/>
                <a:gd name="T40" fmla="*/ 2147483647 w 473"/>
                <a:gd name="T41" fmla="*/ 2147483647 h 867"/>
                <a:gd name="T42" fmla="*/ 2147483647 w 473"/>
                <a:gd name="T43" fmla="*/ 2147483647 h 867"/>
                <a:gd name="T44" fmla="*/ 2147483647 w 473"/>
                <a:gd name="T45" fmla="*/ 2147483647 h 867"/>
                <a:gd name="T46" fmla="*/ 2147483647 w 473"/>
                <a:gd name="T47" fmla="*/ 2147483647 h 867"/>
                <a:gd name="T48" fmla="*/ 2147483647 w 473"/>
                <a:gd name="T49" fmla="*/ 2147483647 h 867"/>
                <a:gd name="T50" fmla="*/ 2147483647 w 473"/>
                <a:gd name="T51" fmla="*/ 2147483647 h 867"/>
                <a:gd name="T52" fmla="*/ 2147483647 w 473"/>
                <a:gd name="T53" fmla="*/ 2147483647 h 867"/>
                <a:gd name="T54" fmla="*/ 2147483647 w 473"/>
                <a:gd name="T55" fmla="*/ 2147483647 h 867"/>
                <a:gd name="T56" fmla="*/ 2147483647 w 473"/>
                <a:gd name="T57" fmla="*/ 2147483647 h 867"/>
                <a:gd name="T58" fmla="*/ 2147483647 w 473"/>
                <a:gd name="T59" fmla="*/ 2147483647 h 867"/>
                <a:gd name="T60" fmla="*/ 2147483647 w 473"/>
                <a:gd name="T61" fmla="*/ 2147483647 h 867"/>
                <a:gd name="T62" fmla="*/ 2147483647 w 473"/>
                <a:gd name="T63" fmla="*/ 2147483647 h 867"/>
                <a:gd name="T64" fmla="*/ 2147483647 w 473"/>
                <a:gd name="T65" fmla="*/ 2147483647 h 867"/>
                <a:gd name="T66" fmla="*/ 2147483647 w 473"/>
                <a:gd name="T67" fmla="*/ 2147483647 h 867"/>
                <a:gd name="T68" fmla="*/ 2147483647 w 473"/>
                <a:gd name="T69" fmla="*/ 2147483647 h 867"/>
                <a:gd name="T70" fmla="*/ 2147483647 w 473"/>
                <a:gd name="T71" fmla="*/ 2147483647 h 867"/>
                <a:gd name="T72" fmla="*/ 0 w 473"/>
                <a:gd name="T73" fmla="*/ 2147483647 h 867"/>
                <a:gd name="T74" fmla="*/ 2147483647 w 473"/>
                <a:gd name="T75" fmla="*/ 2147483647 h 867"/>
                <a:gd name="T76" fmla="*/ 2147483647 w 473"/>
                <a:gd name="T77" fmla="*/ 2147483647 h 867"/>
                <a:gd name="T78" fmla="*/ 2147483647 w 473"/>
                <a:gd name="T79" fmla="*/ 2147483647 h 867"/>
                <a:gd name="T80" fmla="*/ 2147483647 w 473"/>
                <a:gd name="T81" fmla="*/ 2147483647 h 867"/>
                <a:gd name="T82" fmla="*/ 2147483647 w 473"/>
                <a:gd name="T83" fmla="*/ 2147483647 h 867"/>
                <a:gd name="T84" fmla="*/ 2147483647 w 473"/>
                <a:gd name="T85" fmla="*/ 2147483647 h 867"/>
                <a:gd name="T86" fmla="*/ 2147483647 w 473"/>
                <a:gd name="T87" fmla="*/ 2147483647 h 867"/>
                <a:gd name="T88" fmla="*/ 2147483647 w 473"/>
                <a:gd name="T89" fmla="*/ 2147483647 h 867"/>
                <a:gd name="T90" fmla="*/ 2147483647 w 473"/>
                <a:gd name="T91" fmla="*/ 2147483647 h 867"/>
                <a:gd name="T92" fmla="*/ 2147483647 w 473"/>
                <a:gd name="T93" fmla="*/ 2147483647 h 8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73" h="867">
                  <a:moveTo>
                    <a:pt x="65" y="595"/>
                  </a:moveTo>
                  <a:cubicBezTo>
                    <a:pt x="68" y="611"/>
                    <a:pt x="76" y="616"/>
                    <a:pt x="92" y="618"/>
                  </a:cubicBezTo>
                  <a:cubicBezTo>
                    <a:pt x="95" y="622"/>
                    <a:pt x="96" y="626"/>
                    <a:pt x="98" y="631"/>
                  </a:cubicBezTo>
                  <a:cubicBezTo>
                    <a:pt x="99" y="649"/>
                    <a:pt x="101" y="663"/>
                    <a:pt x="110" y="678"/>
                  </a:cubicBezTo>
                  <a:cubicBezTo>
                    <a:pt x="107" y="692"/>
                    <a:pt x="106" y="685"/>
                    <a:pt x="99" y="694"/>
                  </a:cubicBezTo>
                  <a:cubicBezTo>
                    <a:pt x="102" y="701"/>
                    <a:pt x="105" y="699"/>
                    <a:pt x="111" y="703"/>
                  </a:cubicBezTo>
                  <a:cubicBezTo>
                    <a:pt x="118" y="720"/>
                    <a:pt x="108" y="735"/>
                    <a:pt x="125" y="745"/>
                  </a:cubicBezTo>
                  <a:cubicBezTo>
                    <a:pt x="129" y="752"/>
                    <a:pt x="134" y="755"/>
                    <a:pt x="137" y="762"/>
                  </a:cubicBezTo>
                  <a:cubicBezTo>
                    <a:pt x="135" y="768"/>
                    <a:pt x="133" y="773"/>
                    <a:pt x="129" y="778"/>
                  </a:cubicBezTo>
                  <a:cubicBezTo>
                    <a:pt x="116" y="776"/>
                    <a:pt x="117" y="776"/>
                    <a:pt x="119" y="790"/>
                  </a:cubicBezTo>
                  <a:cubicBezTo>
                    <a:pt x="120" y="808"/>
                    <a:pt x="108" y="852"/>
                    <a:pt x="131" y="856"/>
                  </a:cubicBezTo>
                  <a:cubicBezTo>
                    <a:pt x="134" y="862"/>
                    <a:pt x="138" y="864"/>
                    <a:pt x="144" y="867"/>
                  </a:cubicBezTo>
                  <a:cubicBezTo>
                    <a:pt x="160" y="862"/>
                    <a:pt x="147" y="847"/>
                    <a:pt x="159" y="838"/>
                  </a:cubicBezTo>
                  <a:cubicBezTo>
                    <a:pt x="166" y="841"/>
                    <a:pt x="168" y="846"/>
                    <a:pt x="174" y="849"/>
                  </a:cubicBezTo>
                  <a:cubicBezTo>
                    <a:pt x="180" y="847"/>
                    <a:pt x="183" y="843"/>
                    <a:pt x="188" y="840"/>
                  </a:cubicBezTo>
                  <a:cubicBezTo>
                    <a:pt x="192" y="821"/>
                    <a:pt x="192" y="815"/>
                    <a:pt x="213" y="813"/>
                  </a:cubicBezTo>
                  <a:cubicBezTo>
                    <a:pt x="219" y="807"/>
                    <a:pt x="218" y="805"/>
                    <a:pt x="221" y="798"/>
                  </a:cubicBezTo>
                  <a:cubicBezTo>
                    <a:pt x="222" y="752"/>
                    <a:pt x="213" y="749"/>
                    <a:pt x="252" y="745"/>
                  </a:cubicBezTo>
                  <a:cubicBezTo>
                    <a:pt x="267" y="736"/>
                    <a:pt x="273" y="735"/>
                    <a:pt x="291" y="733"/>
                  </a:cubicBezTo>
                  <a:cubicBezTo>
                    <a:pt x="301" y="725"/>
                    <a:pt x="297" y="717"/>
                    <a:pt x="287" y="712"/>
                  </a:cubicBezTo>
                  <a:cubicBezTo>
                    <a:pt x="284" y="708"/>
                    <a:pt x="281" y="704"/>
                    <a:pt x="279" y="699"/>
                  </a:cubicBezTo>
                  <a:cubicBezTo>
                    <a:pt x="272" y="656"/>
                    <a:pt x="283" y="639"/>
                    <a:pt x="260" y="609"/>
                  </a:cubicBezTo>
                  <a:cubicBezTo>
                    <a:pt x="258" y="595"/>
                    <a:pt x="258" y="592"/>
                    <a:pt x="269" y="585"/>
                  </a:cubicBezTo>
                  <a:cubicBezTo>
                    <a:pt x="284" y="592"/>
                    <a:pt x="282" y="591"/>
                    <a:pt x="294" y="582"/>
                  </a:cubicBezTo>
                  <a:cubicBezTo>
                    <a:pt x="297" y="575"/>
                    <a:pt x="299" y="574"/>
                    <a:pt x="306" y="571"/>
                  </a:cubicBezTo>
                  <a:cubicBezTo>
                    <a:pt x="309" y="567"/>
                    <a:pt x="311" y="562"/>
                    <a:pt x="314" y="558"/>
                  </a:cubicBezTo>
                  <a:cubicBezTo>
                    <a:pt x="315" y="552"/>
                    <a:pt x="317" y="547"/>
                    <a:pt x="318" y="541"/>
                  </a:cubicBezTo>
                  <a:cubicBezTo>
                    <a:pt x="322" y="545"/>
                    <a:pt x="326" y="548"/>
                    <a:pt x="330" y="553"/>
                  </a:cubicBezTo>
                  <a:cubicBezTo>
                    <a:pt x="339" y="551"/>
                    <a:pt x="340" y="545"/>
                    <a:pt x="348" y="541"/>
                  </a:cubicBezTo>
                  <a:cubicBezTo>
                    <a:pt x="352" y="533"/>
                    <a:pt x="353" y="527"/>
                    <a:pt x="345" y="522"/>
                  </a:cubicBezTo>
                  <a:cubicBezTo>
                    <a:pt x="343" y="513"/>
                    <a:pt x="349" y="509"/>
                    <a:pt x="356" y="505"/>
                  </a:cubicBezTo>
                  <a:cubicBezTo>
                    <a:pt x="361" y="498"/>
                    <a:pt x="363" y="493"/>
                    <a:pt x="371" y="490"/>
                  </a:cubicBezTo>
                  <a:cubicBezTo>
                    <a:pt x="372" y="496"/>
                    <a:pt x="372" y="498"/>
                    <a:pt x="378" y="501"/>
                  </a:cubicBezTo>
                  <a:cubicBezTo>
                    <a:pt x="396" y="483"/>
                    <a:pt x="412" y="464"/>
                    <a:pt x="434" y="451"/>
                  </a:cubicBezTo>
                  <a:cubicBezTo>
                    <a:pt x="436" y="442"/>
                    <a:pt x="442" y="441"/>
                    <a:pt x="449" y="435"/>
                  </a:cubicBezTo>
                  <a:cubicBezTo>
                    <a:pt x="458" y="436"/>
                    <a:pt x="465" y="437"/>
                    <a:pt x="473" y="432"/>
                  </a:cubicBezTo>
                  <a:cubicBezTo>
                    <a:pt x="469" y="415"/>
                    <a:pt x="465" y="413"/>
                    <a:pt x="452" y="403"/>
                  </a:cubicBezTo>
                  <a:cubicBezTo>
                    <a:pt x="440" y="379"/>
                    <a:pt x="471" y="319"/>
                    <a:pt x="429" y="312"/>
                  </a:cubicBezTo>
                  <a:cubicBezTo>
                    <a:pt x="396" y="313"/>
                    <a:pt x="412" y="313"/>
                    <a:pt x="393" y="321"/>
                  </a:cubicBezTo>
                  <a:cubicBezTo>
                    <a:pt x="377" y="318"/>
                    <a:pt x="376" y="309"/>
                    <a:pt x="363" y="306"/>
                  </a:cubicBezTo>
                  <a:cubicBezTo>
                    <a:pt x="353" y="314"/>
                    <a:pt x="364" y="323"/>
                    <a:pt x="347" y="310"/>
                  </a:cubicBezTo>
                  <a:cubicBezTo>
                    <a:pt x="341" y="299"/>
                    <a:pt x="348" y="277"/>
                    <a:pt x="330" y="273"/>
                  </a:cubicBezTo>
                  <a:cubicBezTo>
                    <a:pt x="314" y="265"/>
                    <a:pt x="299" y="254"/>
                    <a:pt x="291" y="238"/>
                  </a:cubicBezTo>
                  <a:cubicBezTo>
                    <a:pt x="293" y="233"/>
                    <a:pt x="293" y="227"/>
                    <a:pt x="296" y="222"/>
                  </a:cubicBezTo>
                  <a:cubicBezTo>
                    <a:pt x="294" y="212"/>
                    <a:pt x="294" y="200"/>
                    <a:pt x="282" y="198"/>
                  </a:cubicBezTo>
                  <a:cubicBezTo>
                    <a:pt x="274" y="194"/>
                    <a:pt x="267" y="192"/>
                    <a:pt x="260" y="187"/>
                  </a:cubicBezTo>
                  <a:cubicBezTo>
                    <a:pt x="258" y="159"/>
                    <a:pt x="256" y="165"/>
                    <a:pt x="243" y="147"/>
                  </a:cubicBezTo>
                  <a:cubicBezTo>
                    <a:pt x="245" y="135"/>
                    <a:pt x="245" y="133"/>
                    <a:pt x="254" y="126"/>
                  </a:cubicBezTo>
                  <a:cubicBezTo>
                    <a:pt x="252" y="112"/>
                    <a:pt x="253" y="109"/>
                    <a:pt x="246" y="99"/>
                  </a:cubicBezTo>
                  <a:cubicBezTo>
                    <a:pt x="243" y="94"/>
                    <a:pt x="234" y="87"/>
                    <a:pt x="234" y="87"/>
                  </a:cubicBezTo>
                  <a:cubicBezTo>
                    <a:pt x="241" y="66"/>
                    <a:pt x="232" y="55"/>
                    <a:pt x="216" y="45"/>
                  </a:cubicBezTo>
                  <a:cubicBezTo>
                    <a:pt x="216" y="43"/>
                    <a:pt x="216" y="41"/>
                    <a:pt x="215" y="40"/>
                  </a:cubicBezTo>
                  <a:cubicBezTo>
                    <a:pt x="214" y="38"/>
                    <a:pt x="211" y="39"/>
                    <a:pt x="210" y="37"/>
                  </a:cubicBezTo>
                  <a:cubicBezTo>
                    <a:pt x="208" y="29"/>
                    <a:pt x="219" y="21"/>
                    <a:pt x="224" y="18"/>
                  </a:cubicBezTo>
                  <a:cubicBezTo>
                    <a:pt x="221" y="4"/>
                    <a:pt x="219" y="8"/>
                    <a:pt x="207" y="10"/>
                  </a:cubicBezTo>
                  <a:cubicBezTo>
                    <a:pt x="198" y="21"/>
                    <a:pt x="191" y="11"/>
                    <a:pt x="180" y="9"/>
                  </a:cubicBezTo>
                  <a:cubicBezTo>
                    <a:pt x="174" y="6"/>
                    <a:pt x="168" y="1"/>
                    <a:pt x="162" y="0"/>
                  </a:cubicBezTo>
                  <a:cubicBezTo>
                    <a:pt x="143" y="2"/>
                    <a:pt x="151" y="7"/>
                    <a:pt x="138" y="10"/>
                  </a:cubicBezTo>
                  <a:cubicBezTo>
                    <a:pt x="129" y="25"/>
                    <a:pt x="135" y="44"/>
                    <a:pt x="129" y="60"/>
                  </a:cubicBezTo>
                  <a:cubicBezTo>
                    <a:pt x="127" y="71"/>
                    <a:pt x="122" y="69"/>
                    <a:pt x="111" y="70"/>
                  </a:cubicBezTo>
                  <a:cubicBezTo>
                    <a:pt x="105" y="73"/>
                    <a:pt x="99" y="77"/>
                    <a:pt x="93" y="81"/>
                  </a:cubicBezTo>
                  <a:cubicBezTo>
                    <a:pt x="92" y="91"/>
                    <a:pt x="88" y="90"/>
                    <a:pt x="78" y="91"/>
                  </a:cubicBezTo>
                  <a:cubicBezTo>
                    <a:pt x="72" y="96"/>
                    <a:pt x="68" y="102"/>
                    <a:pt x="62" y="106"/>
                  </a:cubicBezTo>
                  <a:cubicBezTo>
                    <a:pt x="58" y="112"/>
                    <a:pt x="57" y="119"/>
                    <a:pt x="54" y="126"/>
                  </a:cubicBezTo>
                  <a:cubicBezTo>
                    <a:pt x="58" y="140"/>
                    <a:pt x="64" y="128"/>
                    <a:pt x="72" y="124"/>
                  </a:cubicBezTo>
                  <a:cubicBezTo>
                    <a:pt x="80" y="114"/>
                    <a:pt x="84" y="117"/>
                    <a:pt x="98" y="118"/>
                  </a:cubicBezTo>
                  <a:cubicBezTo>
                    <a:pt x="99" y="131"/>
                    <a:pt x="100" y="135"/>
                    <a:pt x="107" y="145"/>
                  </a:cubicBezTo>
                  <a:cubicBezTo>
                    <a:pt x="106" y="161"/>
                    <a:pt x="112" y="200"/>
                    <a:pt x="87" y="205"/>
                  </a:cubicBezTo>
                  <a:cubicBezTo>
                    <a:pt x="74" y="204"/>
                    <a:pt x="78" y="198"/>
                    <a:pt x="66" y="201"/>
                  </a:cubicBezTo>
                  <a:cubicBezTo>
                    <a:pt x="62" y="204"/>
                    <a:pt x="57" y="205"/>
                    <a:pt x="53" y="208"/>
                  </a:cubicBezTo>
                  <a:cubicBezTo>
                    <a:pt x="51" y="214"/>
                    <a:pt x="49" y="216"/>
                    <a:pt x="44" y="220"/>
                  </a:cubicBezTo>
                  <a:cubicBezTo>
                    <a:pt x="42" y="223"/>
                    <a:pt x="33" y="232"/>
                    <a:pt x="30" y="234"/>
                  </a:cubicBezTo>
                  <a:cubicBezTo>
                    <a:pt x="25" y="240"/>
                    <a:pt x="19" y="240"/>
                    <a:pt x="12" y="241"/>
                  </a:cubicBezTo>
                  <a:cubicBezTo>
                    <a:pt x="7" y="244"/>
                    <a:pt x="3" y="245"/>
                    <a:pt x="0" y="250"/>
                  </a:cubicBezTo>
                  <a:cubicBezTo>
                    <a:pt x="2" y="260"/>
                    <a:pt x="2" y="272"/>
                    <a:pt x="14" y="274"/>
                  </a:cubicBezTo>
                  <a:cubicBezTo>
                    <a:pt x="22" y="278"/>
                    <a:pt x="24" y="291"/>
                    <a:pt x="29" y="298"/>
                  </a:cubicBezTo>
                  <a:cubicBezTo>
                    <a:pt x="30" y="305"/>
                    <a:pt x="37" y="306"/>
                    <a:pt x="41" y="313"/>
                  </a:cubicBezTo>
                  <a:cubicBezTo>
                    <a:pt x="42" y="332"/>
                    <a:pt x="44" y="331"/>
                    <a:pt x="50" y="345"/>
                  </a:cubicBezTo>
                  <a:cubicBezTo>
                    <a:pt x="53" y="361"/>
                    <a:pt x="48" y="382"/>
                    <a:pt x="68" y="385"/>
                  </a:cubicBezTo>
                  <a:cubicBezTo>
                    <a:pt x="76" y="384"/>
                    <a:pt x="85" y="380"/>
                    <a:pt x="87" y="390"/>
                  </a:cubicBezTo>
                  <a:cubicBezTo>
                    <a:pt x="86" y="399"/>
                    <a:pt x="94" y="410"/>
                    <a:pt x="102" y="414"/>
                  </a:cubicBezTo>
                  <a:cubicBezTo>
                    <a:pt x="111" y="426"/>
                    <a:pt x="127" y="451"/>
                    <a:pt x="143" y="454"/>
                  </a:cubicBezTo>
                  <a:cubicBezTo>
                    <a:pt x="166" y="452"/>
                    <a:pt x="145" y="443"/>
                    <a:pt x="162" y="456"/>
                  </a:cubicBezTo>
                  <a:cubicBezTo>
                    <a:pt x="169" y="478"/>
                    <a:pt x="173" y="479"/>
                    <a:pt x="147" y="484"/>
                  </a:cubicBezTo>
                  <a:cubicBezTo>
                    <a:pt x="139" y="488"/>
                    <a:pt x="135" y="487"/>
                    <a:pt x="125" y="486"/>
                  </a:cubicBezTo>
                  <a:cubicBezTo>
                    <a:pt x="115" y="476"/>
                    <a:pt x="116" y="478"/>
                    <a:pt x="99" y="477"/>
                  </a:cubicBezTo>
                  <a:cubicBezTo>
                    <a:pt x="91" y="464"/>
                    <a:pt x="91" y="472"/>
                    <a:pt x="81" y="478"/>
                  </a:cubicBezTo>
                  <a:cubicBezTo>
                    <a:pt x="77" y="484"/>
                    <a:pt x="72" y="489"/>
                    <a:pt x="66" y="493"/>
                  </a:cubicBezTo>
                  <a:cubicBezTo>
                    <a:pt x="65" y="498"/>
                    <a:pt x="63" y="502"/>
                    <a:pt x="62" y="507"/>
                  </a:cubicBezTo>
                  <a:cubicBezTo>
                    <a:pt x="63" y="514"/>
                    <a:pt x="66" y="518"/>
                    <a:pt x="68" y="525"/>
                  </a:cubicBezTo>
                  <a:cubicBezTo>
                    <a:pt x="66" y="544"/>
                    <a:pt x="67" y="539"/>
                    <a:pt x="57" y="549"/>
                  </a:cubicBezTo>
                  <a:cubicBezTo>
                    <a:pt x="60" y="558"/>
                    <a:pt x="63" y="553"/>
                    <a:pt x="68" y="561"/>
                  </a:cubicBezTo>
                  <a:cubicBezTo>
                    <a:pt x="70" y="571"/>
                    <a:pt x="72" y="578"/>
                    <a:pt x="69" y="588"/>
                  </a:cubicBezTo>
                  <a:cubicBezTo>
                    <a:pt x="69" y="589"/>
                    <a:pt x="58" y="602"/>
                    <a:pt x="65" y="595"/>
                  </a:cubicBezTo>
                  <a:close/>
                </a:path>
              </a:pathLst>
            </a:custGeom>
            <a:solidFill>
              <a:schemeClr val="accent5">
                <a:lumMod val="50000"/>
              </a:schemeClr>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9" name="Freeform 40"/>
            <p:cNvSpPr>
              <a:spLocks/>
            </p:cNvSpPr>
            <p:nvPr>
              <p:custDataLst>
                <p:tags r:id="rId17"/>
              </p:custDataLst>
            </p:nvPr>
          </p:nvSpPr>
          <p:spPr bwMode="auto">
            <a:xfrm>
              <a:off x="2976547" y="2364690"/>
              <a:ext cx="444500" cy="1022350"/>
            </a:xfrm>
            <a:custGeom>
              <a:avLst/>
              <a:gdLst>
                <a:gd name="T0" fmla="*/ 2147483647 w 515"/>
                <a:gd name="T1" fmla="*/ 2147483647 h 1011"/>
                <a:gd name="T2" fmla="*/ 2147483647 w 515"/>
                <a:gd name="T3" fmla="*/ 2147483647 h 1011"/>
                <a:gd name="T4" fmla="*/ 2147483647 w 515"/>
                <a:gd name="T5" fmla="*/ 2147483647 h 1011"/>
                <a:gd name="T6" fmla="*/ 2147483647 w 515"/>
                <a:gd name="T7" fmla="*/ 2147483647 h 1011"/>
                <a:gd name="T8" fmla="*/ 2147483647 w 515"/>
                <a:gd name="T9" fmla="*/ 2147483647 h 1011"/>
                <a:gd name="T10" fmla="*/ 2147483647 w 515"/>
                <a:gd name="T11" fmla="*/ 2147483647 h 1011"/>
                <a:gd name="T12" fmla="*/ 2147483647 w 515"/>
                <a:gd name="T13" fmla="*/ 2147483647 h 1011"/>
                <a:gd name="T14" fmla="*/ 2147483647 w 515"/>
                <a:gd name="T15" fmla="*/ 2147483647 h 1011"/>
                <a:gd name="T16" fmla="*/ 2147483647 w 515"/>
                <a:gd name="T17" fmla="*/ 2147483647 h 1011"/>
                <a:gd name="T18" fmla="*/ 2147483647 w 515"/>
                <a:gd name="T19" fmla="*/ 2147483647 h 1011"/>
                <a:gd name="T20" fmla="*/ 2147483647 w 515"/>
                <a:gd name="T21" fmla="*/ 2147483647 h 1011"/>
                <a:gd name="T22" fmla="*/ 2147483647 w 515"/>
                <a:gd name="T23" fmla="*/ 2147483647 h 1011"/>
                <a:gd name="T24" fmla="*/ 2147483647 w 515"/>
                <a:gd name="T25" fmla="*/ 2147483647 h 1011"/>
                <a:gd name="T26" fmla="*/ 2147483647 w 515"/>
                <a:gd name="T27" fmla="*/ 2147483647 h 1011"/>
                <a:gd name="T28" fmla="*/ 2147483647 w 515"/>
                <a:gd name="T29" fmla="*/ 2147483647 h 1011"/>
                <a:gd name="T30" fmla="*/ 2147483647 w 515"/>
                <a:gd name="T31" fmla="*/ 2147483647 h 1011"/>
                <a:gd name="T32" fmla="*/ 2147483647 w 515"/>
                <a:gd name="T33" fmla="*/ 2147483647 h 1011"/>
                <a:gd name="T34" fmla="*/ 2147483647 w 515"/>
                <a:gd name="T35" fmla="*/ 2147483647 h 1011"/>
                <a:gd name="T36" fmla="*/ 2147483647 w 515"/>
                <a:gd name="T37" fmla="*/ 2147483647 h 1011"/>
                <a:gd name="T38" fmla="*/ 2147483647 w 515"/>
                <a:gd name="T39" fmla="*/ 2147483647 h 1011"/>
                <a:gd name="T40" fmla="*/ 2147483647 w 515"/>
                <a:gd name="T41" fmla="*/ 2147483647 h 1011"/>
                <a:gd name="T42" fmla="*/ 2147483647 w 515"/>
                <a:gd name="T43" fmla="*/ 2147483647 h 1011"/>
                <a:gd name="T44" fmla="*/ 2147483647 w 515"/>
                <a:gd name="T45" fmla="*/ 2147483647 h 1011"/>
                <a:gd name="T46" fmla="*/ 2147483647 w 515"/>
                <a:gd name="T47" fmla="*/ 2147483647 h 1011"/>
                <a:gd name="T48" fmla="*/ 2147483647 w 515"/>
                <a:gd name="T49" fmla="*/ 2147483647 h 1011"/>
                <a:gd name="T50" fmla="*/ 2147483647 w 515"/>
                <a:gd name="T51" fmla="*/ 2147483647 h 1011"/>
                <a:gd name="T52" fmla="*/ 2147483647 w 515"/>
                <a:gd name="T53" fmla="*/ 2147483647 h 1011"/>
                <a:gd name="T54" fmla="*/ 2147483647 w 515"/>
                <a:gd name="T55" fmla="*/ 2147483647 h 1011"/>
                <a:gd name="T56" fmla="*/ 2147483647 w 515"/>
                <a:gd name="T57" fmla="*/ 2147483647 h 1011"/>
                <a:gd name="T58" fmla="*/ 2147483647 w 515"/>
                <a:gd name="T59" fmla="*/ 2147483647 h 1011"/>
                <a:gd name="T60" fmla="*/ 2147483647 w 515"/>
                <a:gd name="T61" fmla="*/ 2147483647 h 1011"/>
                <a:gd name="T62" fmla="*/ 2147483647 w 515"/>
                <a:gd name="T63" fmla="*/ 2147483647 h 1011"/>
                <a:gd name="T64" fmla="*/ 2147483647 w 515"/>
                <a:gd name="T65" fmla="*/ 2147483647 h 1011"/>
                <a:gd name="T66" fmla="*/ 2147483647 w 515"/>
                <a:gd name="T67" fmla="*/ 2147483647 h 1011"/>
                <a:gd name="T68" fmla="*/ 2147483647 w 515"/>
                <a:gd name="T69" fmla="*/ 2147483647 h 1011"/>
                <a:gd name="T70" fmla="*/ 2147483647 w 515"/>
                <a:gd name="T71" fmla="*/ 2147483647 h 1011"/>
                <a:gd name="T72" fmla="*/ 2147483647 w 515"/>
                <a:gd name="T73" fmla="*/ 2147483647 h 1011"/>
                <a:gd name="T74" fmla="*/ 2147483647 w 515"/>
                <a:gd name="T75" fmla="*/ 2147483647 h 1011"/>
                <a:gd name="T76" fmla="*/ 2147483647 w 515"/>
                <a:gd name="T77" fmla="*/ 0 h 1011"/>
                <a:gd name="T78" fmla="*/ 2147483647 w 515"/>
                <a:gd name="T79" fmla="*/ 2147483647 h 1011"/>
                <a:gd name="T80" fmla="*/ 2147483647 w 515"/>
                <a:gd name="T81" fmla="*/ 2147483647 h 1011"/>
                <a:gd name="T82" fmla="*/ 2147483647 w 515"/>
                <a:gd name="T83" fmla="*/ 2147483647 h 1011"/>
                <a:gd name="T84" fmla="*/ 2147483647 w 515"/>
                <a:gd name="T85" fmla="*/ 2147483647 h 1011"/>
                <a:gd name="T86" fmla="*/ 2147483647 w 515"/>
                <a:gd name="T87" fmla="*/ 2147483647 h 1011"/>
                <a:gd name="T88" fmla="*/ 2147483647 w 515"/>
                <a:gd name="T89" fmla="*/ 2147483647 h 1011"/>
                <a:gd name="T90" fmla="*/ 2147483647 w 515"/>
                <a:gd name="T91" fmla="*/ 2147483647 h 1011"/>
                <a:gd name="T92" fmla="*/ 2147483647 w 515"/>
                <a:gd name="T93" fmla="*/ 2147483647 h 1011"/>
                <a:gd name="T94" fmla="*/ 2147483647 w 515"/>
                <a:gd name="T95" fmla="*/ 2147483647 h 1011"/>
                <a:gd name="T96" fmla="*/ 2147483647 w 515"/>
                <a:gd name="T97" fmla="*/ 2147483647 h 1011"/>
                <a:gd name="T98" fmla="*/ 2147483647 w 515"/>
                <a:gd name="T99" fmla="*/ 2147483647 h 1011"/>
                <a:gd name="T100" fmla="*/ 2147483647 w 515"/>
                <a:gd name="T101" fmla="*/ 2147483647 h 1011"/>
                <a:gd name="T102" fmla="*/ 2147483647 w 515"/>
                <a:gd name="T103" fmla="*/ 2147483647 h 1011"/>
                <a:gd name="T104" fmla="*/ 2147483647 w 515"/>
                <a:gd name="T105" fmla="*/ 2147483647 h 1011"/>
                <a:gd name="T106" fmla="*/ 2147483647 w 515"/>
                <a:gd name="T107" fmla="*/ 2147483647 h 1011"/>
                <a:gd name="T108" fmla="*/ 2147483647 w 515"/>
                <a:gd name="T109" fmla="*/ 2147483647 h 1011"/>
                <a:gd name="T110" fmla="*/ 2147483647 w 515"/>
                <a:gd name="T111" fmla="*/ 2147483647 h 1011"/>
                <a:gd name="T112" fmla="*/ 2147483647 w 515"/>
                <a:gd name="T113" fmla="*/ 2147483647 h 1011"/>
                <a:gd name="T114" fmla="*/ 2147483647 w 515"/>
                <a:gd name="T115" fmla="*/ 2147483647 h 1011"/>
                <a:gd name="T116" fmla="*/ 2147483647 w 515"/>
                <a:gd name="T117" fmla="*/ 2147483647 h 1011"/>
                <a:gd name="T118" fmla="*/ 2147483647 w 515"/>
                <a:gd name="T119" fmla="*/ 2147483647 h 1011"/>
                <a:gd name="T120" fmla="*/ 2147483647 w 515"/>
                <a:gd name="T121" fmla="*/ 2147483647 h 10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5" h="1011">
                  <a:moveTo>
                    <a:pt x="0" y="840"/>
                  </a:moveTo>
                  <a:cubicBezTo>
                    <a:pt x="6" y="850"/>
                    <a:pt x="1" y="856"/>
                    <a:pt x="15" y="858"/>
                  </a:cubicBezTo>
                  <a:cubicBezTo>
                    <a:pt x="21" y="861"/>
                    <a:pt x="23" y="860"/>
                    <a:pt x="27" y="866"/>
                  </a:cubicBezTo>
                  <a:cubicBezTo>
                    <a:pt x="29" y="875"/>
                    <a:pt x="25" y="877"/>
                    <a:pt x="16" y="879"/>
                  </a:cubicBezTo>
                  <a:cubicBezTo>
                    <a:pt x="7" y="885"/>
                    <a:pt x="4" y="904"/>
                    <a:pt x="18" y="906"/>
                  </a:cubicBezTo>
                  <a:cubicBezTo>
                    <a:pt x="23" y="912"/>
                    <a:pt x="25" y="911"/>
                    <a:pt x="31" y="914"/>
                  </a:cubicBezTo>
                  <a:cubicBezTo>
                    <a:pt x="30" y="921"/>
                    <a:pt x="27" y="922"/>
                    <a:pt x="28" y="929"/>
                  </a:cubicBezTo>
                  <a:cubicBezTo>
                    <a:pt x="39" y="927"/>
                    <a:pt x="41" y="923"/>
                    <a:pt x="51" y="926"/>
                  </a:cubicBezTo>
                  <a:cubicBezTo>
                    <a:pt x="59" y="932"/>
                    <a:pt x="55" y="942"/>
                    <a:pt x="61" y="950"/>
                  </a:cubicBezTo>
                  <a:cubicBezTo>
                    <a:pt x="84" y="944"/>
                    <a:pt x="63" y="944"/>
                    <a:pt x="106" y="947"/>
                  </a:cubicBezTo>
                  <a:cubicBezTo>
                    <a:pt x="142" y="941"/>
                    <a:pt x="96" y="934"/>
                    <a:pt x="141" y="938"/>
                  </a:cubicBezTo>
                  <a:cubicBezTo>
                    <a:pt x="146" y="942"/>
                    <a:pt x="153" y="943"/>
                    <a:pt x="159" y="947"/>
                  </a:cubicBezTo>
                  <a:cubicBezTo>
                    <a:pt x="160" y="948"/>
                    <a:pt x="165" y="955"/>
                    <a:pt x="165" y="956"/>
                  </a:cubicBezTo>
                  <a:cubicBezTo>
                    <a:pt x="165" y="960"/>
                    <a:pt x="160" y="966"/>
                    <a:pt x="160" y="966"/>
                  </a:cubicBezTo>
                  <a:cubicBezTo>
                    <a:pt x="163" y="981"/>
                    <a:pt x="165" y="988"/>
                    <a:pt x="180" y="992"/>
                  </a:cubicBezTo>
                  <a:cubicBezTo>
                    <a:pt x="192" y="990"/>
                    <a:pt x="196" y="991"/>
                    <a:pt x="205" y="984"/>
                  </a:cubicBezTo>
                  <a:cubicBezTo>
                    <a:pt x="211" y="986"/>
                    <a:pt x="216" y="989"/>
                    <a:pt x="222" y="990"/>
                  </a:cubicBezTo>
                  <a:cubicBezTo>
                    <a:pt x="234" y="996"/>
                    <a:pt x="249" y="992"/>
                    <a:pt x="262" y="995"/>
                  </a:cubicBezTo>
                  <a:cubicBezTo>
                    <a:pt x="293" y="993"/>
                    <a:pt x="287" y="989"/>
                    <a:pt x="319" y="987"/>
                  </a:cubicBezTo>
                  <a:cubicBezTo>
                    <a:pt x="324" y="983"/>
                    <a:pt x="326" y="978"/>
                    <a:pt x="333" y="977"/>
                  </a:cubicBezTo>
                  <a:cubicBezTo>
                    <a:pt x="340" y="972"/>
                    <a:pt x="342" y="972"/>
                    <a:pt x="351" y="974"/>
                  </a:cubicBezTo>
                  <a:cubicBezTo>
                    <a:pt x="361" y="981"/>
                    <a:pt x="362" y="996"/>
                    <a:pt x="375" y="999"/>
                  </a:cubicBezTo>
                  <a:cubicBezTo>
                    <a:pt x="380" y="1001"/>
                    <a:pt x="385" y="1002"/>
                    <a:pt x="390" y="1004"/>
                  </a:cubicBezTo>
                  <a:cubicBezTo>
                    <a:pt x="399" y="1011"/>
                    <a:pt x="406" y="1008"/>
                    <a:pt x="418" y="1007"/>
                  </a:cubicBezTo>
                  <a:cubicBezTo>
                    <a:pt x="417" y="1000"/>
                    <a:pt x="413" y="1000"/>
                    <a:pt x="409" y="995"/>
                  </a:cubicBezTo>
                  <a:cubicBezTo>
                    <a:pt x="407" y="983"/>
                    <a:pt x="409" y="970"/>
                    <a:pt x="403" y="959"/>
                  </a:cubicBezTo>
                  <a:cubicBezTo>
                    <a:pt x="400" y="943"/>
                    <a:pt x="396" y="963"/>
                    <a:pt x="399" y="935"/>
                  </a:cubicBezTo>
                  <a:cubicBezTo>
                    <a:pt x="400" y="919"/>
                    <a:pt x="404" y="902"/>
                    <a:pt x="411" y="887"/>
                  </a:cubicBezTo>
                  <a:cubicBezTo>
                    <a:pt x="414" y="867"/>
                    <a:pt x="421" y="844"/>
                    <a:pt x="409" y="825"/>
                  </a:cubicBezTo>
                  <a:cubicBezTo>
                    <a:pt x="412" y="808"/>
                    <a:pt x="414" y="773"/>
                    <a:pt x="414" y="773"/>
                  </a:cubicBezTo>
                  <a:cubicBezTo>
                    <a:pt x="413" y="762"/>
                    <a:pt x="415" y="751"/>
                    <a:pt x="412" y="741"/>
                  </a:cubicBezTo>
                  <a:cubicBezTo>
                    <a:pt x="410" y="734"/>
                    <a:pt x="396" y="725"/>
                    <a:pt x="396" y="725"/>
                  </a:cubicBezTo>
                  <a:cubicBezTo>
                    <a:pt x="398" y="700"/>
                    <a:pt x="402" y="725"/>
                    <a:pt x="412" y="708"/>
                  </a:cubicBezTo>
                  <a:cubicBezTo>
                    <a:pt x="411" y="693"/>
                    <a:pt x="409" y="692"/>
                    <a:pt x="403" y="680"/>
                  </a:cubicBezTo>
                  <a:cubicBezTo>
                    <a:pt x="405" y="670"/>
                    <a:pt x="407" y="663"/>
                    <a:pt x="411" y="654"/>
                  </a:cubicBezTo>
                  <a:cubicBezTo>
                    <a:pt x="410" y="644"/>
                    <a:pt x="409" y="636"/>
                    <a:pt x="406" y="627"/>
                  </a:cubicBezTo>
                  <a:cubicBezTo>
                    <a:pt x="404" y="615"/>
                    <a:pt x="392" y="608"/>
                    <a:pt x="385" y="599"/>
                  </a:cubicBezTo>
                  <a:cubicBezTo>
                    <a:pt x="388" y="580"/>
                    <a:pt x="385" y="585"/>
                    <a:pt x="399" y="588"/>
                  </a:cubicBezTo>
                  <a:cubicBezTo>
                    <a:pt x="407" y="592"/>
                    <a:pt x="413" y="587"/>
                    <a:pt x="417" y="596"/>
                  </a:cubicBezTo>
                  <a:cubicBezTo>
                    <a:pt x="418" y="615"/>
                    <a:pt x="419" y="610"/>
                    <a:pt x="423" y="600"/>
                  </a:cubicBezTo>
                  <a:cubicBezTo>
                    <a:pt x="423" y="595"/>
                    <a:pt x="426" y="537"/>
                    <a:pt x="412" y="566"/>
                  </a:cubicBezTo>
                  <a:cubicBezTo>
                    <a:pt x="410" y="577"/>
                    <a:pt x="406" y="571"/>
                    <a:pt x="405" y="564"/>
                  </a:cubicBezTo>
                  <a:cubicBezTo>
                    <a:pt x="407" y="561"/>
                    <a:pt x="410" y="558"/>
                    <a:pt x="411" y="554"/>
                  </a:cubicBezTo>
                  <a:cubicBezTo>
                    <a:pt x="413" y="549"/>
                    <a:pt x="414" y="539"/>
                    <a:pt x="414" y="539"/>
                  </a:cubicBezTo>
                  <a:cubicBezTo>
                    <a:pt x="412" y="527"/>
                    <a:pt x="410" y="524"/>
                    <a:pt x="417" y="515"/>
                  </a:cubicBezTo>
                  <a:cubicBezTo>
                    <a:pt x="414" y="502"/>
                    <a:pt x="413" y="509"/>
                    <a:pt x="399" y="507"/>
                  </a:cubicBezTo>
                  <a:cubicBezTo>
                    <a:pt x="402" y="500"/>
                    <a:pt x="407" y="495"/>
                    <a:pt x="414" y="491"/>
                  </a:cubicBezTo>
                  <a:cubicBezTo>
                    <a:pt x="416" y="483"/>
                    <a:pt x="414" y="480"/>
                    <a:pt x="406" y="479"/>
                  </a:cubicBezTo>
                  <a:cubicBezTo>
                    <a:pt x="395" y="471"/>
                    <a:pt x="404" y="466"/>
                    <a:pt x="414" y="464"/>
                  </a:cubicBezTo>
                  <a:cubicBezTo>
                    <a:pt x="423" y="457"/>
                    <a:pt x="416" y="455"/>
                    <a:pt x="408" y="453"/>
                  </a:cubicBezTo>
                  <a:cubicBezTo>
                    <a:pt x="394" y="445"/>
                    <a:pt x="407" y="435"/>
                    <a:pt x="417" y="434"/>
                  </a:cubicBezTo>
                  <a:cubicBezTo>
                    <a:pt x="423" y="435"/>
                    <a:pt x="429" y="437"/>
                    <a:pt x="435" y="438"/>
                  </a:cubicBezTo>
                  <a:cubicBezTo>
                    <a:pt x="449" y="436"/>
                    <a:pt x="440" y="435"/>
                    <a:pt x="450" y="429"/>
                  </a:cubicBezTo>
                  <a:cubicBezTo>
                    <a:pt x="461" y="434"/>
                    <a:pt x="456" y="453"/>
                    <a:pt x="451" y="462"/>
                  </a:cubicBezTo>
                  <a:cubicBezTo>
                    <a:pt x="448" y="475"/>
                    <a:pt x="449" y="493"/>
                    <a:pt x="438" y="501"/>
                  </a:cubicBezTo>
                  <a:cubicBezTo>
                    <a:pt x="434" y="508"/>
                    <a:pt x="429" y="511"/>
                    <a:pt x="441" y="509"/>
                  </a:cubicBezTo>
                  <a:cubicBezTo>
                    <a:pt x="450" y="504"/>
                    <a:pt x="453" y="487"/>
                    <a:pt x="459" y="479"/>
                  </a:cubicBezTo>
                  <a:cubicBezTo>
                    <a:pt x="461" y="470"/>
                    <a:pt x="463" y="458"/>
                    <a:pt x="468" y="450"/>
                  </a:cubicBezTo>
                  <a:cubicBezTo>
                    <a:pt x="471" y="434"/>
                    <a:pt x="473" y="417"/>
                    <a:pt x="483" y="404"/>
                  </a:cubicBezTo>
                  <a:cubicBezTo>
                    <a:pt x="484" y="397"/>
                    <a:pt x="487" y="395"/>
                    <a:pt x="492" y="390"/>
                  </a:cubicBezTo>
                  <a:cubicBezTo>
                    <a:pt x="494" y="378"/>
                    <a:pt x="500" y="366"/>
                    <a:pt x="507" y="356"/>
                  </a:cubicBezTo>
                  <a:cubicBezTo>
                    <a:pt x="510" y="339"/>
                    <a:pt x="515" y="319"/>
                    <a:pt x="502" y="306"/>
                  </a:cubicBezTo>
                  <a:cubicBezTo>
                    <a:pt x="481" y="322"/>
                    <a:pt x="487" y="323"/>
                    <a:pt x="456" y="324"/>
                  </a:cubicBezTo>
                  <a:cubicBezTo>
                    <a:pt x="449" y="327"/>
                    <a:pt x="449" y="330"/>
                    <a:pt x="441" y="327"/>
                  </a:cubicBezTo>
                  <a:cubicBezTo>
                    <a:pt x="429" y="317"/>
                    <a:pt x="422" y="311"/>
                    <a:pt x="406" y="308"/>
                  </a:cubicBezTo>
                  <a:cubicBezTo>
                    <a:pt x="376" y="293"/>
                    <a:pt x="415" y="312"/>
                    <a:pt x="316" y="305"/>
                  </a:cubicBezTo>
                  <a:cubicBezTo>
                    <a:pt x="310" y="305"/>
                    <a:pt x="308" y="296"/>
                    <a:pt x="303" y="293"/>
                  </a:cubicBezTo>
                  <a:cubicBezTo>
                    <a:pt x="293" y="287"/>
                    <a:pt x="292" y="288"/>
                    <a:pt x="277" y="287"/>
                  </a:cubicBezTo>
                  <a:cubicBezTo>
                    <a:pt x="271" y="276"/>
                    <a:pt x="251" y="263"/>
                    <a:pt x="238" y="260"/>
                  </a:cubicBezTo>
                  <a:cubicBezTo>
                    <a:pt x="227" y="255"/>
                    <a:pt x="213" y="256"/>
                    <a:pt x="201" y="254"/>
                  </a:cubicBezTo>
                  <a:cubicBezTo>
                    <a:pt x="174" y="243"/>
                    <a:pt x="164" y="229"/>
                    <a:pt x="142" y="212"/>
                  </a:cubicBezTo>
                  <a:cubicBezTo>
                    <a:pt x="136" y="201"/>
                    <a:pt x="139" y="193"/>
                    <a:pt x="136" y="180"/>
                  </a:cubicBezTo>
                  <a:cubicBezTo>
                    <a:pt x="135" y="176"/>
                    <a:pt x="122" y="170"/>
                    <a:pt x="118" y="168"/>
                  </a:cubicBezTo>
                  <a:cubicBezTo>
                    <a:pt x="110" y="157"/>
                    <a:pt x="115" y="143"/>
                    <a:pt x="109" y="131"/>
                  </a:cubicBezTo>
                  <a:cubicBezTo>
                    <a:pt x="106" y="115"/>
                    <a:pt x="107" y="95"/>
                    <a:pt x="100" y="80"/>
                  </a:cubicBezTo>
                  <a:cubicBezTo>
                    <a:pt x="99" y="73"/>
                    <a:pt x="97" y="65"/>
                    <a:pt x="94" y="59"/>
                  </a:cubicBezTo>
                  <a:cubicBezTo>
                    <a:pt x="93" y="49"/>
                    <a:pt x="93" y="38"/>
                    <a:pt x="88" y="29"/>
                  </a:cubicBezTo>
                  <a:cubicBezTo>
                    <a:pt x="85" y="16"/>
                    <a:pt x="66" y="7"/>
                    <a:pt x="55" y="0"/>
                  </a:cubicBezTo>
                  <a:cubicBezTo>
                    <a:pt x="49" y="3"/>
                    <a:pt x="46" y="9"/>
                    <a:pt x="43" y="15"/>
                  </a:cubicBezTo>
                  <a:cubicBezTo>
                    <a:pt x="41" y="24"/>
                    <a:pt x="38" y="17"/>
                    <a:pt x="36" y="26"/>
                  </a:cubicBezTo>
                  <a:cubicBezTo>
                    <a:pt x="38" y="36"/>
                    <a:pt x="44" y="40"/>
                    <a:pt x="54" y="42"/>
                  </a:cubicBezTo>
                  <a:cubicBezTo>
                    <a:pt x="69" y="54"/>
                    <a:pt x="49" y="84"/>
                    <a:pt x="69" y="87"/>
                  </a:cubicBezTo>
                  <a:cubicBezTo>
                    <a:pt x="72" y="92"/>
                    <a:pt x="72" y="97"/>
                    <a:pt x="75" y="102"/>
                  </a:cubicBezTo>
                  <a:cubicBezTo>
                    <a:pt x="77" y="113"/>
                    <a:pt x="76" y="122"/>
                    <a:pt x="70" y="131"/>
                  </a:cubicBezTo>
                  <a:cubicBezTo>
                    <a:pt x="72" y="144"/>
                    <a:pt x="72" y="163"/>
                    <a:pt x="84" y="170"/>
                  </a:cubicBezTo>
                  <a:cubicBezTo>
                    <a:pt x="89" y="177"/>
                    <a:pt x="93" y="184"/>
                    <a:pt x="102" y="186"/>
                  </a:cubicBezTo>
                  <a:cubicBezTo>
                    <a:pt x="108" y="189"/>
                    <a:pt x="114" y="192"/>
                    <a:pt x="118" y="198"/>
                  </a:cubicBezTo>
                  <a:cubicBezTo>
                    <a:pt x="119" y="212"/>
                    <a:pt x="118" y="225"/>
                    <a:pt x="120" y="239"/>
                  </a:cubicBezTo>
                  <a:cubicBezTo>
                    <a:pt x="120" y="242"/>
                    <a:pt x="133" y="247"/>
                    <a:pt x="135" y="248"/>
                  </a:cubicBezTo>
                  <a:cubicBezTo>
                    <a:pt x="148" y="256"/>
                    <a:pt x="146" y="263"/>
                    <a:pt x="165" y="269"/>
                  </a:cubicBezTo>
                  <a:cubicBezTo>
                    <a:pt x="172" y="278"/>
                    <a:pt x="167" y="290"/>
                    <a:pt x="174" y="300"/>
                  </a:cubicBezTo>
                  <a:cubicBezTo>
                    <a:pt x="177" y="315"/>
                    <a:pt x="183" y="304"/>
                    <a:pt x="192" y="300"/>
                  </a:cubicBezTo>
                  <a:cubicBezTo>
                    <a:pt x="198" y="302"/>
                    <a:pt x="202" y="305"/>
                    <a:pt x="207" y="308"/>
                  </a:cubicBezTo>
                  <a:cubicBezTo>
                    <a:pt x="225" y="307"/>
                    <a:pt x="242" y="310"/>
                    <a:pt x="258" y="302"/>
                  </a:cubicBezTo>
                  <a:cubicBezTo>
                    <a:pt x="269" y="310"/>
                    <a:pt x="263" y="324"/>
                    <a:pt x="270" y="335"/>
                  </a:cubicBezTo>
                  <a:cubicBezTo>
                    <a:pt x="271" y="342"/>
                    <a:pt x="273" y="349"/>
                    <a:pt x="277" y="354"/>
                  </a:cubicBezTo>
                  <a:cubicBezTo>
                    <a:pt x="278" y="370"/>
                    <a:pt x="274" y="394"/>
                    <a:pt x="289" y="405"/>
                  </a:cubicBezTo>
                  <a:cubicBezTo>
                    <a:pt x="293" y="414"/>
                    <a:pt x="298" y="423"/>
                    <a:pt x="288" y="431"/>
                  </a:cubicBezTo>
                  <a:cubicBezTo>
                    <a:pt x="268" y="423"/>
                    <a:pt x="264" y="445"/>
                    <a:pt x="250" y="453"/>
                  </a:cubicBezTo>
                  <a:cubicBezTo>
                    <a:pt x="246" y="460"/>
                    <a:pt x="237" y="467"/>
                    <a:pt x="229" y="470"/>
                  </a:cubicBezTo>
                  <a:cubicBezTo>
                    <a:pt x="219" y="480"/>
                    <a:pt x="224" y="478"/>
                    <a:pt x="214" y="480"/>
                  </a:cubicBezTo>
                  <a:cubicBezTo>
                    <a:pt x="209" y="486"/>
                    <a:pt x="207" y="485"/>
                    <a:pt x="201" y="489"/>
                  </a:cubicBezTo>
                  <a:cubicBezTo>
                    <a:pt x="189" y="479"/>
                    <a:pt x="192" y="489"/>
                    <a:pt x="181" y="495"/>
                  </a:cubicBezTo>
                  <a:cubicBezTo>
                    <a:pt x="178" y="500"/>
                    <a:pt x="176" y="503"/>
                    <a:pt x="171" y="507"/>
                  </a:cubicBezTo>
                  <a:cubicBezTo>
                    <a:pt x="172" y="518"/>
                    <a:pt x="177" y="534"/>
                    <a:pt x="166" y="540"/>
                  </a:cubicBezTo>
                  <a:cubicBezTo>
                    <a:pt x="162" y="546"/>
                    <a:pt x="161" y="548"/>
                    <a:pt x="154" y="549"/>
                  </a:cubicBezTo>
                  <a:cubicBezTo>
                    <a:pt x="151" y="544"/>
                    <a:pt x="149" y="540"/>
                    <a:pt x="144" y="537"/>
                  </a:cubicBezTo>
                  <a:cubicBezTo>
                    <a:pt x="142" y="544"/>
                    <a:pt x="144" y="552"/>
                    <a:pt x="141" y="558"/>
                  </a:cubicBezTo>
                  <a:cubicBezTo>
                    <a:pt x="139" y="563"/>
                    <a:pt x="127" y="567"/>
                    <a:pt x="127" y="567"/>
                  </a:cubicBezTo>
                  <a:cubicBezTo>
                    <a:pt x="123" y="574"/>
                    <a:pt x="120" y="578"/>
                    <a:pt x="112" y="581"/>
                  </a:cubicBezTo>
                  <a:cubicBezTo>
                    <a:pt x="99" y="575"/>
                    <a:pt x="106" y="575"/>
                    <a:pt x="93" y="578"/>
                  </a:cubicBezTo>
                  <a:cubicBezTo>
                    <a:pt x="85" y="585"/>
                    <a:pt x="85" y="593"/>
                    <a:pt x="90" y="603"/>
                  </a:cubicBezTo>
                  <a:cubicBezTo>
                    <a:pt x="92" y="612"/>
                    <a:pt x="92" y="621"/>
                    <a:pt x="96" y="630"/>
                  </a:cubicBezTo>
                  <a:cubicBezTo>
                    <a:pt x="98" y="656"/>
                    <a:pt x="95" y="680"/>
                    <a:pt x="111" y="702"/>
                  </a:cubicBezTo>
                  <a:cubicBezTo>
                    <a:pt x="112" y="709"/>
                    <a:pt x="116" y="714"/>
                    <a:pt x="120" y="720"/>
                  </a:cubicBezTo>
                  <a:cubicBezTo>
                    <a:pt x="111" y="729"/>
                    <a:pt x="111" y="728"/>
                    <a:pt x="96" y="729"/>
                  </a:cubicBezTo>
                  <a:cubicBezTo>
                    <a:pt x="88" y="732"/>
                    <a:pt x="80" y="734"/>
                    <a:pt x="72" y="735"/>
                  </a:cubicBezTo>
                  <a:cubicBezTo>
                    <a:pt x="66" y="737"/>
                    <a:pt x="63" y="740"/>
                    <a:pt x="57" y="741"/>
                  </a:cubicBezTo>
                  <a:cubicBezTo>
                    <a:pt x="51" y="743"/>
                    <a:pt x="50" y="746"/>
                    <a:pt x="45" y="750"/>
                  </a:cubicBezTo>
                  <a:cubicBezTo>
                    <a:pt x="35" y="766"/>
                    <a:pt x="56" y="793"/>
                    <a:pt x="37" y="804"/>
                  </a:cubicBezTo>
                  <a:cubicBezTo>
                    <a:pt x="36" y="811"/>
                    <a:pt x="33" y="811"/>
                    <a:pt x="27" y="807"/>
                  </a:cubicBezTo>
                  <a:cubicBezTo>
                    <a:pt x="17" y="811"/>
                    <a:pt x="16" y="817"/>
                    <a:pt x="10" y="825"/>
                  </a:cubicBezTo>
                  <a:cubicBezTo>
                    <a:pt x="9" y="828"/>
                    <a:pt x="0" y="849"/>
                    <a:pt x="0" y="840"/>
                  </a:cubicBezTo>
                  <a:close/>
                </a:path>
              </a:pathLst>
            </a:custGeom>
            <a:solidFill>
              <a:schemeClr val="accent5">
                <a:lumMod val="50000"/>
              </a:schemeClr>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0" name="Freeform 41"/>
            <p:cNvSpPr>
              <a:spLocks/>
            </p:cNvSpPr>
            <p:nvPr>
              <p:custDataLst>
                <p:tags r:id="rId18"/>
              </p:custDataLst>
            </p:nvPr>
          </p:nvSpPr>
          <p:spPr bwMode="auto">
            <a:xfrm>
              <a:off x="2651110" y="2961590"/>
              <a:ext cx="606425" cy="639763"/>
            </a:xfrm>
            <a:custGeom>
              <a:avLst/>
              <a:gdLst>
                <a:gd name="T0" fmla="*/ 2147483647 w 703"/>
                <a:gd name="T1" fmla="*/ 2147483647 h 633"/>
                <a:gd name="T2" fmla="*/ 2147483647 w 703"/>
                <a:gd name="T3" fmla="*/ 2147483647 h 633"/>
                <a:gd name="T4" fmla="*/ 2147483647 w 703"/>
                <a:gd name="T5" fmla="*/ 2147483647 h 633"/>
                <a:gd name="T6" fmla="*/ 2147483647 w 703"/>
                <a:gd name="T7" fmla="*/ 2147483647 h 633"/>
                <a:gd name="T8" fmla="*/ 2147483647 w 703"/>
                <a:gd name="T9" fmla="*/ 2147483647 h 633"/>
                <a:gd name="T10" fmla="*/ 2147483647 w 703"/>
                <a:gd name="T11" fmla="*/ 2147483647 h 633"/>
                <a:gd name="T12" fmla="*/ 2147483647 w 703"/>
                <a:gd name="T13" fmla="*/ 2147483647 h 633"/>
                <a:gd name="T14" fmla="*/ 2147483647 w 703"/>
                <a:gd name="T15" fmla="*/ 2147483647 h 633"/>
                <a:gd name="T16" fmla="*/ 2147483647 w 703"/>
                <a:gd name="T17" fmla="*/ 2147483647 h 633"/>
                <a:gd name="T18" fmla="*/ 2147483647 w 703"/>
                <a:gd name="T19" fmla="*/ 2147483647 h 633"/>
                <a:gd name="T20" fmla="*/ 2147483647 w 703"/>
                <a:gd name="T21" fmla="*/ 2147483647 h 633"/>
                <a:gd name="T22" fmla="*/ 2147483647 w 703"/>
                <a:gd name="T23" fmla="*/ 2147483647 h 633"/>
                <a:gd name="T24" fmla="*/ 2147483647 w 703"/>
                <a:gd name="T25" fmla="*/ 2147483647 h 633"/>
                <a:gd name="T26" fmla="*/ 2147483647 w 703"/>
                <a:gd name="T27" fmla="*/ 2147483647 h 633"/>
                <a:gd name="T28" fmla="*/ 2147483647 w 703"/>
                <a:gd name="T29" fmla="*/ 2147483647 h 633"/>
                <a:gd name="T30" fmla="*/ 2147483647 w 703"/>
                <a:gd name="T31" fmla="*/ 2147483647 h 633"/>
                <a:gd name="T32" fmla="*/ 2147483647 w 703"/>
                <a:gd name="T33" fmla="*/ 2147483647 h 633"/>
                <a:gd name="T34" fmla="*/ 2147483647 w 703"/>
                <a:gd name="T35" fmla="*/ 2147483647 h 633"/>
                <a:gd name="T36" fmla="*/ 2147483647 w 703"/>
                <a:gd name="T37" fmla="*/ 2147483647 h 633"/>
                <a:gd name="T38" fmla="*/ 2147483647 w 703"/>
                <a:gd name="T39" fmla="*/ 2147483647 h 633"/>
                <a:gd name="T40" fmla="*/ 2147483647 w 703"/>
                <a:gd name="T41" fmla="*/ 2147483647 h 633"/>
                <a:gd name="T42" fmla="*/ 2147483647 w 703"/>
                <a:gd name="T43" fmla="*/ 2147483647 h 633"/>
                <a:gd name="T44" fmla="*/ 2147483647 w 703"/>
                <a:gd name="T45" fmla="*/ 2147483647 h 633"/>
                <a:gd name="T46" fmla="*/ 2147483647 w 703"/>
                <a:gd name="T47" fmla="*/ 2147483647 h 633"/>
                <a:gd name="T48" fmla="*/ 2147483647 w 703"/>
                <a:gd name="T49" fmla="*/ 2147483647 h 633"/>
                <a:gd name="T50" fmla="*/ 2147483647 w 703"/>
                <a:gd name="T51" fmla="*/ 2147483647 h 633"/>
                <a:gd name="T52" fmla="*/ 2147483647 w 703"/>
                <a:gd name="T53" fmla="*/ 2147483647 h 633"/>
                <a:gd name="T54" fmla="*/ 2147483647 w 703"/>
                <a:gd name="T55" fmla="*/ 2147483647 h 633"/>
                <a:gd name="T56" fmla="*/ 2147483647 w 703"/>
                <a:gd name="T57" fmla="*/ 2147483647 h 633"/>
                <a:gd name="T58" fmla="*/ 2147483647 w 703"/>
                <a:gd name="T59" fmla="*/ 2147483647 h 633"/>
                <a:gd name="T60" fmla="*/ 2147483647 w 703"/>
                <a:gd name="T61" fmla="*/ 2147483647 h 633"/>
                <a:gd name="T62" fmla="*/ 2147483647 w 703"/>
                <a:gd name="T63" fmla="*/ 0 h 633"/>
                <a:gd name="T64" fmla="*/ 2147483647 w 703"/>
                <a:gd name="T65" fmla="*/ 2147483647 h 633"/>
                <a:gd name="T66" fmla="*/ 2147483647 w 703"/>
                <a:gd name="T67" fmla="*/ 2147483647 h 633"/>
                <a:gd name="T68" fmla="*/ 2147483647 w 703"/>
                <a:gd name="T69" fmla="*/ 2147483647 h 633"/>
                <a:gd name="T70" fmla="*/ 2147483647 w 703"/>
                <a:gd name="T71" fmla="*/ 2147483647 h 633"/>
                <a:gd name="T72" fmla="*/ 2147483647 w 703"/>
                <a:gd name="T73" fmla="*/ 2147483647 h 633"/>
                <a:gd name="T74" fmla="*/ 2147483647 w 703"/>
                <a:gd name="T75" fmla="*/ 2147483647 h 633"/>
                <a:gd name="T76" fmla="*/ 2147483647 w 703"/>
                <a:gd name="T77" fmla="*/ 2147483647 h 633"/>
                <a:gd name="T78" fmla="*/ 2147483647 w 703"/>
                <a:gd name="T79" fmla="*/ 2147483647 h 633"/>
                <a:gd name="T80" fmla="*/ 2147483647 w 703"/>
                <a:gd name="T81" fmla="*/ 2147483647 h 633"/>
                <a:gd name="T82" fmla="*/ 2147483647 w 703"/>
                <a:gd name="T83" fmla="*/ 2147483647 h 633"/>
                <a:gd name="T84" fmla="*/ 2147483647 w 703"/>
                <a:gd name="T85" fmla="*/ 2147483647 h 633"/>
                <a:gd name="T86" fmla="*/ 2147483647 w 703"/>
                <a:gd name="T87" fmla="*/ 2147483647 h 633"/>
                <a:gd name="T88" fmla="*/ 2147483647 w 703"/>
                <a:gd name="T89" fmla="*/ 2147483647 h 6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03" h="633">
                  <a:moveTo>
                    <a:pt x="150" y="514"/>
                  </a:moveTo>
                  <a:cubicBezTo>
                    <a:pt x="212" y="516"/>
                    <a:pt x="205" y="513"/>
                    <a:pt x="239" y="520"/>
                  </a:cubicBezTo>
                  <a:cubicBezTo>
                    <a:pt x="244" y="524"/>
                    <a:pt x="248" y="525"/>
                    <a:pt x="254" y="526"/>
                  </a:cubicBezTo>
                  <a:cubicBezTo>
                    <a:pt x="259" y="534"/>
                    <a:pt x="262" y="548"/>
                    <a:pt x="272" y="550"/>
                  </a:cubicBezTo>
                  <a:cubicBezTo>
                    <a:pt x="278" y="554"/>
                    <a:pt x="285" y="556"/>
                    <a:pt x="290" y="562"/>
                  </a:cubicBezTo>
                  <a:cubicBezTo>
                    <a:pt x="292" y="565"/>
                    <a:pt x="297" y="571"/>
                    <a:pt x="297" y="571"/>
                  </a:cubicBezTo>
                  <a:cubicBezTo>
                    <a:pt x="314" y="570"/>
                    <a:pt x="314" y="569"/>
                    <a:pt x="326" y="567"/>
                  </a:cubicBezTo>
                  <a:cubicBezTo>
                    <a:pt x="333" y="563"/>
                    <a:pt x="346" y="552"/>
                    <a:pt x="353" y="546"/>
                  </a:cubicBezTo>
                  <a:cubicBezTo>
                    <a:pt x="358" y="537"/>
                    <a:pt x="357" y="537"/>
                    <a:pt x="368" y="538"/>
                  </a:cubicBezTo>
                  <a:cubicBezTo>
                    <a:pt x="376" y="544"/>
                    <a:pt x="379" y="551"/>
                    <a:pt x="389" y="553"/>
                  </a:cubicBezTo>
                  <a:cubicBezTo>
                    <a:pt x="398" y="557"/>
                    <a:pt x="400" y="566"/>
                    <a:pt x="410" y="568"/>
                  </a:cubicBezTo>
                  <a:cubicBezTo>
                    <a:pt x="419" y="573"/>
                    <a:pt x="440" y="574"/>
                    <a:pt x="440" y="574"/>
                  </a:cubicBezTo>
                  <a:cubicBezTo>
                    <a:pt x="448" y="573"/>
                    <a:pt x="454" y="572"/>
                    <a:pt x="461" y="568"/>
                  </a:cubicBezTo>
                  <a:cubicBezTo>
                    <a:pt x="463" y="546"/>
                    <a:pt x="483" y="559"/>
                    <a:pt x="491" y="570"/>
                  </a:cubicBezTo>
                  <a:cubicBezTo>
                    <a:pt x="492" y="571"/>
                    <a:pt x="493" y="573"/>
                    <a:pt x="495" y="573"/>
                  </a:cubicBezTo>
                  <a:cubicBezTo>
                    <a:pt x="498" y="574"/>
                    <a:pt x="501" y="574"/>
                    <a:pt x="504" y="574"/>
                  </a:cubicBezTo>
                  <a:cubicBezTo>
                    <a:pt x="507" y="582"/>
                    <a:pt x="510" y="577"/>
                    <a:pt x="516" y="573"/>
                  </a:cubicBezTo>
                  <a:cubicBezTo>
                    <a:pt x="524" y="560"/>
                    <a:pt x="534" y="551"/>
                    <a:pt x="548" y="544"/>
                  </a:cubicBezTo>
                  <a:cubicBezTo>
                    <a:pt x="553" y="537"/>
                    <a:pt x="554" y="538"/>
                    <a:pt x="563" y="540"/>
                  </a:cubicBezTo>
                  <a:cubicBezTo>
                    <a:pt x="569" y="548"/>
                    <a:pt x="568" y="557"/>
                    <a:pt x="569" y="568"/>
                  </a:cubicBezTo>
                  <a:cubicBezTo>
                    <a:pt x="570" y="589"/>
                    <a:pt x="569" y="591"/>
                    <a:pt x="578" y="606"/>
                  </a:cubicBezTo>
                  <a:cubicBezTo>
                    <a:pt x="588" y="604"/>
                    <a:pt x="596" y="603"/>
                    <a:pt x="605" y="610"/>
                  </a:cubicBezTo>
                  <a:cubicBezTo>
                    <a:pt x="607" y="619"/>
                    <a:pt x="612" y="618"/>
                    <a:pt x="621" y="619"/>
                  </a:cubicBezTo>
                  <a:cubicBezTo>
                    <a:pt x="624" y="625"/>
                    <a:pt x="625" y="627"/>
                    <a:pt x="632" y="628"/>
                  </a:cubicBezTo>
                  <a:cubicBezTo>
                    <a:pt x="641" y="633"/>
                    <a:pt x="651" y="630"/>
                    <a:pt x="659" y="625"/>
                  </a:cubicBezTo>
                  <a:cubicBezTo>
                    <a:pt x="667" y="615"/>
                    <a:pt x="656" y="605"/>
                    <a:pt x="647" y="601"/>
                  </a:cubicBezTo>
                  <a:cubicBezTo>
                    <a:pt x="641" y="594"/>
                    <a:pt x="647" y="592"/>
                    <a:pt x="654" y="591"/>
                  </a:cubicBezTo>
                  <a:cubicBezTo>
                    <a:pt x="660" y="588"/>
                    <a:pt x="667" y="588"/>
                    <a:pt x="674" y="586"/>
                  </a:cubicBezTo>
                  <a:cubicBezTo>
                    <a:pt x="672" y="569"/>
                    <a:pt x="671" y="570"/>
                    <a:pt x="660" y="559"/>
                  </a:cubicBezTo>
                  <a:cubicBezTo>
                    <a:pt x="658" y="549"/>
                    <a:pt x="659" y="536"/>
                    <a:pt x="671" y="534"/>
                  </a:cubicBezTo>
                  <a:cubicBezTo>
                    <a:pt x="677" y="530"/>
                    <a:pt x="680" y="524"/>
                    <a:pt x="683" y="517"/>
                  </a:cubicBezTo>
                  <a:cubicBezTo>
                    <a:pt x="680" y="511"/>
                    <a:pt x="675" y="506"/>
                    <a:pt x="671" y="501"/>
                  </a:cubicBezTo>
                  <a:cubicBezTo>
                    <a:pt x="672" y="490"/>
                    <a:pt x="676" y="483"/>
                    <a:pt x="686" y="477"/>
                  </a:cubicBezTo>
                  <a:cubicBezTo>
                    <a:pt x="691" y="471"/>
                    <a:pt x="692" y="466"/>
                    <a:pt x="695" y="459"/>
                  </a:cubicBezTo>
                  <a:cubicBezTo>
                    <a:pt x="697" y="432"/>
                    <a:pt x="703" y="431"/>
                    <a:pt x="678" y="427"/>
                  </a:cubicBezTo>
                  <a:cubicBezTo>
                    <a:pt x="674" y="422"/>
                    <a:pt x="670" y="420"/>
                    <a:pt x="666" y="415"/>
                  </a:cubicBezTo>
                  <a:cubicBezTo>
                    <a:pt x="664" y="412"/>
                    <a:pt x="659" y="406"/>
                    <a:pt x="659" y="406"/>
                  </a:cubicBezTo>
                  <a:cubicBezTo>
                    <a:pt x="650" y="407"/>
                    <a:pt x="641" y="411"/>
                    <a:pt x="632" y="411"/>
                  </a:cubicBezTo>
                  <a:cubicBezTo>
                    <a:pt x="626" y="411"/>
                    <a:pt x="615" y="408"/>
                    <a:pt x="615" y="408"/>
                  </a:cubicBezTo>
                  <a:cubicBezTo>
                    <a:pt x="606" y="401"/>
                    <a:pt x="602" y="403"/>
                    <a:pt x="590" y="402"/>
                  </a:cubicBezTo>
                  <a:cubicBezTo>
                    <a:pt x="581" y="398"/>
                    <a:pt x="572" y="401"/>
                    <a:pt x="563" y="403"/>
                  </a:cubicBezTo>
                  <a:cubicBezTo>
                    <a:pt x="533" y="401"/>
                    <a:pt x="548" y="402"/>
                    <a:pt x="537" y="381"/>
                  </a:cubicBezTo>
                  <a:cubicBezTo>
                    <a:pt x="538" y="377"/>
                    <a:pt x="542" y="374"/>
                    <a:pt x="542" y="370"/>
                  </a:cubicBezTo>
                  <a:cubicBezTo>
                    <a:pt x="543" y="362"/>
                    <a:pt x="523" y="352"/>
                    <a:pt x="516" y="351"/>
                  </a:cubicBezTo>
                  <a:cubicBezTo>
                    <a:pt x="501" y="352"/>
                    <a:pt x="501" y="353"/>
                    <a:pt x="489" y="357"/>
                  </a:cubicBezTo>
                  <a:cubicBezTo>
                    <a:pt x="425" y="355"/>
                    <a:pt x="451" y="361"/>
                    <a:pt x="422" y="340"/>
                  </a:cubicBezTo>
                  <a:cubicBezTo>
                    <a:pt x="409" y="343"/>
                    <a:pt x="404" y="345"/>
                    <a:pt x="405" y="330"/>
                  </a:cubicBezTo>
                  <a:cubicBezTo>
                    <a:pt x="404" y="324"/>
                    <a:pt x="395" y="319"/>
                    <a:pt x="390" y="315"/>
                  </a:cubicBezTo>
                  <a:cubicBezTo>
                    <a:pt x="388" y="312"/>
                    <a:pt x="384" y="310"/>
                    <a:pt x="383" y="307"/>
                  </a:cubicBezTo>
                  <a:cubicBezTo>
                    <a:pt x="380" y="295"/>
                    <a:pt x="395" y="292"/>
                    <a:pt x="402" y="285"/>
                  </a:cubicBezTo>
                  <a:cubicBezTo>
                    <a:pt x="405" y="278"/>
                    <a:pt x="403" y="277"/>
                    <a:pt x="396" y="274"/>
                  </a:cubicBezTo>
                  <a:cubicBezTo>
                    <a:pt x="391" y="269"/>
                    <a:pt x="390" y="265"/>
                    <a:pt x="384" y="262"/>
                  </a:cubicBezTo>
                  <a:cubicBezTo>
                    <a:pt x="377" y="253"/>
                    <a:pt x="371" y="245"/>
                    <a:pt x="360" y="241"/>
                  </a:cubicBezTo>
                  <a:cubicBezTo>
                    <a:pt x="349" y="247"/>
                    <a:pt x="359" y="261"/>
                    <a:pt x="347" y="267"/>
                  </a:cubicBezTo>
                  <a:cubicBezTo>
                    <a:pt x="339" y="264"/>
                    <a:pt x="323" y="254"/>
                    <a:pt x="317" y="246"/>
                  </a:cubicBezTo>
                  <a:cubicBezTo>
                    <a:pt x="316" y="225"/>
                    <a:pt x="303" y="181"/>
                    <a:pt x="324" y="184"/>
                  </a:cubicBezTo>
                  <a:cubicBezTo>
                    <a:pt x="332" y="179"/>
                    <a:pt x="332" y="178"/>
                    <a:pt x="333" y="168"/>
                  </a:cubicBezTo>
                  <a:cubicBezTo>
                    <a:pt x="332" y="156"/>
                    <a:pt x="326" y="151"/>
                    <a:pt x="321" y="141"/>
                  </a:cubicBezTo>
                  <a:cubicBezTo>
                    <a:pt x="319" y="133"/>
                    <a:pt x="317" y="127"/>
                    <a:pt x="312" y="120"/>
                  </a:cubicBezTo>
                  <a:cubicBezTo>
                    <a:pt x="311" y="107"/>
                    <a:pt x="313" y="105"/>
                    <a:pt x="303" y="99"/>
                  </a:cubicBezTo>
                  <a:cubicBezTo>
                    <a:pt x="297" y="89"/>
                    <a:pt x="302" y="100"/>
                    <a:pt x="302" y="84"/>
                  </a:cubicBezTo>
                  <a:cubicBezTo>
                    <a:pt x="302" y="64"/>
                    <a:pt x="302" y="31"/>
                    <a:pt x="282" y="19"/>
                  </a:cubicBezTo>
                  <a:cubicBezTo>
                    <a:pt x="279" y="15"/>
                    <a:pt x="275" y="10"/>
                    <a:pt x="272" y="7"/>
                  </a:cubicBezTo>
                  <a:cubicBezTo>
                    <a:pt x="269" y="4"/>
                    <a:pt x="263" y="0"/>
                    <a:pt x="263" y="0"/>
                  </a:cubicBezTo>
                  <a:cubicBezTo>
                    <a:pt x="255" y="2"/>
                    <a:pt x="259" y="5"/>
                    <a:pt x="263" y="10"/>
                  </a:cubicBezTo>
                  <a:cubicBezTo>
                    <a:pt x="261" y="27"/>
                    <a:pt x="259" y="43"/>
                    <a:pt x="243" y="52"/>
                  </a:cubicBezTo>
                  <a:cubicBezTo>
                    <a:pt x="240" y="66"/>
                    <a:pt x="223" y="83"/>
                    <a:pt x="209" y="85"/>
                  </a:cubicBezTo>
                  <a:cubicBezTo>
                    <a:pt x="201" y="90"/>
                    <a:pt x="202" y="95"/>
                    <a:pt x="206" y="103"/>
                  </a:cubicBezTo>
                  <a:cubicBezTo>
                    <a:pt x="203" y="113"/>
                    <a:pt x="200" y="123"/>
                    <a:pt x="191" y="130"/>
                  </a:cubicBezTo>
                  <a:cubicBezTo>
                    <a:pt x="186" y="142"/>
                    <a:pt x="172" y="154"/>
                    <a:pt x="159" y="157"/>
                  </a:cubicBezTo>
                  <a:cubicBezTo>
                    <a:pt x="155" y="164"/>
                    <a:pt x="132" y="186"/>
                    <a:pt x="126" y="187"/>
                  </a:cubicBezTo>
                  <a:cubicBezTo>
                    <a:pt x="118" y="193"/>
                    <a:pt x="110" y="200"/>
                    <a:pt x="101" y="204"/>
                  </a:cubicBezTo>
                  <a:cubicBezTo>
                    <a:pt x="94" y="201"/>
                    <a:pt x="89" y="197"/>
                    <a:pt x="83" y="193"/>
                  </a:cubicBezTo>
                  <a:cubicBezTo>
                    <a:pt x="75" y="196"/>
                    <a:pt x="72" y="199"/>
                    <a:pt x="69" y="207"/>
                  </a:cubicBezTo>
                  <a:cubicBezTo>
                    <a:pt x="68" y="215"/>
                    <a:pt x="61" y="218"/>
                    <a:pt x="54" y="222"/>
                  </a:cubicBezTo>
                  <a:cubicBezTo>
                    <a:pt x="49" y="229"/>
                    <a:pt x="23" y="218"/>
                    <a:pt x="14" y="217"/>
                  </a:cubicBezTo>
                  <a:cubicBezTo>
                    <a:pt x="4" y="209"/>
                    <a:pt x="8" y="229"/>
                    <a:pt x="3" y="238"/>
                  </a:cubicBezTo>
                  <a:cubicBezTo>
                    <a:pt x="4" y="255"/>
                    <a:pt x="0" y="281"/>
                    <a:pt x="8" y="300"/>
                  </a:cubicBezTo>
                  <a:cubicBezTo>
                    <a:pt x="9" y="306"/>
                    <a:pt x="11" y="309"/>
                    <a:pt x="14" y="315"/>
                  </a:cubicBezTo>
                  <a:cubicBezTo>
                    <a:pt x="15" y="322"/>
                    <a:pt x="16" y="324"/>
                    <a:pt x="21" y="328"/>
                  </a:cubicBezTo>
                  <a:cubicBezTo>
                    <a:pt x="24" y="335"/>
                    <a:pt x="31" y="336"/>
                    <a:pt x="38" y="337"/>
                  </a:cubicBezTo>
                  <a:cubicBezTo>
                    <a:pt x="51" y="344"/>
                    <a:pt x="49" y="363"/>
                    <a:pt x="66" y="364"/>
                  </a:cubicBezTo>
                  <a:cubicBezTo>
                    <a:pt x="77" y="365"/>
                    <a:pt x="87" y="365"/>
                    <a:pt x="98" y="366"/>
                  </a:cubicBezTo>
                  <a:cubicBezTo>
                    <a:pt x="106" y="372"/>
                    <a:pt x="117" y="377"/>
                    <a:pt x="126" y="384"/>
                  </a:cubicBezTo>
                  <a:cubicBezTo>
                    <a:pt x="140" y="378"/>
                    <a:pt x="138" y="363"/>
                    <a:pt x="155" y="360"/>
                  </a:cubicBezTo>
                  <a:cubicBezTo>
                    <a:pt x="161" y="357"/>
                    <a:pt x="164" y="357"/>
                    <a:pt x="171" y="358"/>
                  </a:cubicBezTo>
                  <a:cubicBezTo>
                    <a:pt x="172" y="378"/>
                    <a:pt x="180" y="415"/>
                    <a:pt x="168" y="435"/>
                  </a:cubicBezTo>
                  <a:cubicBezTo>
                    <a:pt x="165" y="450"/>
                    <a:pt x="169" y="467"/>
                    <a:pt x="162" y="481"/>
                  </a:cubicBezTo>
                  <a:cubicBezTo>
                    <a:pt x="160" y="489"/>
                    <a:pt x="158" y="498"/>
                    <a:pt x="153" y="505"/>
                  </a:cubicBezTo>
                  <a:cubicBezTo>
                    <a:pt x="153" y="507"/>
                    <a:pt x="150" y="514"/>
                    <a:pt x="150" y="514"/>
                  </a:cubicBezTo>
                  <a:close/>
                </a:path>
              </a:pathLst>
            </a:custGeom>
            <a:solidFill>
              <a:srgbClr val="00B0F0"/>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1" name="Freeform 42"/>
            <p:cNvSpPr>
              <a:spLocks/>
            </p:cNvSpPr>
            <p:nvPr>
              <p:custDataLst>
                <p:tags r:id="rId19"/>
              </p:custDataLst>
            </p:nvPr>
          </p:nvSpPr>
          <p:spPr bwMode="auto">
            <a:xfrm>
              <a:off x="2136760" y="3248928"/>
              <a:ext cx="285750" cy="447675"/>
            </a:xfrm>
            <a:custGeom>
              <a:avLst/>
              <a:gdLst>
                <a:gd name="T0" fmla="*/ 2147483647 w 330"/>
                <a:gd name="T1" fmla="*/ 2147483647 h 444"/>
                <a:gd name="T2" fmla="*/ 2147483647 w 330"/>
                <a:gd name="T3" fmla="*/ 2147483647 h 444"/>
                <a:gd name="T4" fmla="*/ 2147483647 w 330"/>
                <a:gd name="T5" fmla="*/ 2147483647 h 444"/>
                <a:gd name="T6" fmla="*/ 2147483647 w 330"/>
                <a:gd name="T7" fmla="*/ 2147483647 h 444"/>
                <a:gd name="T8" fmla="*/ 2147483647 w 330"/>
                <a:gd name="T9" fmla="*/ 2147483647 h 444"/>
                <a:gd name="T10" fmla="*/ 2147483647 w 330"/>
                <a:gd name="T11" fmla="*/ 2147483647 h 444"/>
                <a:gd name="T12" fmla="*/ 2147483647 w 330"/>
                <a:gd name="T13" fmla="*/ 2147483647 h 444"/>
                <a:gd name="T14" fmla="*/ 2147483647 w 330"/>
                <a:gd name="T15" fmla="*/ 2147483647 h 444"/>
                <a:gd name="T16" fmla="*/ 2147483647 w 330"/>
                <a:gd name="T17" fmla="*/ 2147483647 h 444"/>
                <a:gd name="T18" fmla="*/ 2147483647 w 330"/>
                <a:gd name="T19" fmla="*/ 2147483647 h 444"/>
                <a:gd name="T20" fmla="*/ 2147483647 w 330"/>
                <a:gd name="T21" fmla="*/ 2147483647 h 444"/>
                <a:gd name="T22" fmla="*/ 2147483647 w 330"/>
                <a:gd name="T23" fmla="*/ 2147483647 h 444"/>
                <a:gd name="T24" fmla="*/ 2147483647 w 330"/>
                <a:gd name="T25" fmla="*/ 2147483647 h 444"/>
                <a:gd name="T26" fmla="*/ 2147483647 w 330"/>
                <a:gd name="T27" fmla="*/ 2147483647 h 444"/>
                <a:gd name="T28" fmla="*/ 2147483647 w 330"/>
                <a:gd name="T29" fmla="*/ 2147483647 h 444"/>
                <a:gd name="T30" fmla="*/ 2147483647 w 330"/>
                <a:gd name="T31" fmla="*/ 2147483647 h 444"/>
                <a:gd name="T32" fmla="*/ 2147483647 w 330"/>
                <a:gd name="T33" fmla="*/ 2147483647 h 444"/>
                <a:gd name="T34" fmla="*/ 2147483647 w 330"/>
                <a:gd name="T35" fmla="*/ 2147483647 h 444"/>
                <a:gd name="T36" fmla="*/ 2147483647 w 330"/>
                <a:gd name="T37" fmla="*/ 2147483647 h 444"/>
                <a:gd name="T38" fmla="*/ 2147483647 w 330"/>
                <a:gd name="T39" fmla="*/ 2147483647 h 444"/>
                <a:gd name="T40" fmla="*/ 2147483647 w 330"/>
                <a:gd name="T41" fmla="*/ 2147483647 h 444"/>
                <a:gd name="T42" fmla="*/ 2147483647 w 330"/>
                <a:gd name="T43" fmla="*/ 2147483647 h 444"/>
                <a:gd name="T44" fmla="*/ 2147483647 w 330"/>
                <a:gd name="T45" fmla="*/ 2147483647 h 444"/>
                <a:gd name="T46" fmla="*/ 2147483647 w 330"/>
                <a:gd name="T47" fmla="*/ 2147483647 h 444"/>
                <a:gd name="T48" fmla="*/ 2147483647 w 330"/>
                <a:gd name="T49" fmla="*/ 2147483647 h 444"/>
                <a:gd name="T50" fmla="*/ 2147483647 w 330"/>
                <a:gd name="T51" fmla="*/ 2147483647 h 444"/>
                <a:gd name="T52" fmla="*/ 2147483647 w 330"/>
                <a:gd name="T53" fmla="*/ 2147483647 h 444"/>
                <a:gd name="T54" fmla="*/ 2147483647 w 330"/>
                <a:gd name="T55" fmla="*/ 2147483647 h 444"/>
                <a:gd name="T56" fmla="*/ 2147483647 w 330"/>
                <a:gd name="T57" fmla="*/ 2147483647 h 444"/>
                <a:gd name="T58" fmla="*/ 2147483647 w 330"/>
                <a:gd name="T59" fmla="*/ 2147483647 h 444"/>
                <a:gd name="T60" fmla="*/ 2147483647 w 330"/>
                <a:gd name="T61" fmla="*/ 2147483647 h 444"/>
                <a:gd name="T62" fmla="*/ 2147483647 w 330"/>
                <a:gd name="T63" fmla="*/ 2147483647 h 444"/>
                <a:gd name="T64" fmla="*/ 2147483647 w 330"/>
                <a:gd name="T65" fmla="*/ 2147483647 h 444"/>
                <a:gd name="T66" fmla="*/ 2147483647 w 330"/>
                <a:gd name="T67" fmla="*/ 2147483647 h 444"/>
                <a:gd name="T68" fmla="*/ 2147483647 w 330"/>
                <a:gd name="T69" fmla="*/ 2147483647 h 444"/>
                <a:gd name="T70" fmla="*/ 2147483647 w 330"/>
                <a:gd name="T71" fmla="*/ 2147483647 h 444"/>
                <a:gd name="T72" fmla="*/ 2147483647 w 330"/>
                <a:gd name="T73" fmla="*/ 2147483647 h 444"/>
                <a:gd name="T74" fmla="*/ 2147483647 w 330"/>
                <a:gd name="T75" fmla="*/ 2147483647 h 444"/>
                <a:gd name="T76" fmla="*/ 2147483647 w 330"/>
                <a:gd name="T77" fmla="*/ 2147483647 h 444"/>
                <a:gd name="T78" fmla="*/ 2147483647 w 330"/>
                <a:gd name="T79" fmla="*/ 2147483647 h 444"/>
                <a:gd name="T80" fmla="*/ 2147483647 w 330"/>
                <a:gd name="T81" fmla="*/ 2147483647 h 444"/>
                <a:gd name="T82" fmla="*/ 2147483647 w 330"/>
                <a:gd name="T83" fmla="*/ 2147483647 h 444"/>
                <a:gd name="T84" fmla="*/ 2147483647 w 330"/>
                <a:gd name="T85" fmla="*/ 2147483647 h 444"/>
                <a:gd name="T86" fmla="*/ 2147483647 w 330"/>
                <a:gd name="T87" fmla="*/ 2147483647 h 444"/>
                <a:gd name="T88" fmla="*/ 2147483647 w 330"/>
                <a:gd name="T89" fmla="*/ 2147483647 h 444"/>
                <a:gd name="T90" fmla="*/ 2147483647 w 330"/>
                <a:gd name="T91" fmla="*/ 2147483647 h 444"/>
                <a:gd name="T92" fmla="*/ 2147483647 w 330"/>
                <a:gd name="T93" fmla="*/ 2147483647 h 444"/>
                <a:gd name="T94" fmla="*/ 2147483647 w 330"/>
                <a:gd name="T95" fmla="*/ 2147483647 h 444"/>
                <a:gd name="T96" fmla="*/ 2147483647 w 330"/>
                <a:gd name="T97" fmla="*/ 2147483647 h 444"/>
                <a:gd name="T98" fmla="*/ 2147483647 w 330"/>
                <a:gd name="T99" fmla="*/ 2147483647 h 444"/>
                <a:gd name="T100" fmla="*/ 2147483647 w 330"/>
                <a:gd name="T101" fmla="*/ 2147483647 h 444"/>
                <a:gd name="T102" fmla="*/ 2147483647 w 330"/>
                <a:gd name="T103" fmla="*/ 0 h 444"/>
                <a:gd name="T104" fmla="*/ 2147483647 w 330"/>
                <a:gd name="T105" fmla="*/ 2147483647 h 444"/>
                <a:gd name="T106" fmla="*/ 2147483647 w 330"/>
                <a:gd name="T107" fmla="*/ 2147483647 h 444"/>
                <a:gd name="T108" fmla="*/ 2147483647 w 330"/>
                <a:gd name="T109" fmla="*/ 2147483647 h 444"/>
                <a:gd name="T110" fmla="*/ 2147483647 w 330"/>
                <a:gd name="T111" fmla="*/ 2147483647 h 4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0" h="444">
                  <a:moveTo>
                    <a:pt x="17" y="78"/>
                  </a:moveTo>
                  <a:cubicBezTo>
                    <a:pt x="16" y="87"/>
                    <a:pt x="16" y="95"/>
                    <a:pt x="11" y="102"/>
                  </a:cubicBezTo>
                  <a:cubicBezTo>
                    <a:pt x="12" y="129"/>
                    <a:pt x="8" y="151"/>
                    <a:pt x="32" y="165"/>
                  </a:cubicBezTo>
                  <a:cubicBezTo>
                    <a:pt x="33" y="173"/>
                    <a:pt x="37" y="172"/>
                    <a:pt x="44" y="176"/>
                  </a:cubicBezTo>
                  <a:cubicBezTo>
                    <a:pt x="45" y="183"/>
                    <a:pt x="45" y="186"/>
                    <a:pt x="41" y="192"/>
                  </a:cubicBezTo>
                  <a:cubicBezTo>
                    <a:pt x="34" y="191"/>
                    <a:pt x="31" y="188"/>
                    <a:pt x="24" y="189"/>
                  </a:cubicBezTo>
                  <a:cubicBezTo>
                    <a:pt x="13" y="183"/>
                    <a:pt x="15" y="177"/>
                    <a:pt x="8" y="168"/>
                  </a:cubicBezTo>
                  <a:cubicBezTo>
                    <a:pt x="3" y="182"/>
                    <a:pt x="0" y="202"/>
                    <a:pt x="14" y="210"/>
                  </a:cubicBezTo>
                  <a:cubicBezTo>
                    <a:pt x="17" y="216"/>
                    <a:pt x="20" y="223"/>
                    <a:pt x="24" y="228"/>
                  </a:cubicBezTo>
                  <a:cubicBezTo>
                    <a:pt x="27" y="231"/>
                    <a:pt x="33" y="237"/>
                    <a:pt x="33" y="237"/>
                  </a:cubicBezTo>
                  <a:cubicBezTo>
                    <a:pt x="38" y="249"/>
                    <a:pt x="51" y="251"/>
                    <a:pt x="56" y="263"/>
                  </a:cubicBezTo>
                  <a:cubicBezTo>
                    <a:pt x="57" y="276"/>
                    <a:pt x="54" y="281"/>
                    <a:pt x="63" y="288"/>
                  </a:cubicBezTo>
                  <a:cubicBezTo>
                    <a:pt x="66" y="293"/>
                    <a:pt x="69" y="297"/>
                    <a:pt x="71" y="302"/>
                  </a:cubicBezTo>
                  <a:cubicBezTo>
                    <a:pt x="74" y="320"/>
                    <a:pt x="72" y="338"/>
                    <a:pt x="75" y="356"/>
                  </a:cubicBezTo>
                  <a:cubicBezTo>
                    <a:pt x="74" y="377"/>
                    <a:pt x="75" y="387"/>
                    <a:pt x="59" y="399"/>
                  </a:cubicBezTo>
                  <a:cubicBezTo>
                    <a:pt x="55" y="405"/>
                    <a:pt x="49" y="410"/>
                    <a:pt x="42" y="411"/>
                  </a:cubicBezTo>
                  <a:cubicBezTo>
                    <a:pt x="39" y="416"/>
                    <a:pt x="36" y="420"/>
                    <a:pt x="33" y="425"/>
                  </a:cubicBezTo>
                  <a:cubicBezTo>
                    <a:pt x="32" y="433"/>
                    <a:pt x="31" y="436"/>
                    <a:pt x="38" y="440"/>
                  </a:cubicBezTo>
                  <a:cubicBezTo>
                    <a:pt x="52" y="439"/>
                    <a:pt x="59" y="442"/>
                    <a:pt x="65" y="431"/>
                  </a:cubicBezTo>
                  <a:cubicBezTo>
                    <a:pt x="67" y="423"/>
                    <a:pt x="76" y="418"/>
                    <a:pt x="84" y="414"/>
                  </a:cubicBezTo>
                  <a:cubicBezTo>
                    <a:pt x="88" y="408"/>
                    <a:pt x="95" y="405"/>
                    <a:pt x="102" y="404"/>
                  </a:cubicBezTo>
                  <a:cubicBezTo>
                    <a:pt x="107" y="399"/>
                    <a:pt x="110" y="396"/>
                    <a:pt x="116" y="393"/>
                  </a:cubicBezTo>
                  <a:cubicBezTo>
                    <a:pt x="128" y="396"/>
                    <a:pt x="133" y="389"/>
                    <a:pt x="143" y="383"/>
                  </a:cubicBezTo>
                  <a:cubicBezTo>
                    <a:pt x="150" y="374"/>
                    <a:pt x="155" y="377"/>
                    <a:pt x="168" y="378"/>
                  </a:cubicBezTo>
                  <a:cubicBezTo>
                    <a:pt x="175" y="382"/>
                    <a:pt x="171" y="385"/>
                    <a:pt x="179" y="387"/>
                  </a:cubicBezTo>
                  <a:cubicBezTo>
                    <a:pt x="188" y="393"/>
                    <a:pt x="197" y="399"/>
                    <a:pt x="206" y="405"/>
                  </a:cubicBezTo>
                  <a:cubicBezTo>
                    <a:pt x="211" y="411"/>
                    <a:pt x="217" y="414"/>
                    <a:pt x="224" y="419"/>
                  </a:cubicBezTo>
                  <a:cubicBezTo>
                    <a:pt x="227" y="421"/>
                    <a:pt x="233" y="426"/>
                    <a:pt x="233" y="426"/>
                  </a:cubicBezTo>
                  <a:cubicBezTo>
                    <a:pt x="234" y="432"/>
                    <a:pt x="236" y="439"/>
                    <a:pt x="240" y="444"/>
                  </a:cubicBezTo>
                  <a:cubicBezTo>
                    <a:pt x="253" y="441"/>
                    <a:pt x="243" y="427"/>
                    <a:pt x="239" y="420"/>
                  </a:cubicBezTo>
                  <a:cubicBezTo>
                    <a:pt x="241" y="408"/>
                    <a:pt x="252" y="397"/>
                    <a:pt x="258" y="387"/>
                  </a:cubicBezTo>
                  <a:cubicBezTo>
                    <a:pt x="261" y="325"/>
                    <a:pt x="250" y="358"/>
                    <a:pt x="273" y="351"/>
                  </a:cubicBezTo>
                  <a:cubicBezTo>
                    <a:pt x="280" y="347"/>
                    <a:pt x="286" y="348"/>
                    <a:pt x="293" y="345"/>
                  </a:cubicBezTo>
                  <a:cubicBezTo>
                    <a:pt x="301" y="335"/>
                    <a:pt x="296" y="335"/>
                    <a:pt x="305" y="338"/>
                  </a:cubicBezTo>
                  <a:cubicBezTo>
                    <a:pt x="307" y="350"/>
                    <a:pt x="314" y="339"/>
                    <a:pt x="320" y="335"/>
                  </a:cubicBezTo>
                  <a:cubicBezTo>
                    <a:pt x="330" y="318"/>
                    <a:pt x="328" y="299"/>
                    <a:pt x="309" y="296"/>
                  </a:cubicBezTo>
                  <a:cubicBezTo>
                    <a:pt x="308" y="272"/>
                    <a:pt x="312" y="253"/>
                    <a:pt x="291" y="240"/>
                  </a:cubicBezTo>
                  <a:cubicBezTo>
                    <a:pt x="282" y="228"/>
                    <a:pt x="272" y="241"/>
                    <a:pt x="263" y="225"/>
                  </a:cubicBezTo>
                  <a:cubicBezTo>
                    <a:pt x="265" y="194"/>
                    <a:pt x="267" y="197"/>
                    <a:pt x="227" y="195"/>
                  </a:cubicBezTo>
                  <a:cubicBezTo>
                    <a:pt x="220" y="180"/>
                    <a:pt x="227" y="161"/>
                    <a:pt x="236" y="149"/>
                  </a:cubicBezTo>
                  <a:cubicBezTo>
                    <a:pt x="238" y="140"/>
                    <a:pt x="239" y="132"/>
                    <a:pt x="240" y="123"/>
                  </a:cubicBezTo>
                  <a:cubicBezTo>
                    <a:pt x="234" y="117"/>
                    <a:pt x="227" y="118"/>
                    <a:pt x="219" y="116"/>
                  </a:cubicBezTo>
                  <a:cubicBezTo>
                    <a:pt x="208" y="108"/>
                    <a:pt x="223" y="118"/>
                    <a:pt x="195" y="111"/>
                  </a:cubicBezTo>
                  <a:cubicBezTo>
                    <a:pt x="191" y="110"/>
                    <a:pt x="187" y="101"/>
                    <a:pt x="183" y="99"/>
                  </a:cubicBezTo>
                  <a:cubicBezTo>
                    <a:pt x="178" y="92"/>
                    <a:pt x="172" y="84"/>
                    <a:pt x="165" y="80"/>
                  </a:cubicBezTo>
                  <a:cubicBezTo>
                    <a:pt x="159" y="73"/>
                    <a:pt x="153" y="73"/>
                    <a:pt x="147" y="81"/>
                  </a:cubicBezTo>
                  <a:cubicBezTo>
                    <a:pt x="146" y="96"/>
                    <a:pt x="143" y="97"/>
                    <a:pt x="132" y="90"/>
                  </a:cubicBezTo>
                  <a:cubicBezTo>
                    <a:pt x="128" y="85"/>
                    <a:pt x="123" y="78"/>
                    <a:pt x="117" y="77"/>
                  </a:cubicBezTo>
                  <a:cubicBezTo>
                    <a:pt x="106" y="69"/>
                    <a:pt x="110" y="61"/>
                    <a:pt x="122" y="59"/>
                  </a:cubicBezTo>
                  <a:cubicBezTo>
                    <a:pt x="125" y="54"/>
                    <a:pt x="125" y="49"/>
                    <a:pt x="128" y="44"/>
                  </a:cubicBezTo>
                  <a:cubicBezTo>
                    <a:pt x="123" y="10"/>
                    <a:pt x="106" y="14"/>
                    <a:pt x="71" y="12"/>
                  </a:cubicBezTo>
                  <a:cubicBezTo>
                    <a:pt x="66" y="9"/>
                    <a:pt x="57" y="0"/>
                    <a:pt x="57" y="0"/>
                  </a:cubicBezTo>
                  <a:cubicBezTo>
                    <a:pt x="50" y="4"/>
                    <a:pt x="42" y="25"/>
                    <a:pt x="36" y="33"/>
                  </a:cubicBezTo>
                  <a:cubicBezTo>
                    <a:pt x="39" y="70"/>
                    <a:pt x="29" y="62"/>
                    <a:pt x="44" y="71"/>
                  </a:cubicBezTo>
                  <a:cubicBezTo>
                    <a:pt x="49" y="78"/>
                    <a:pt x="58" y="87"/>
                    <a:pt x="45" y="92"/>
                  </a:cubicBezTo>
                  <a:cubicBezTo>
                    <a:pt x="35" y="91"/>
                    <a:pt x="17" y="93"/>
                    <a:pt x="17" y="78"/>
                  </a:cubicBezTo>
                  <a:close/>
                </a:path>
              </a:pathLst>
            </a:custGeom>
            <a:solidFill>
              <a:schemeClr val="tx2">
                <a:lumMod val="75000"/>
              </a:schemeClr>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5" name="Freeform 43"/>
            <p:cNvSpPr>
              <a:spLocks/>
            </p:cNvSpPr>
            <p:nvPr>
              <p:custDataLst>
                <p:tags r:id="rId20"/>
              </p:custDataLst>
            </p:nvPr>
          </p:nvSpPr>
          <p:spPr bwMode="auto">
            <a:xfrm>
              <a:off x="2124060" y="3307665"/>
              <a:ext cx="655637" cy="735013"/>
            </a:xfrm>
            <a:custGeom>
              <a:avLst/>
              <a:gdLst>
                <a:gd name="T0" fmla="*/ 2147483647 w 759"/>
                <a:gd name="T1" fmla="*/ 2147483647 h 725"/>
                <a:gd name="T2" fmla="*/ 2147483647 w 759"/>
                <a:gd name="T3" fmla="*/ 2147483647 h 725"/>
                <a:gd name="T4" fmla="*/ 2147483647 w 759"/>
                <a:gd name="T5" fmla="*/ 2147483647 h 725"/>
                <a:gd name="T6" fmla="*/ 2147483647 w 759"/>
                <a:gd name="T7" fmla="*/ 2147483647 h 725"/>
                <a:gd name="T8" fmla="*/ 2147483647 w 759"/>
                <a:gd name="T9" fmla="*/ 2147483647 h 725"/>
                <a:gd name="T10" fmla="*/ 2147483647 w 759"/>
                <a:gd name="T11" fmla="*/ 2147483647 h 725"/>
                <a:gd name="T12" fmla="*/ 2147483647 w 759"/>
                <a:gd name="T13" fmla="*/ 2147483647 h 725"/>
                <a:gd name="T14" fmla="*/ 2147483647 w 759"/>
                <a:gd name="T15" fmla="*/ 2147483647 h 725"/>
                <a:gd name="T16" fmla="*/ 2147483647 w 759"/>
                <a:gd name="T17" fmla="*/ 2147483647 h 725"/>
                <a:gd name="T18" fmla="*/ 2147483647 w 759"/>
                <a:gd name="T19" fmla="*/ 2147483647 h 725"/>
                <a:gd name="T20" fmla="*/ 2147483647 w 759"/>
                <a:gd name="T21" fmla="*/ 2147483647 h 725"/>
                <a:gd name="T22" fmla="*/ 2147483647 w 759"/>
                <a:gd name="T23" fmla="*/ 2147483647 h 725"/>
                <a:gd name="T24" fmla="*/ 2147483647 w 759"/>
                <a:gd name="T25" fmla="*/ 2147483647 h 725"/>
                <a:gd name="T26" fmla="*/ 2147483647 w 759"/>
                <a:gd name="T27" fmla="*/ 2147483647 h 725"/>
                <a:gd name="T28" fmla="*/ 2147483647 w 759"/>
                <a:gd name="T29" fmla="*/ 2147483647 h 725"/>
                <a:gd name="T30" fmla="*/ 2147483647 w 759"/>
                <a:gd name="T31" fmla="*/ 2147483647 h 725"/>
                <a:gd name="T32" fmla="*/ 2147483647 w 759"/>
                <a:gd name="T33" fmla="*/ 2147483647 h 725"/>
                <a:gd name="T34" fmla="*/ 2147483647 w 759"/>
                <a:gd name="T35" fmla="*/ 2147483647 h 725"/>
                <a:gd name="T36" fmla="*/ 2147483647 w 759"/>
                <a:gd name="T37" fmla="*/ 2147483647 h 725"/>
                <a:gd name="T38" fmla="*/ 2147483647 w 759"/>
                <a:gd name="T39" fmla="*/ 2147483647 h 725"/>
                <a:gd name="T40" fmla="*/ 2147483647 w 759"/>
                <a:gd name="T41" fmla="*/ 2147483647 h 725"/>
                <a:gd name="T42" fmla="*/ 2147483647 w 759"/>
                <a:gd name="T43" fmla="*/ 2147483647 h 725"/>
                <a:gd name="T44" fmla="*/ 2147483647 w 759"/>
                <a:gd name="T45" fmla="*/ 2147483647 h 725"/>
                <a:gd name="T46" fmla="*/ 2147483647 w 759"/>
                <a:gd name="T47" fmla="*/ 2147483647 h 725"/>
                <a:gd name="T48" fmla="*/ 2147483647 w 759"/>
                <a:gd name="T49" fmla="*/ 2147483647 h 725"/>
                <a:gd name="T50" fmla="*/ 2147483647 w 759"/>
                <a:gd name="T51" fmla="*/ 2147483647 h 725"/>
                <a:gd name="T52" fmla="*/ 2147483647 w 759"/>
                <a:gd name="T53" fmla="*/ 2147483647 h 725"/>
                <a:gd name="T54" fmla="*/ 2147483647 w 759"/>
                <a:gd name="T55" fmla="*/ 2147483647 h 725"/>
                <a:gd name="T56" fmla="*/ 2147483647 w 759"/>
                <a:gd name="T57" fmla="*/ 2147483647 h 725"/>
                <a:gd name="T58" fmla="*/ 2147483647 w 759"/>
                <a:gd name="T59" fmla="*/ 2147483647 h 725"/>
                <a:gd name="T60" fmla="*/ 2147483647 w 759"/>
                <a:gd name="T61" fmla="*/ 2147483647 h 725"/>
                <a:gd name="T62" fmla="*/ 2147483647 w 759"/>
                <a:gd name="T63" fmla="*/ 2147483647 h 725"/>
                <a:gd name="T64" fmla="*/ 2147483647 w 759"/>
                <a:gd name="T65" fmla="*/ 2147483647 h 725"/>
                <a:gd name="T66" fmla="*/ 2147483647 w 759"/>
                <a:gd name="T67" fmla="*/ 2147483647 h 725"/>
                <a:gd name="T68" fmla="*/ 2147483647 w 759"/>
                <a:gd name="T69" fmla="*/ 2147483647 h 725"/>
                <a:gd name="T70" fmla="*/ 2147483647 w 759"/>
                <a:gd name="T71" fmla="*/ 2147483647 h 725"/>
                <a:gd name="T72" fmla="*/ 2147483647 w 759"/>
                <a:gd name="T73" fmla="*/ 2147483647 h 725"/>
                <a:gd name="T74" fmla="*/ 2147483647 w 759"/>
                <a:gd name="T75" fmla="*/ 2147483647 h 725"/>
                <a:gd name="T76" fmla="*/ 2147483647 w 759"/>
                <a:gd name="T77" fmla="*/ 2147483647 h 725"/>
                <a:gd name="T78" fmla="*/ 2147483647 w 759"/>
                <a:gd name="T79" fmla="*/ 2147483647 h 725"/>
                <a:gd name="T80" fmla="*/ 2147483647 w 759"/>
                <a:gd name="T81" fmla="*/ 2147483647 h 725"/>
                <a:gd name="T82" fmla="*/ 2147483647 w 759"/>
                <a:gd name="T83" fmla="*/ 2147483647 h 725"/>
                <a:gd name="T84" fmla="*/ 2147483647 w 759"/>
                <a:gd name="T85" fmla="*/ 2147483647 h 725"/>
                <a:gd name="T86" fmla="*/ 2147483647 w 759"/>
                <a:gd name="T87" fmla="*/ 2147483647 h 725"/>
                <a:gd name="T88" fmla="*/ 2147483647 w 759"/>
                <a:gd name="T89" fmla="*/ 2147483647 h 725"/>
                <a:gd name="T90" fmla="*/ 2147483647 w 759"/>
                <a:gd name="T91" fmla="*/ 2147483647 h 7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59" h="725">
                  <a:moveTo>
                    <a:pt x="209" y="669"/>
                  </a:moveTo>
                  <a:cubicBezTo>
                    <a:pt x="211" y="658"/>
                    <a:pt x="231" y="649"/>
                    <a:pt x="242" y="647"/>
                  </a:cubicBezTo>
                  <a:cubicBezTo>
                    <a:pt x="248" y="640"/>
                    <a:pt x="254" y="636"/>
                    <a:pt x="263" y="635"/>
                  </a:cubicBezTo>
                  <a:cubicBezTo>
                    <a:pt x="275" y="636"/>
                    <a:pt x="275" y="639"/>
                    <a:pt x="287" y="638"/>
                  </a:cubicBezTo>
                  <a:cubicBezTo>
                    <a:pt x="298" y="629"/>
                    <a:pt x="296" y="635"/>
                    <a:pt x="297" y="615"/>
                  </a:cubicBezTo>
                  <a:cubicBezTo>
                    <a:pt x="311" y="616"/>
                    <a:pt x="320" y="619"/>
                    <a:pt x="332" y="621"/>
                  </a:cubicBezTo>
                  <a:cubicBezTo>
                    <a:pt x="336" y="627"/>
                    <a:pt x="337" y="629"/>
                    <a:pt x="344" y="630"/>
                  </a:cubicBezTo>
                  <a:cubicBezTo>
                    <a:pt x="356" y="629"/>
                    <a:pt x="355" y="622"/>
                    <a:pt x="365" y="620"/>
                  </a:cubicBezTo>
                  <a:cubicBezTo>
                    <a:pt x="369" y="613"/>
                    <a:pt x="372" y="611"/>
                    <a:pt x="380" y="614"/>
                  </a:cubicBezTo>
                  <a:cubicBezTo>
                    <a:pt x="381" y="623"/>
                    <a:pt x="383" y="623"/>
                    <a:pt x="392" y="624"/>
                  </a:cubicBezTo>
                  <a:cubicBezTo>
                    <a:pt x="393" y="635"/>
                    <a:pt x="394" y="635"/>
                    <a:pt x="398" y="644"/>
                  </a:cubicBezTo>
                  <a:cubicBezTo>
                    <a:pt x="398" y="647"/>
                    <a:pt x="400" y="653"/>
                    <a:pt x="398" y="656"/>
                  </a:cubicBezTo>
                  <a:cubicBezTo>
                    <a:pt x="396" y="659"/>
                    <a:pt x="389" y="663"/>
                    <a:pt x="389" y="663"/>
                  </a:cubicBezTo>
                  <a:cubicBezTo>
                    <a:pt x="390" y="676"/>
                    <a:pt x="390" y="679"/>
                    <a:pt x="395" y="689"/>
                  </a:cubicBezTo>
                  <a:cubicBezTo>
                    <a:pt x="398" y="705"/>
                    <a:pt x="394" y="709"/>
                    <a:pt x="408" y="711"/>
                  </a:cubicBezTo>
                  <a:cubicBezTo>
                    <a:pt x="414" y="721"/>
                    <a:pt x="417" y="714"/>
                    <a:pt x="426" y="713"/>
                  </a:cubicBezTo>
                  <a:cubicBezTo>
                    <a:pt x="432" y="703"/>
                    <a:pt x="430" y="703"/>
                    <a:pt x="452" y="710"/>
                  </a:cubicBezTo>
                  <a:cubicBezTo>
                    <a:pt x="456" y="711"/>
                    <a:pt x="453" y="719"/>
                    <a:pt x="455" y="722"/>
                  </a:cubicBezTo>
                  <a:cubicBezTo>
                    <a:pt x="456" y="723"/>
                    <a:pt x="458" y="724"/>
                    <a:pt x="459" y="725"/>
                  </a:cubicBezTo>
                  <a:cubicBezTo>
                    <a:pt x="470" y="723"/>
                    <a:pt x="472" y="724"/>
                    <a:pt x="476" y="714"/>
                  </a:cubicBezTo>
                  <a:cubicBezTo>
                    <a:pt x="476" y="712"/>
                    <a:pt x="475" y="709"/>
                    <a:pt x="477" y="707"/>
                  </a:cubicBezTo>
                  <a:cubicBezTo>
                    <a:pt x="479" y="705"/>
                    <a:pt x="483" y="706"/>
                    <a:pt x="485" y="705"/>
                  </a:cubicBezTo>
                  <a:cubicBezTo>
                    <a:pt x="489" y="703"/>
                    <a:pt x="492" y="695"/>
                    <a:pt x="494" y="692"/>
                  </a:cubicBezTo>
                  <a:cubicBezTo>
                    <a:pt x="497" y="673"/>
                    <a:pt x="497" y="675"/>
                    <a:pt x="518" y="674"/>
                  </a:cubicBezTo>
                  <a:cubicBezTo>
                    <a:pt x="522" y="671"/>
                    <a:pt x="526" y="668"/>
                    <a:pt x="531" y="666"/>
                  </a:cubicBezTo>
                  <a:cubicBezTo>
                    <a:pt x="538" y="670"/>
                    <a:pt x="543" y="673"/>
                    <a:pt x="551" y="668"/>
                  </a:cubicBezTo>
                  <a:cubicBezTo>
                    <a:pt x="557" y="658"/>
                    <a:pt x="556" y="654"/>
                    <a:pt x="567" y="648"/>
                  </a:cubicBezTo>
                  <a:cubicBezTo>
                    <a:pt x="571" y="641"/>
                    <a:pt x="568" y="633"/>
                    <a:pt x="573" y="626"/>
                  </a:cubicBezTo>
                  <a:cubicBezTo>
                    <a:pt x="572" y="602"/>
                    <a:pt x="575" y="602"/>
                    <a:pt x="552" y="605"/>
                  </a:cubicBezTo>
                  <a:cubicBezTo>
                    <a:pt x="546" y="611"/>
                    <a:pt x="545" y="613"/>
                    <a:pt x="539" y="606"/>
                  </a:cubicBezTo>
                  <a:cubicBezTo>
                    <a:pt x="536" y="598"/>
                    <a:pt x="532" y="592"/>
                    <a:pt x="525" y="588"/>
                  </a:cubicBezTo>
                  <a:cubicBezTo>
                    <a:pt x="527" y="568"/>
                    <a:pt x="522" y="567"/>
                    <a:pt x="536" y="561"/>
                  </a:cubicBezTo>
                  <a:cubicBezTo>
                    <a:pt x="539" y="557"/>
                    <a:pt x="540" y="553"/>
                    <a:pt x="542" y="548"/>
                  </a:cubicBezTo>
                  <a:cubicBezTo>
                    <a:pt x="540" y="535"/>
                    <a:pt x="542" y="532"/>
                    <a:pt x="531" y="530"/>
                  </a:cubicBezTo>
                  <a:cubicBezTo>
                    <a:pt x="513" y="516"/>
                    <a:pt x="508" y="519"/>
                    <a:pt x="480" y="518"/>
                  </a:cubicBezTo>
                  <a:cubicBezTo>
                    <a:pt x="483" y="506"/>
                    <a:pt x="482" y="495"/>
                    <a:pt x="494" y="488"/>
                  </a:cubicBezTo>
                  <a:cubicBezTo>
                    <a:pt x="496" y="475"/>
                    <a:pt x="514" y="482"/>
                    <a:pt x="525" y="483"/>
                  </a:cubicBezTo>
                  <a:cubicBezTo>
                    <a:pt x="531" y="492"/>
                    <a:pt x="533" y="490"/>
                    <a:pt x="542" y="488"/>
                  </a:cubicBezTo>
                  <a:cubicBezTo>
                    <a:pt x="548" y="483"/>
                    <a:pt x="554" y="478"/>
                    <a:pt x="560" y="474"/>
                  </a:cubicBezTo>
                  <a:cubicBezTo>
                    <a:pt x="563" y="468"/>
                    <a:pt x="565" y="465"/>
                    <a:pt x="570" y="461"/>
                  </a:cubicBezTo>
                  <a:cubicBezTo>
                    <a:pt x="576" y="451"/>
                    <a:pt x="580" y="453"/>
                    <a:pt x="590" y="458"/>
                  </a:cubicBezTo>
                  <a:cubicBezTo>
                    <a:pt x="596" y="458"/>
                    <a:pt x="619" y="452"/>
                    <a:pt x="627" y="458"/>
                  </a:cubicBezTo>
                  <a:cubicBezTo>
                    <a:pt x="640" y="456"/>
                    <a:pt x="645" y="453"/>
                    <a:pt x="657" y="452"/>
                  </a:cubicBezTo>
                  <a:cubicBezTo>
                    <a:pt x="662" y="443"/>
                    <a:pt x="655" y="444"/>
                    <a:pt x="659" y="432"/>
                  </a:cubicBezTo>
                  <a:cubicBezTo>
                    <a:pt x="661" y="425"/>
                    <a:pt x="673" y="419"/>
                    <a:pt x="678" y="413"/>
                  </a:cubicBezTo>
                  <a:cubicBezTo>
                    <a:pt x="677" y="406"/>
                    <a:pt x="675" y="400"/>
                    <a:pt x="669" y="396"/>
                  </a:cubicBezTo>
                  <a:cubicBezTo>
                    <a:pt x="665" y="391"/>
                    <a:pt x="662" y="390"/>
                    <a:pt x="660" y="384"/>
                  </a:cubicBezTo>
                  <a:cubicBezTo>
                    <a:pt x="661" y="377"/>
                    <a:pt x="661" y="369"/>
                    <a:pt x="662" y="362"/>
                  </a:cubicBezTo>
                  <a:cubicBezTo>
                    <a:pt x="663" y="356"/>
                    <a:pt x="674" y="350"/>
                    <a:pt x="674" y="350"/>
                  </a:cubicBezTo>
                  <a:cubicBezTo>
                    <a:pt x="675" y="344"/>
                    <a:pt x="676" y="342"/>
                    <a:pt x="681" y="338"/>
                  </a:cubicBezTo>
                  <a:cubicBezTo>
                    <a:pt x="686" y="330"/>
                    <a:pt x="693" y="322"/>
                    <a:pt x="701" y="317"/>
                  </a:cubicBezTo>
                  <a:cubicBezTo>
                    <a:pt x="704" y="312"/>
                    <a:pt x="707" y="307"/>
                    <a:pt x="710" y="302"/>
                  </a:cubicBezTo>
                  <a:cubicBezTo>
                    <a:pt x="712" y="291"/>
                    <a:pt x="726" y="274"/>
                    <a:pt x="737" y="272"/>
                  </a:cubicBezTo>
                  <a:cubicBezTo>
                    <a:pt x="741" y="266"/>
                    <a:pt x="742" y="263"/>
                    <a:pt x="738" y="257"/>
                  </a:cubicBezTo>
                  <a:cubicBezTo>
                    <a:pt x="741" y="194"/>
                    <a:pt x="737" y="219"/>
                    <a:pt x="759" y="183"/>
                  </a:cubicBezTo>
                  <a:cubicBezTo>
                    <a:pt x="758" y="167"/>
                    <a:pt x="749" y="161"/>
                    <a:pt x="735" y="153"/>
                  </a:cubicBezTo>
                  <a:cubicBezTo>
                    <a:pt x="728" y="144"/>
                    <a:pt x="720" y="133"/>
                    <a:pt x="708" y="131"/>
                  </a:cubicBezTo>
                  <a:cubicBezTo>
                    <a:pt x="702" y="128"/>
                    <a:pt x="698" y="123"/>
                    <a:pt x="692" y="120"/>
                  </a:cubicBezTo>
                  <a:cubicBezTo>
                    <a:pt x="692" y="120"/>
                    <a:pt x="686" y="109"/>
                    <a:pt x="684" y="119"/>
                  </a:cubicBezTo>
                  <a:cubicBezTo>
                    <a:pt x="682" y="128"/>
                    <a:pt x="685" y="138"/>
                    <a:pt x="683" y="147"/>
                  </a:cubicBezTo>
                  <a:cubicBezTo>
                    <a:pt x="682" y="151"/>
                    <a:pt x="677" y="153"/>
                    <a:pt x="675" y="156"/>
                  </a:cubicBezTo>
                  <a:cubicBezTo>
                    <a:pt x="666" y="169"/>
                    <a:pt x="656" y="183"/>
                    <a:pt x="639" y="186"/>
                  </a:cubicBezTo>
                  <a:cubicBezTo>
                    <a:pt x="635" y="188"/>
                    <a:pt x="630" y="189"/>
                    <a:pt x="626" y="191"/>
                  </a:cubicBezTo>
                  <a:cubicBezTo>
                    <a:pt x="589" y="190"/>
                    <a:pt x="582" y="200"/>
                    <a:pt x="566" y="180"/>
                  </a:cubicBezTo>
                  <a:cubicBezTo>
                    <a:pt x="551" y="181"/>
                    <a:pt x="540" y="177"/>
                    <a:pt x="531" y="189"/>
                  </a:cubicBezTo>
                  <a:cubicBezTo>
                    <a:pt x="533" y="198"/>
                    <a:pt x="536" y="214"/>
                    <a:pt x="543" y="218"/>
                  </a:cubicBezTo>
                  <a:cubicBezTo>
                    <a:pt x="545" y="224"/>
                    <a:pt x="546" y="230"/>
                    <a:pt x="548" y="236"/>
                  </a:cubicBezTo>
                  <a:cubicBezTo>
                    <a:pt x="550" y="253"/>
                    <a:pt x="544" y="269"/>
                    <a:pt x="525" y="273"/>
                  </a:cubicBezTo>
                  <a:cubicBezTo>
                    <a:pt x="519" y="276"/>
                    <a:pt x="513" y="275"/>
                    <a:pt x="507" y="279"/>
                  </a:cubicBezTo>
                  <a:cubicBezTo>
                    <a:pt x="501" y="287"/>
                    <a:pt x="496" y="285"/>
                    <a:pt x="485" y="287"/>
                  </a:cubicBezTo>
                  <a:cubicBezTo>
                    <a:pt x="483" y="291"/>
                    <a:pt x="482" y="296"/>
                    <a:pt x="480" y="300"/>
                  </a:cubicBezTo>
                  <a:cubicBezTo>
                    <a:pt x="476" y="322"/>
                    <a:pt x="453" y="322"/>
                    <a:pt x="435" y="324"/>
                  </a:cubicBezTo>
                  <a:cubicBezTo>
                    <a:pt x="424" y="322"/>
                    <a:pt x="420" y="308"/>
                    <a:pt x="410" y="303"/>
                  </a:cubicBezTo>
                  <a:cubicBezTo>
                    <a:pt x="402" y="305"/>
                    <a:pt x="397" y="307"/>
                    <a:pt x="393" y="299"/>
                  </a:cubicBezTo>
                  <a:cubicBezTo>
                    <a:pt x="391" y="291"/>
                    <a:pt x="385" y="288"/>
                    <a:pt x="381" y="281"/>
                  </a:cubicBezTo>
                  <a:cubicBezTo>
                    <a:pt x="379" y="272"/>
                    <a:pt x="374" y="266"/>
                    <a:pt x="369" y="258"/>
                  </a:cubicBezTo>
                  <a:cubicBezTo>
                    <a:pt x="372" y="249"/>
                    <a:pt x="375" y="255"/>
                    <a:pt x="384" y="252"/>
                  </a:cubicBezTo>
                  <a:cubicBezTo>
                    <a:pt x="399" y="243"/>
                    <a:pt x="387" y="240"/>
                    <a:pt x="374" y="239"/>
                  </a:cubicBezTo>
                  <a:cubicBezTo>
                    <a:pt x="375" y="219"/>
                    <a:pt x="374" y="220"/>
                    <a:pt x="392" y="216"/>
                  </a:cubicBezTo>
                  <a:cubicBezTo>
                    <a:pt x="400" y="205"/>
                    <a:pt x="396" y="209"/>
                    <a:pt x="404" y="203"/>
                  </a:cubicBezTo>
                  <a:cubicBezTo>
                    <a:pt x="406" y="194"/>
                    <a:pt x="408" y="185"/>
                    <a:pt x="399" y="180"/>
                  </a:cubicBezTo>
                  <a:cubicBezTo>
                    <a:pt x="402" y="174"/>
                    <a:pt x="408" y="171"/>
                    <a:pt x="414" y="167"/>
                  </a:cubicBezTo>
                  <a:cubicBezTo>
                    <a:pt x="420" y="157"/>
                    <a:pt x="434" y="148"/>
                    <a:pt x="446" y="146"/>
                  </a:cubicBezTo>
                  <a:cubicBezTo>
                    <a:pt x="452" y="143"/>
                    <a:pt x="459" y="141"/>
                    <a:pt x="465" y="140"/>
                  </a:cubicBezTo>
                  <a:cubicBezTo>
                    <a:pt x="472" y="123"/>
                    <a:pt x="468" y="100"/>
                    <a:pt x="471" y="81"/>
                  </a:cubicBezTo>
                  <a:cubicBezTo>
                    <a:pt x="465" y="73"/>
                    <a:pt x="456" y="67"/>
                    <a:pt x="447" y="62"/>
                  </a:cubicBezTo>
                  <a:cubicBezTo>
                    <a:pt x="442" y="65"/>
                    <a:pt x="438" y="67"/>
                    <a:pt x="435" y="72"/>
                  </a:cubicBezTo>
                  <a:cubicBezTo>
                    <a:pt x="434" y="86"/>
                    <a:pt x="437" y="90"/>
                    <a:pt x="426" y="95"/>
                  </a:cubicBezTo>
                  <a:cubicBezTo>
                    <a:pt x="422" y="103"/>
                    <a:pt x="420" y="110"/>
                    <a:pt x="410" y="111"/>
                  </a:cubicBezTo>
                  <a:cubicBezTo>
                    <a:pt x="393" y="110"/>
                    <a:pt x="384" y="116"/>
                    <a:pt x="378" y="102"/>
                  </a:cubicBezTo>
                  <a:cubicBezTo>
                    <a:pt x="380" y="88"/>
                    <a:pt x="381" y="76"/>
                    <a:pt x="389" y="65"/>
                  </a:cubicBezTo>
                  <a:cubicBezTo>
                    <a:pt x="392" y="49"/>
                    <a:pt x="389" y="44"/>
                    <a:pt x="380" y="33"/>
                  </a:cubicBezTo>
                  <a:cubicBezTo>
                    <a:pt x="372" y="34"/>
                    <a:pt x="366" y="35"/>
                    <a:pt x="359" y="38"/>
                  </a:cubicBezTo>
                  <a:cubicBezTo>
                    <a:pt x="354" y="45"/>
                    <a:pt x="359" y="55"/>
                    <a:pt x="350" y="59"/>
                  </a:cubicBezTo>
                  <a:cubicBezTo>
                    <a:pt x="340" y="73"/>
                    <a:pt x="350" y="93"/>
                    <a:pt x="335" y="104"/>
                  </a:cubicBezTo>
                  <a:cubicBezTo>
                    <a:pt x="335" y="72"/>
                    <a:pt x="323" y="36"/>
                    <a:pt x="353" y="18"/>
                  </a:cubicBezTo>
                  <a:cubicBezTo>
                    <a:pt x="364" y="3"/>
                    <a:pt x="348" y="3"/>
                    <a:pt x="335" y="2"/>
                  </a:cubicBezTo>
                  <a:cubicBezTo>
                    <a:pt x="330" y="0"/>
                    <a:pt x="320" y="5"/>
                    <a:pt x="320" y="5"/>
                  </a:cubicBezTo>
                  <a:cubicBezTo>
                    <a:pt x="316" y="13"/>
                    <a:pt x="320" y="24"/>
                    <a:pt x="323" y="32"/>
                  </a:cubicBezTo>
                  <a:cubicBezTo>
                    <a:pt x="324" y="41"/>
                    <a:pt x="327" y="49"/>
                    <a:pt x="318" y="54"/>
                  </a:cubicBezTo>
                  <a:cubicBezTo>
                    <a:pt x="316" y="62"/>
                    <a:pt x="312" y="64"/>
                    <a:pt x="305" y="68"/>
                  </a:cubicBezTo>
                  <a:cubicBezTo>
                    <a:pt x="299" y="58"/>
                    <a:pt x="300" y="42"/>
                    <a:pt x="290" y="35"/>
                  </a:cubicBezTo>
                  <a:cubicBezTo>
                    <a:pt x="276" y="37"/>
                    <a:pt x="281" y="60"/>
                    <a:pt x="264" y="63"/>
                  </a:cubicBezTo>
                  <a:cubicBezTo>
                    <a:pt x="249" y="71"/>
                    <a:pt x="256" y="88"/>
                    <a:pt x="246" y="102"/>
                  </a:cubicBezTo>
                  <a:cubicBezTo>
                    <a:pt x="245" y="108"/>
                    <a:pt x="243" y="114"/>
                    <a:pt x="240" y="120"/>
                  </a:cubicBezTo>
                  <a:cubicBezTo>
                    <a:pt x="244" y="153"/>
                    <a:pt x="255" y="136"/>
                    <a:pt x="281" y="141"/>
                  </a:cubicBezTo>
                  <a:cubicBezTo>
                    <a:pt x="275" y="174"/>
                    <a:pt x="282" y="170"/>
                    <a:pt x="308" y="174"/>
                  </a:cubicBezTo>
                  <a:cubicBezTo>
                    <a:pt x="310" y="183"/>
                    <a:pt x="311" y="191"/>
                    <a:pt x="320" y="194"/>
                  </a:cubicBezTo>
                  <a:cubicBezTo>
                    <a:pt x="335" y="215"/>
                    <a:pt x="315" y="234"/>
                    <a:pt x="339" y="252"/>
                  </a:cubicBezTo>
                  <a:cubicBezTo>
                    <a:pt x="345" y="267"/>
                    <a:pt x="335" y="283"/>
                    <a:pt x="320" y="285"/>
                  </a:cubicBezTo>
                  <a:cubicBezTo>
                    <a:pt x="315" y="279"/>
                    <a:pt x="310" y="289"/>
                    <a:pt x="300" y="291"/>
                  </a:cubicBezTo>
                  <a:cubicBezTo>
                    <a:pt x="293" y="295"/>
                    <a:pt x="286" y="295"/>
                    <a:pt x="278" y="296"/>
                  </a:cubicBezTo>
                  <a:cubicBezTo>
                    <a:pt x="277" y="304"/>
                    <a:pt x="277" y="311"/>
                    <a:pt x="273" y="318"/>
                  </a:cubicBezTo>
                  <a:cubicBezTo>
                    <a:pt x="272" y="332"/>
                    <a:pt x="272" y="344"/>
                    <a:pt x="258" y="350"/>
                  </a:cubicBezTo>
                  <a:cubicBezTo>
                    <a:pt x="252" y="358"/>
                    <a:pt x="257" y="373"/>
                    <a:pt x="255" y="384"/>
                  </a:cubicBezTo>
                  <a:cubicBezTo>
                    <a:pt x="247" y="378"/>
                    <a:pt x="246" y="370"/>
                    <a:pt x="237" y="365"/>
                  </a:cubicBezTo>
                  <a:cubicBezTo>
                    <a:pt x="232" y="356"/>
                    <a:pt x="224" y="349"/>
                    <a:pt x="213" y="347"/>
                  </a:cubicBezTo>
                  <a:cubicBezTo>
                    <a:pt x="203" y="335"/>
                    <a:pt x="188" y="326"/>
                    <a:pt x="174" y="318"/>
                  </a:cubicBezTo>
                  <a:cubicBezTo>
                    <a:pt x="159" y="326"/>
                    <a:pt x="146" y="334"/>
                    <a:pt x="129" y="338"/>
                  </a:cubicBezTo>
                  <a:cubicBezTo>
                    <a:pt x="124" y="342"/>
                    <a:pt x="117" y="350"/>
                    <a:pt x="111" y="351"/>
                  </a:cubicBezTo>
                  <a:cubicBezTo>
                    <a:pt x="107" y="353"/>
                    <a:pt x="102" y="354"/>
                    <a:pt x="98" y="356"/>
                  </a:cubicBezTo>
                  <a:cubicBezTo>
                    <a:pt x="93" y="363"/>
                    <a:pt x="89" y="368"/>
                    <a:pt x="81" y="371"/>
                  </a:cubicBezTo>
                  <a:cubicBezTo>
                    <a:pt x="79" y="383"/>
                    <a:pt x="84" y="393"/>
                    <a:pt x="80" y="405"/>
                  </a:cubicBezTo>
                  <a:cubicBezTo>
                    <a:pt x="74" y="423"/>
                    <a:pt x="41" y="420"/>
                    <a:pt x="32" y="420"/>
                  </a:cubicBezTo>
                  <a:cubicBezTo>
                    <a:pt x="25" y="422"/>
                    <a:pt x="19" y="425"/>
                    <a:pt x="12" y="428"/>
                  </a:cubicBezTo>
                  <a:cubicBezTo>
                    <a:pt x="9" y="432"/>
                    <a:pt x="6" y="437"/>
                    <a:pt x="3" y="441"/>
                  </a:cubicBezTo>
                  <a:cubicBezTo>
                    <a:pt x="1" y="451"/>
                    <a:pt x="0" y="462"/>
                    <a:pt x="5" y="471"/>
                  </a:cubicBezTo>
                  <a:cubicBezTo>
                    <a:pt x="7" y="480"/>
                    <a:pt x="13" y="485"/>
                    <a:pt x="21" y="491"/>
                  </a:cubicBezTo>
                  <a:cubicBezTo>
                    <a:pt x="22" y="499"/>
                    <a:pt x="22" y="507"/>
                    <a:pt x="23" y="515"/>
                  </a:cubicBezTo>
                  <a:cubicBezTo>
                    <a:pt x="24" y="522"/>
                    <a:pt x="47" y="551"/>
                    <a:pt x="53" y="552"/>
                  </a:cubicBezTo>
                  <a:cubicBezTo>
                    <a:pt x="59" y="555"/>
                    <a:pt x="65" y="555"/>
                    <a:pt x="71" y="557"/>
                  </a:cubicBezTo>
                  <a:cubicBezTo>
                    <a:pt x="75" y="563"/>
                    <a:pt x="80" y="568"/>
                    <a:pt x="86" y="572"/>
                  </a:cubicBezTo>
                  <a:cubicBezTo>
                    <a:pt x="90" y="578"/>
                    <a:pt x="93" y="584"/>
                    <a:pt x="99" y="588"/>
                  </a:cubicBezTo>
                  <a:cubicBezTo>
                    <a:pt x="102" y="593"/>
                    <a:pt x="104" y="597"/>
                    <a:pt x="107" y="602"/>
                  </a:cubicBezTo>
                  <a:cubicBezTo>
                    <a:pt x="109" y="612"/>
                    <a:pt x="108" y="628"/>
                    <a:pt x="119" y="630"/>
                  </a:cubicBezTo>
                  <a:cubicBezTo>
                    <a:pt x="126" y="633"/>
                    <a:pt x="131" y="638"/>
                    <a:pt x="138" y="639"/>
                  </a:cubicBezTo>
                  <a:cubicBezTo>
                    <a:pt x="144" y="641"/>
                    <a:pt x="149" y="642"/>
                    <a:pt x="155" y="644"/>
                  </a:cubicBezTo>
                  <a:cubicBezTo>
                    <a:pt x="164" y="650"/>
                    <a:pt x="168" y="656"/>
                    <a:pt x="179" y="659"/>
                  </a:cubicBezTo>
                  <a:cubicBezTo>
                    <a:pt x="185" y="663"/>
                    <a:pt x="190" y="668"/>
                    <a:pt x="197" y="669"/>
                  </a:cubicBezTo>
                  <a:cubicBezTo>
                    <a:pt x="200" y="673"/>
                    <a:pt x="209" y="678"/>
                    <a:pt x="209" y="669"/>
                  </a:cubicBezTo>
                  <a:close/>
                </a:path>
              </a:pathLst>
            </a:custGeom>
            <a:solidFill>
              <a:schemeClr val="tx2">
                <a:lumMod val="75000"/>
              </a:schemeClr>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6" name="Freeform 44"/>
            <p:cNvSpPr>
              <a:spLocks/>
            </p:cNvSpPr>
            <p:nvPr>
              <p:custDataLst>
                <p:tags r:id="rId21"/>
              </p:custDataLst>
            </p:nvPr>
          </p:nvSpPr>
          <p:spPr bwMode="auto">
            <a:xfrm>
              <a:off x="2425685" y="3761690"/>
              <a:ext cx="571500" cy="481013"/>
            </a:xfrm>
            <a:custGeom>
              <a:avLst/>
              <a:gdLst>
                <a:gd name="T0" fmla="*/ 2147483647 w 661"/>
                <a:gd name="T1" fmla="*/ 2147483647 h 475"/>
                <a:gd name="T2" fmla="*/ 2147483647 w 661"/>
                <a:gd name="T3" fmla="*/ 2147483647 h 475"/>
                <a:gd name="T4" fmla="*/ 2147483647 w 661"/>
                <a:gd name="T5" fmla="*/ 2147483647 h 475"/>
                <a:gd name="T6" fmla="*/ 2147483647 w 661"/>
                <a:gd name="T7" fmla="*/ 2147483647 h 475"/>
                <a:gd name="T8" fmla="*/ 2147483647 w 661"/>
                <a:gd name="T9" fmla="*/ 2147483647 h 475"/>
                <a:gd name="T10" fmla="*/ 2147483647 w 661"/>
                <a:gd name="T11" fmla="*/ 2147483647 h 475"/>
                <a:gd name="T12" fmla="*/ 2147483647 w 661"/>
                <a:gd name="T13" fmla="*/ 2147483647 h 475"/>
                <a:gd name="T14" fmla="*/ 2147483647 w 661"/>
                <a:gd name="T15" fmla="*/ 2147483647 h 475"/>
                <a:gd name="T16" fmla="*/ 2147483647 w 661"/>
                <a:gd name="T17" fmla="*/ 2147483647 h 475"/>
                <a:gd name="T18" fmla="*/ 2147483647 w 661"/>
                <a:gd name="T19" fmla="*/ 2147483647 h 475"/>
                <a:gd name="T20" fmla="*/ 2147483647 w 661"/>
                <a:gd name="T21" fmla="*/ 2147483647 h 475"/>
                <a:gd name="T22" fmla="*/ 2147483647 w 661"/>
                <a:gd name="T23" fmla="*/ 2147483647 h 475"/>
                <a:gd name="T24" fmla="*/ 2147483647 w 661"/>
                <a:gd name="T25" fmla="*/ 2147483647 h 475"/>
                <a:gd name="T26" fmla="*/ 2147483647 w 661"/>
                <a:gd name="T27" fmla="*/ 2147483647 h 475"/>
                <a:gd name="T28" fmla="*/ 2147483647 w 661"/>
                <a:gd name="T29" fmla="*/ 2147483647 h 475"/>
                <a:gd name="T30" fmla="*/ 2147483647 w 661"/>
                <a:gd name="T31" fmla="*/ 2147483647 h 475"/>
                <a:gd name="T32" fmla="*/ 2147483647 w 661"/>
                <a:gd name="T33" fmla="*/ 2147483647 h 475"/>
                <a:gd name="T34" fmla="*/ 2147483647 w 661"/>
                <a:gd name="T35" fmla="*/ 2147483647 h 475"/>
                <a:gd name="T36" fmla="*/ 2147483647 w 661"/>
                <a:gd name="T37" fmla="*/ 2147483647 h 475"/>
                <a:gd name="T38" fmla="*/ 2147483647 w 661"/>
                <a:gd name="T39" fmla="*/ 2147483647 h 475"/>
                <a:gd name="T40" fmla="*/ 2147483647 w 661"/>
                <a:gd name="T41" fmla="*/ 2147483647 h 475"/>
                <a:gd name="T42" fmla="*/ 2147483647 w 661"/>
                <a:gd name="T43" fmla="*/ 2147483647 h 475"/>
                <a:gd name="T44" fmla="*/ 2147483647 w 661"/>
                <a:gd name="T45" fmla="*/ 2147483647 h 475"/>
                <a:gd name="T46" fmla="*/ 2147483647 w 661"/>
                <a:gd name="T47" fmla="*/ 2147483647 h 475"/>
                <a:gd name="T48" fmla="*/ 2147483647 w 661"/>
                <a:gd name="T49" fmla="*/ 2147483647 h 475"/>
                <a:gd name="T50" fmla="*/ 2147483647 w 661"/>
                <a:gd name="T51" fmla="*/ 2147483647 h 475"/>
                <a:gd name="T52" fmla="*/ 2147483647 w 661"/>
                <a:gd name="T53" fmla="*/ 2147483647 h 475"/>
                <a:gd name="T54" fmla="*/ 2147483647 w 661"/>
                <a:gd name="T55" fmla="*/ 2147483647 h 475"/>
                <a:gd name="T56" fmla="*/ 2147483647 w 661"/>
                <a:gd name="T57" fmla="*/ 2147483647 h 475"/>
                <a:gd name="T58" fmla="*/ 2147483647 w 661"/>
                <a:gd name="T59" fmla="*/ 2147483647 h 475"/>
                <a:gd name="T60" fmla="*/ 2147483647 w 661"/>
                <a:gd name="T61" fmla="*/ 2147483647 h 475"/>
                <a:gd name="T62" fmla="*/ 2147483647 w 661"/>
                <a:gd name="T63" fmla="*/ 2147483647 h 475"/>
                <a:gd name="T64" fmla="*/ 2147483647 w 661"/>
                <a:gd name="T65" fmla="*/ 2147483647 h 475"/>
                <a:gd name="T66" fmla="*/ 2147483647 w 661"/>
                <a:gd name="T67" fmla="*/ 2147483647 h 475"/>
                <a:gd name="T68" fmla="*/ 2147483647 w 661"/>
                <a:gd name="T69" fmla="*/ 2147483647 h 475"/>
                <a:gd name="T70" fmla="*/ 2147483647 w 661"/>
                <a:gd name="T71" fmla="*/ 2147483647 h 475"/>
                <a:gd name="T72" fmla="*/ 2147483647 w 661"/>
                <a:gd name="T73" fmla="*/ 2147483647 h 475"/>
                <a:gd name="T74" fmla="*/ 2147483647 w 661"/>
                <a:gd name="T75" fmla="*/ 2147483647 h 475"/>
                <a:gd name="T76" fmla="*/ 2147483647 w 661"/>
                <a:gd name="T77" fmla="*/ 2147483647 h 475"/>
                <a:gd name="T78" fmla="*/ 2147483647 w 661"/>
                <a:gd name="T79" fmla="*/ 2147483647 h 475"/>
                <a:gd name="T80" fmla="*/ 2147483647 w 661"/>
                <a:gd name="T81" fmla="*/ 2147483647 h 475"/>
                <a:gd name="T82" fmla="*/ 2147483647 w 661"/>
                <a:gd name="T83" fmla="*/ 2147483647 h 475"/>
                <a:gd name="T84" fmla="*/ 2147483647 w 661"/>
                <a:gd name="T85" fmla="*/ 2147483647 h 475"/>
                <a:gd name="T86" fmla="*/ 2147483647 w 661"/>
                <a:gd name="T87" fmla="*/ 2147483647 h 475"/>
                <a:gd name="T88" fmla="*/ 0 w 661"/>
                <a:gd name="T89" fmla="*/ 2147483647 h 4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61" h="475">
                  <a:moveTo>
                    <a:pt x="0" y="319"/>
                  </a:moveTo>
                  <a:cubicBezTo>
                    <a:pt x="6" y="321"/>
                    <a:pt x="15" y="328"/>
                    <a:pt x="15" y="328"/>
                  </a:cubicBezTo>
                  <a:cubicBezTo>
                    <a:pt x="17" y="337"/>
                    <a:pt x="17" y="345"/>
                    <a:pt x="22" y="352"/>
                  </a:cubicBezTo>
                  <a:cubicBezTo>
                    <a:pt x="25" y="362"/>
                    <a:pt x="27" y="371"/>
                    <a:pt x="39" y="373"/>
                  </a:cubicBezTo>
                  <a:cubicBezTo>
                    <a:pt x="55" y="385"/>
                    <a:pt x="63" y="398"/>
                    <a:pt x="85" y="400"/>
                  </a:cubicBezTo>
                  <a:cubicBezTo>
                    <a:pt x="92" y="403"/>
                    <a:pt x="98" y="402"/>
                    <a:pt x="105" y="405"/>
                  </a:cubicBezTo>
                  <a:cubicBezTo>
                    <a:pt x="122" y="413"/>
                    <a:pt x="131" y="422"/>
                    <a:pt x="151" y="424"/>
                  </a:cubicBezTo>
                  <a:cubicBezTo>
                    <a:pt x="165" y="428"/>
                    <a:pt x="180" y="427"/>
                    <a:pt x="195" y="430"/>
                  </a:cubicBezTo>
                  <a:cubicBezTo>
                    <a:pt x="217" y="441"/>
                    <a:pt x="239" y="451"/>
                    <a:pt x="259" y="466"/>
                  </a:cubicBezTo>
                  <a:cubicBezTo>
                    <a:pt x="264" y="475"/>
                    <a:pt x="272" y="473"/>
                    <a:pt x="283" y="474"/>
                  </a:cubicBezTo>
                  <a:cubicBezTo>
                    <a:pt x="293" y="472"/>
                    <a:pt x="297" y="473"/>
                    <a:pt x="303" y="465"/>
                  </a:cubicBezTo>
                  <a:cubicBezTo>
                    <a:pt x="301" y="460"/>
                    <a:pt x="292" y="453"/>
                    <a:pt x="292" y="453"/>
                  </a:cubicBezTo>
                  <a:cubicBezTo>
                    <a:pt x="289" y="448"/>
                    <a:pt x="285" y="445"/>
                    <a:pt x="283" y="439"/>
                  </a:cubicBezTo>
                  <a:cubicBezTo>
                    <a:pt x="286" y="421"/>
                    <a:pt x="289" y="421"/>
                    <a:pt x="306" y="420"/>
                  </a:cubicBezTo>
                  <a:cubicBezTo>
                    <a:pt x="316" y="415"/>
                    <a:pt x="322" y="407"/>
                    <a:pt x="333" y="405"/>
                  </a:cubicBezTo>
                  <a:cubicBezTo>
                    <a:pt x="337" y="403"/>
                    <a:pt x="342" y="402"/>
                    <a:pt x="346" y="400"/>
                  </a:cubicBezTo>
                  <a:cubicBezTo>
                    <a:pt x="345" y="377"/>
                    <a:pt x="343" y="366"/>
                    <a:pt x="342" y="345"/>
                  </a:cubicBezTo>
                  <a:cubicBezTo>
                    <a:pt x="344" y="330"/>
                    <a:pt x="360" y="338"/>
                    <a:pt x="372" y="336"/>
                  </a:cubicBezTo>
                  <a:cubicBezTo>
                    <a:pt x="378" y="333"/>
                    <a:pt x="381" y="336"/>
                    <a:pt x="387" y="337"/>
                  </a:cubicBezTo>
                  <a:cubicBezTo>
                    <a:pt x="392" y="341"/>
                    <a:pt x="392" y="345"/>
                    <a:pt x="399" y="346"/>
                  </a:cubicBezTo>
                  <a:cubicBezTo>
                    <a:pt x="409" y="353"/>
                    <a:pt x="405" y="354"/>
                    <a:pt x="420" y="352"/>
                  </a:cubicBezTo>
                  <a:cubicBezTo>
                    <a:pt x="427" y="348"/>
                    <a:pt x="428" y="345"/>
                    <a:pt x="435" y="348"/>
                  </a:cubicBezTo>
                  <a:cubicBezTo>
                    <a:pt x="452" y="346"/>
                    <a:pt x="468" y="348"/>
                    <a:pt x="483" y="339"/>
                  </a:cubicBezTo>
                  <a:cubicBezTo>
                    <a:pt x="493" y="341"/>
                    <a:pt x="497" y="348"/>
                    <a:pt x="505" y="354"/>
                  </a:cubicBezTo>
                  <a:cubicBezTo>
                    <a:pt x="510" y="364"/>
                    <a:pt x="520" y="356"/>
                    <a:pt x="526" y="351"/>
                  </a:cubicBezTo>
                  <a:cubicBezTo>
                    <a:pt x="534" y="353"/>
                    <a:pt x="542" y="355"/>
                    <a:pt x="550" y="357"/>
                  </a:cubicBezTo>
                  <a:cubicBezTo>
                    <a:pt x="553" y="361"/>
                    <a:pt x="555" y="366"/>
                    <a:pt x="558" y="370"/>
                  </a:cubicBezTo>
                  <a:cubicBezTo>
                    <a:pt x="581" y="368"/>
                    <a:pt x="570" y="360"/>
                    <a:pt x="559" y="354"/>
                  </a:cubicBezTo>
                  <a:cubicBezTo>
                    <a:pt x="553" y="346"/>
                    <a:pt x="546" y="340"/>
                    <a:pt x="541" y="331"/>
                  </a:cubicBezTo>
                  <a:cubicBezTo>
                    <a:pt x="539" y="319"/>
                    <a:pt x="536" y="310"/>
                    <a:pt x="535" y="297"/>
                  </a:cubicBezTo>
                  <a:cubicBezTo>
                    <a:pt x="539" y="284"/>
                    <a:pt x="552" y="290"/>
                    <a:pt x="564" y="288"/>
                  </a:cubicBezTo>
                  <a:cubicBezTo>
                    <a:pt x="569" y="279"/>
                    <a:pt x="575" y="272"/>
                    <a:pt x="582" y="264"/>
                  </a:cubicBezTo>
                  <a:cubicBezTo>
                    <a:pt x="584" y="256"/>
                    <a:pt x="585" y="251"/>
                    <a:pt x="592" y="246"/>
                  </a:cubicBezTo>
                  <a:cubicBezTo>
                    <a:pt x="596" y="239"/>
                    <a:pt x="609" y="229"/>
                    <a:pt x="609" y="229"/>
                  </a:cubicBezTo>
                  <a:cubicBezTo>
                    <a:pt x="610" y="204"/>
                    <a:pt x="611" y="183"/>
                    <a:pt x="639" y="177"/>
                  </a:cubicBezTo>
                  <a:cubicBezTo>
                    <a:pt x="641" y="166"/>
                    <a:pt x="645" y="166"/>
                    <a:pt x="640" y="151"/>
                  </a:cubicBezTo>
                  <a:cubicBezTo>
                    <a:pt x="638" y="146"/>
                    <a:pt x="630" y="138"/>
                    <a:pt x="630" y="138"/>
                  </a:cubicBezTo>
                  <a:cubicBezTo>
                    <a:pt x="632" y="122"/>
                    <a:pt x="630" y="123"/>
                    <a:pt x="648" y="121"/>
                  </a:cubicBezTo>
                  <a:cubicBezTo>
                    <a:pt x="652" y="115"/>
                    <a:pt x="650" y="109"/>
                    <a:pt x="654" y="103"/>
                  </a:cubicBezTo>
                  <a:cubicBezTo>
                    <a:pt x="656" y="100"/>
                    <a:pt x="659" y="99"/>
                    <a:pt x="661" y="96"/>
                  </a:cubicBezTo>
                  <a:cubicBezTo>
                    <a:pt x="660" y="85"/>
                    <a:pt x="659" y="85"/>
                    <a:pt x="654" y="76"/>
                  </a:cubicBezTo>
                  <a:cubicBezTo>
                    <a:pt x="653" y="60"/>
                    <a:pt x="657" y="47"/>
                    <a:pt x="643" y="39"/>
                  </a:cubicBezTo>
                  <a:cubicBezTo>
                    <a:pt x="639" y="32"/>
                    <a:pt x="636" y="34"/>
                    <a:pt x="630" y="31"/>
                  </a:cubicBezTo>
                  <a:cubicBezTo>
                    <a:pt x="614" y="33"/>
                    <a:pt x="609" y="28"/>
                    <a:pt x="606" y="42"/>
                  </a:cubicBezTo>
                  <a:cubicBezTo>
                    <a:pt x="607" y="46"/>
                    <a:pt x="609" y="48"/>
                    <a:pt x="610" y="52"/>
                  </a:cubicBezTo>
                  <a:cubicBezTo>
                    <a:pt x="612" y="61"/>
                    <a:pt x="595" y="80"/>
                    <a:pt x="586" y="81"/>
                  </a:cubicBezTo>
                  <a:cubicBezTo>
                    <a:pt x="576" y="83"/>
                    <a:pt x="566" y="82"/>
                    <a:pt x="556" y="82"/>
                  </a:cubicBezTo>
                  <a:cubicBezTo>
                    <a:pt x="549" y="85"/>
                    <a:pt x="546" y="85"/>
                    <a:pt x="538" y="84"/>
                  </a:cubicBezTo>
                  <a:cubicBezTo>
                    <a:pt x="531" y="79"/>
                    <a:pt x="523" y="73"/>
                    <a:pt x="514" y="72"/>
                  </a:cubicBezTo>
                  <a:cubicBezTo>
                    <a:pt x="511" y="70"/>
                    <a:pt x="507" y="71"/>
                    <a:pt x="504" y="69"/>
                  </a:cubicBezTo>
                  <a:cubicBezTo>
                    <a:pt x="502" y="68"/>
                    <a:pt x="502" y="65"/>
                    <a:pt x="501" y="64"/>
                  </a:cubicBezTo>
                  <a:cubicBezTo>
                    <a:pt x="500" y="63"/>
                    <a:pt x="498" y="62"/>
                    <a:pt x="496" y="61"/>
                  </a:cubicBezTo>
                  <a:cubicBezTo>
                    <a:pt x="490" y="53"/>
                    <a:pt x="489" y="55"/>
                    <a:pt x="478" y="57"/>
                  </a:cubicBezTo>
                  <a:cubicBezTo>
                    <a:pt x="467" y="65"/>
                    <a:pt x="463" y="67"/>
                    <a:pt x="448" y="70"/>
                  </a:cubicBezTo>
                  <a:cubicBezTo>
                    <a:pt x="435" y="69"/>
                    <a:pt x="437" y="64"/>
                    <a:pt x="427" y="58"/>
                  </a:cubicBezTo>
                  <a:cubicBezTo>
                    <a:pt x="423" y="49"/>
                    <a:pt x="430" y="30"/>
                    <a:pt x="426" y="21"/>
                  </a:cubicBezTo>
                  <a:cubicBezTo>
                    <a:pt x="425" y="6"/>
                    <a:pt x="426" y="4"/>
                    <a:pt x="405" y="7"/>
                  </a:cubicBezTo>
                  <a:cubicBezTo>
                    <a:pt x="393" y="1"/>
                    <a:pt x="376" y="20"/>
                    <a:pt x="367" y="27"/>
                  </a:cubicBezTo>
                  <a:cubicBezTo>
                    <a:pt x="352" y="25"/>
                    <a:pt x="348" y="22"/>
                    <a:pt x="333" y="21"/>
                  </a:cubicBezTo>
                  <a:cubicBezTo>
                    <a:pt x="327" y="18"/>
                    <a:pt x="323" y="14"/>
                    <a:pt x="319" y="9"/>
                  </a:cubicBezTo>
                  <a:cubicBezTo>
                    <a:pt x="318" y="2"/>
                    <a:pt x="318" y="4"/>
                    <a:pt x="312" y="0"/>
                  </a:cubicBezTo>
                  <a:cubicBezTo>
                    <a:pt x="298" y="9"/>
                    <a:pt x="304" y="6"/>
                    <a:pt x="279" y="7"/>
                  </a:cubicBezTo>
                  <a:cubicBezTo>
                    <a:pt x="259" y="11"/>
                    <a:pt x="237" y="3"/>
                    <a:pt x="220" y="13"/>
                  </a:cubicBezTo>
                  <a:cubicBezTo>
                    <a:pt x="217" y="17"/>
                    <a:pt x="211" y="28"/>
                    <a:pt x="207" y="31"/>
                  </a:cubicBezTo>
                  <a:cubicBezTo>
                    <a:pt x="201" y="35"/>
                    <a:pt x="195" y="38"/>
                    <a:pt x="189" y="42"/>
                  </a:cubicBezTo>
                  <a:cubicBezTo>
                    <a:pt x="179" y="40"/>
                    <a:pt x="170" y="38"/>
                    <a:pt x="160" y="36"/>
                  </a:cubicBezTo>
                  <a:cubicBezTo>
                    <a:pt x="146" y="37"/>
                    <a:pt x="149" y="38"/>
                    <a:pt x="139" y="46"/>
                  </a:cubicBezTo>
                  <a:cubicBezTo>
                    <a:pt x="133" y="56"/>
                    <a:pt x="129" y="67"/>
                    <a:pt x="144" y="70"/>
                  </a:cubicBezTo>
                  <a:cubicBezTo>
                    <a:pt x="154" y="75"/>
                    <a:pt x="167" y="74"/>
                    <a:pt x="177" y="75"/>
                  </a:cubicBezTo>
                  <a:cubicBezTo>
                    <a:pt x="184" y="78"/>
                    <a:pt x="185" y="81"/>
                    <a:pt x="189" y="87"/>
                  </a:cubicBezTo>
                  <a:cubicBezTo>
                    <a:pt x="192" y="104"/>
                    <a:pt x="186" y="112"/>
                    <a:pt x="177" y="124"/>
                  </a:cubicBezTo>
                  <a:cubicBezTo>
                    <a:pt x="178" y="137"/>
                    <a:pt x="179" y="152"/>
                    <a:pt x="187" y="163"/>
                  </a:cubicBezTo>
                  <a:cubicBezTo>
                    <a:pt x="200" y="162"/>
                    <a:pt x="203" y="162"/>
                    <a:pt x="213" y="157"/>
                  </a:cubicBezTo>
                  <a:cubicBezTo>
                    <a:pt x="218" y="160"/>
                    <a:pt x="219" y="164"/>
                    <a:pt x="222" y="169"/>
                  </a:cubicBezTo>
                  <a:cubicBezTo>
                    <a:pt x="219" y="190"/>
                    <a:pt x="212" y="211"/>
                    <a:pt x="193" y="222"/>
                  </a:cubicBezTo>
                  <a:cubicBezTo>
                    <a:pt x="179" y="215"/>
                    <a:pt x="183" y="221"/>
                    <a:pt x="171" y="226"/>
                  </a:cubicBezTo>
                  <a:cubicBezTo>
                    <a:pt x="168" y="227"/>
                    <a:pt x="155" y="229"/>
                    <a:pt x="151" y="229"/>
                  </a:cubicBezTo>
                  <a:cubicBezTo>
                    <a:pt x="148" y="232"/>
                    <a:pt x="144" y="234"/>
                    <a:pt x="142" y="238"/>
                  </a:cubicBezTo>
                  <a:cubicBezTo>
                    <a:pt x="135" y="249"/>
                    <a:pt x="142" y="256"/>
                    <a:pt x="127" y="261"/>
                  </a:cubicBezTo>
                  <a:cubicBezTo>
                    <a:pt x="122" y="267"/>
                    <a:pt x="111" y="277"/>
                    <a:pt x="111" y="277"/>
                  </a:cubicBezTo>
                  <a:cubicBezTo>
                    <a:pt x="103" y="272"/>
                    <a:pt x="103" y="266"/>
                    <a:pt x="96" y="261"/>
                  </a:cubicBezTo>
                  <a:cubicBezTo>
                    <a:pt x="91" y="261"/>
                    <a:pt x="86" y="260"/>
                    <a:pt x="81" y="262"/>
                  </a:cubicBezTo>
                  <a:cubicBezTo>
                    <a:pt x="79" y="263"/>
                    <a:pt x="81" y="266"/>
                    <a:pt x="79" y="267"/>
                  </a:cubicBezTo>
                  <a:cubicBezTo>
                    <a:pt x="73" y="269"/>
                    <a:pt x="60" y="270"/>
                    <a:pt x="60" y="270"/>
                  </a:cubicBezTo>
                  <a:cubicBezTo>
                    <a:pt x="54" y="283"/>
                    <a:pt x="46" y="289"/>
                    <a:pt x="31" y="292"/>
                  </a:cubicBezTo>
                  <a:cubicBezTo>
                    <a:pt x="30" y="294"/>
                    <a:pt x="29" y="296"/>
                    <a:pt x="27" y="297"/>
                  </a:cubicBezTo>
                  <a:cubicBezTo>
                    <a:pt x="26" y="298"/>
                    <a:pt x="23" y="297"/>
                    <a:pt x="22" y="298"/>
                  </a:cubicBezTo>
                  <a:cubicBezTo>
                    <a:pt x="21" y="299"/>
                    <a:pt x="22" y="302"/>
                    <a:pt x="21" y="303"/>
                  </a:cubicBezTo>
                  <a:cubicBezTo>
                    <a:pt x="20" y="304"/>
                    <a:pt x="11" y="309"/>
                    <a:pt x="10" y="309"/>
                  </a:cubicBezTo>
                  <a:cubicBezTo>
                    <a:pt x="9" y="311"/>
                    <a:pt x="0" y="325"/>
                    <a:pt x="0" y="319"/>
                  </a:cubicBezTo>
                  <a:close/>
                </a:path>
              </a:pathLst>
            </a:custGeom>
            <a:gradFill flip="none" rotWithShape="1">
              <a:gsLst>
                <a:gs pos="0">
                  <a:srgbClr val="4789C4">
                    <a:shade val="30000"/>
                    <a:satMod val="115000"/>
                  </a:srgbClr>
                </a:gs>
                <a:gs pos="50000">
                  <a:srgbClr val="4789C4">
                    <a:shade val="67500"/>
                    <a:satMod val="115000"/>
                  </a:srgbClr>
                </a:gs>
                <a:gs pos="100000">
                  <a:srgbClr val="4789C4">
                    <a:shade val="100000"/>
                    <a:satMod val="115000"/>
                  </a:srgbClr>
                </a:gs>
              </a:gsLst>
              <a:lin ang="18900000" scaled="1"/>
              <a:tileRect/>
            </a:gra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7" name="Freeform 45"/>
            <p:cNvSpPr>
              <a:spLocks/>
            </p:cNvSpPr>
            <p:nvPr>
              <p:custDataLst>
                <p:tags r:id="rId22"/>
              </p:custDataLst>
            </p:nvPr>
          </p:nvSpPr>
          <p:spPr bwMode="auto">
            <a:xfrm>
              <a:off x="3160697" y="3656915"/>
              <a:ext cx="360363" cy="584200"/>
            </a:xfrm>
            <a:custGeom>
              <a:avLst/>
              <a:gdLst>
                <a:gd name="T0" fmla="*/ 2147483647 w 417"/>
                <a:gd name="T1" fmla="*/ 2147483647 h 578"/>
                <a:gd name="T2" fmla="*/ 2147483647 w 417"/>
                <a:gd name="T3" fmla="*/ 2147483647 h 578"/>
                <a:gd name="T4" fmla="*/ 2147483647 w 417"/>
                <a:gd name="T5" fmla="*/ 2147483647 h 578"/>
                <a:gd name="T6" fmla="*/ 2147483647 w 417"/>
                <a:gd name="T7" fmla="*/ 2147483647 h 578"/>
                <a:gd name="T8" fmla="*/ 2147483647 w 417"/>
                <a:gd name="T9" fmla="*/ 2147483647 h 578"/>
                <a:gd name="T10" fmla="*/ 2147483647 w 417"/>
                <a:gd name="T11" fmla="*/ 2147483647 h 578"/>
                <a:gd name="T12" fmla="*/ 2147483647 w 417"/>
                <a:gd name="T13" fmla="*/ 2147483647 h 578"/>
                <a:gd name="T14" fmla="*/ 2147483647 w 417"/>
                <a:gd name="T15" fmla="*/ 2147483647 h 578"/>
                <a:gd name="T16" fmla="*/ 2147483647 w 417"/>
                <a:gd name="T17" fmla="*/ 2147483647 h 578"/>
                <a:gd name="T18" fmla="*/ 2147483647 w 417"/>
                <a:gd name="T19" fmla="*/ 2147483647 h 578"/>
                <a:gd name="T20" fmla="*/ 2147483647 w 417"/>
                <a:gd name="T21" fmla="*/ 2147483647 h 578"/>
                <a:gd name="T22" fmla="*/ 2147483647 w 417"/>
                <a:gd name="T23" fmla="*/ 2147483647 h 578"/>
                <a:gd name="T24" fmla="*/ 2147483647 w 417"/>
                <a:gd name="T25" fmla="*/ 2147483647 h 578"/>
                <a:gd name="T26" fmla="*/ 2147483647 w 417"/>
                <a:gd name="T27" fmla="*/ 2147483647 h 578"/>
                <a:gd name="T28" fmla="*/ 2147483647 w 417"/>
                <a:gd name="T29" fmla="*/ 2147483647 h 578"/>
                <a:gd name="T30" fmla="*/ 2147483647 w 417"/>
                <a:gd name="T31" fmla="*/ 2147483647 h 578"/>
                <a:gd name="T32" fmla="*/ 2147483647 w 417"/>
                <a:gd name="T33" fmla="*/ 2147483647 h 578"/>
                <a:gd name="T34" fmla="*/ 2147483647 w 417"/>
                <a:gd name="T35" fmla="*/ 2147483647 h 578"/>
                <a:gd name="T36" fmla="*/ 2147483647 w 417"/>
                <a:gd name="T37" fmla="*/ 2147483647 h 578"/>
                <a:gd name="T38" fmla="*/ 2147483647 w 417"/>
                <a:gd name="T39" fmla="*/ 2147483647 h 578"/>
                <a:gd name="T40" fmla="*/ 2147483647 w 417"/>
                <a:gd name="T41" fmla="*/ 2147483647 h 578"/>
                <a:gd name="T42" fmla="*/ 2147483647 w 417"/>
                <a:gd name="T43" fmla="*/ 2147483647 h 578"/>
                <a:gd name="T44" fmla="*/ 2147483647 w 417"/>
                <a:gd name="T45" fmla="*/ 2147483647 h 578"/>
                <a:gd name="T46" fmla="*/ 2147483647 w 417"/>
                <a:gd name="T47" fmla="*/ 2147483647 h 578"/>
                <a:gd name="T48" fmla="*/ 2147483647 w 417"/>
                <a:gd name="T49" fmla="*/ 2147483647 h 578"/>
                <a:gd name="T50" fmla="*/ 2147483647 w 417"/>
                <a:gd name="T51" fmla="*/ 2147483647 h 578"/>
                <a:gd name="T52" fmla="*/ 2147483647 w 417"/>
                <a:gd name="T53" fmla="*/ 2147483647 h 578"/>
                <a:gd name="T54" fmla="*/ 2147483647 w 417"/>
                <a:gd name="T55" fmla="*/ 2147483647 h 578"/>
                <a:gd name="T56" fmla="*/ 2147483647 w 417"/>
                <a:gd name="T57" fmla="*/ 2147483647 h 578"/>
                <a:gd name="T58" fmla="*/ 2147483647 w 417"/>
                <a:gd name="T59" fmla="*/ 2147483647 h 578"/>
                <a:gd name="T60" fmla="*/ 2147483647 w 417"/>
                <a:gd name="T61" fmla="*/ 2147483647 h 578"/>
                <a:gd name="T62" fmla="*/ 2147483647 w 417"/>
                <a:gd name="T63" fmla="*/ 2147483647 h 578"/>
                <a:gd name="T64" fmla="*/ 2147483647 w 417"/>
                <a:gd name="T65" fmla="*/ 2147483647 h 578"/>
                <a:gd name="T66" fmla="*/ 2147483647 w 417"/>
                <a:gd name="T67" fmla="*/ 2147483647 h 578"/>
                <a:gd name="T68" fmla="*/ 2147483647 w 417"/>
                <a:gd name="T69" fmla="*/ 2147483647 h 578"/>
                <a:gd name="T70" fmla="*/ 2147483647 w 417"/>
                <a:gd name="T71" fmla="*/ 2147483647 h 578"/>
                <a:gd name="T72" fmla="*/ 2147483647 w 417"/>
                <a:gd name="T73" fmla="*/ 2147483647 h 578"/>
                <a:gd name="T74" fmla="*/ 2147483647 w 417"/>
                <a:gd name="T75" fmla="*/ 2147483647 h 578"/>
                <a:gd name="T76" fmla="*/ 2147483647 w 417"/>
                <a:gd name="T77" fmla="*/ 2147483647 h 578"/>
                <a:gd name="T78" fmla="*/ 2147483647 w 417"/>
                <a:gd name="T79" fmla="*/ 2147483647 h 578"/>
                <a:gd name="T80" fmla="*/ 2147483647 w 417"/>
                <a:gd name="T81" fmla="*/ 2147483647 h 578"/>
                <a:gd name="T82" fmla="*/ 2147483647 w 417"/>
                <a:gd name="T83" fmla="*/ 2147483647 h 578"/>
                <a:gd name="T84" fmla="*/ 0 w 417"/>
                <a:gd name="T85" fmla="*/ 2147483647 h 5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7" h="578">
                  <a:moveTo>
                    <a:pt x="0" y="480"/>
                  </a:moveTo>
                  <a:cubicBezTo>
                    <a:pt x="2" y="498"/>
                    <a:pt x="4" y="499"/>
                    <a:pt x="20" y="502"/>
                  </a:cubicBezTo>
                  <a:cubicBezTo>
                    <a:pt x="24" y="508"/>
                    <a:pt x="28" y="514"/>
                    <a:pt x="32" y="520"/>
                  </a:cubicBezTo>
                  <a:cubicBezTo>
                    <a:pt x="35" y="535"/>
                    <a:pt x="47" y="544"/>
                    <a:pt x="62" y="547"/>
                  </a:cubicBezTo>
                  <a:cubicBezTo>
                    <a:pt x="71" y="561"/>
                    <a:pt x="68" y="556"/>
                    <a:pt x="92" y="555"/>
                  </a:cubicBezTo>
                  <a:cubicBezTo>
                    <a:pt x="100" y="549"/>
                    <a:pt x="104" y="551"/>
                    <a:pt x="113" y="553"/>
                  </a:cubicBezTo>
                  <a:cubicBezTo>
                    <a:pt x="114" y="560"/>
                    <a:pt x="115" y="562"/>
                    <a:pt x="122" y="564"/>
                  </a:cubicBezTo>
                  <a:cubicBezTo>
                    <a:pt x="132" y="578"/>
                    <a:pt x="137" y="571"/>
                    <a:pt x="161" y="570"/>
                  </a:cubicBezTo>
                  <a:cubicBezTo>
                    <a:pt x="163" y="561"/>
                    <a:pt x="168" y="557"/>
                    <a:pt x="176" y="553"/>
                  </a:cubicBezTo>
                  <a:cubicBezTo>
                    <a:pt x="218" y="556"/>
                    <a:pt x="197" y="558"/>
                    <a:pt x="221" y="562"/>
                  </a:cubicBezTo>
                  <a:cubicBezTo>
                    <a:pt x="226" y="558"/>
                    <a:pt x="230" y="558"/>
                    <a:pt x="236" y="556"/>
                  </a:cubicBezTo>
                  <a:cubicBezTo>
                    <a:pt x="246" y="546"/>
                    <a:pt x="244" y="551"/>
                    <a:pt x="246" y="541"/>
                  </a:cubicBezTo>
                  <a:cubicBezTo>
                    <a:pt x="245" y="531"/>
                    <a:pt x="229" y="527"/>
                    <a:pt x="222" y="513"/>
                  </a:cubicBezTo>
                  <a:cubicBezTo>
                    <a:pt x="225" y="498"/>
                    <a:pt x="229" y="495"/>
                    <a:pt x="240" y="487"/>
                  </a:cubicBezTo>
                  <a:cubicBezTo>
                    <a:pt x="246" y="489"/>
                    <a:pt x="248" y="491"/>
                    <a:pt x="252" y="496"/>
                  </a:cubicBezTo>
                  <a:cubicBezTo>
                    <a:pt x="255" y="504"/>
                    <a:pt x="256" y="503"/>
                    <a:pt x="263" y="507"/>
                  </a:cubicBezTo>
                  <a:cubicBezTo>
                    <a:pt x="269" y="514"/>
                    <a:pt x="273" y="522"/>
                    <a:pt x="278" y="529"/>
                  </a:cubicBezTo>
                  <a:cubicBezTo>
                    <a:pt x="280" y="539"/>
                    <a:pt x="281" y="538"/>
                    <a:pt x="291" y="537"/>
                  </a:cubicBezTo>
                  <a:cubicBezTo>
                    <a:pt x="292" y="535"/>
                    <a:pt x="321" y="512"/>
                    <a:pt x="326" y="511"/>
                  </a:cubicBezTo>
                  <a:cubicBezTo>
                    <a:pt x="331" y="510"/>
                    <a:pt x="336" y="510"/>
                    <a:pt x="341" y="510"/>
                  </a:cubicBezTo>
                  <a:cubicBezTo>
                    <a:pt x="356" y="505"/>
                    <a:pt x="372" y="507"/>
                    <a:pt x="387" y="504"/>
                  </a:cubicBezTo>
                  <a:cubicBezTo>
                    <a:pt x="400" y="499"/>
                    <a:pt x="409" y="488"/>
                    <a:pt x="417" y="477"/>
                  </a:cubicBezTo>
                  <a:cubicBezTo>
                    <a:pt x="416" y="460"/>
                    <a:pt x="415" y="444"/>
                    <a:pt x="398" y="436"/>
                  </a:cubicBezTo>
                  <a:cubicBezTo>
                    <a:pt x="339" y="439"/>
                    <a:pt x="367" y="442"/>
                    <a:pt x="338" y="420"/>
                  </a:cubicBezTo>
                  <a:cubicBezTo>
                    <a:pt x="334" y="413"/>
                    <a:pt x="332" y="412"/>
                    <a:pt x="324" y="411"/>
                  </a:cubicBezTo>
                  <a:cubicBezTo>
                    <a:pt x="315" y="405"/>
                    <a:pt x="319" y="396"/>
                    <a:pt x="315" y="387"/>
                  </a:cubicBezTo>
                  <a:cubicBezTo>
                    <a:pt x="317" y="382"/>
                    <a:pt x="320" y="378"/>
                    <a:pt x="323" y="373"/>
                  </a:cubicBezTo>
                  <a:cubicBezTo>
                    <a:pt x="324" y="357"/>
                    <a:pt x="322" y="330"/>
                    <a:pt x="341" y="322"/>
                  </a:cubicBezTo>
                  <a:cubicBezTo>
                    <a:pt x="345" y="324"/>
                    <a:pt x="350" y="325"/>
                    <a:pt x="354" y="327"/>
                  </a:cubicBezTo>
                  <a:cubicBezTo>
                    <a:pt x="371" y="323"/>
                    <a:pt x="388" y="305"/>
                    <a:pt x="365" y="280"/>
                  </a:cubicBezTo>
                  <a:cubicBezTo>
                    <a:pt x="356" y="271"/>
                    <a:pt x="340" y="279"/>
                    <a:pt x="327" y="279"/>
                  </a:cubicBezTo>
                  <a:cubicBezTo>
                    <a:pt x="322" y="271"/>
                    <a:pt x="315" y="267"/>
                    <a:pt x="308" y="261"/>
                  </a:cubicBezTo>
                  <a:cubicBezTo>
                    <a:pt x="304" y="261"/>
                    <a:pt x="292" y="266"/>
                    <a:pt x="290" y="258"/>
                  </a:cubicBezTo>
                  <a:cubicBezTo>
                    <a:pt x="289" y="251"/>
                    <a:pt x="290" y="234"/>
                    <a:pt x="294" y="229"/>
                  </a:cubicBezTo>
                  <a:cubicBezTo>
                    <a:pt x="296" y="226"/>
                    <a:pt x="303" y="222"/>
                    <a:pt x="303" y="222"/>
                  </a:cubicBezTo>
                  <a:cubicBezTo>
                    <a:pt x="307" y="216"/>
                    <a:pt x="309" y="213"/>
                    <a:pt x="311" y="205"/>
                  </a:cubicBezTo>
                  <a:cubicBezTo>
                    <a:pt x="309" y="199"/>
                    <a:pt x="306" y="196"/>
                    <a:pt x="305" y="190"/>
                  </a:cubicBezTo>
                  <a:cubicBezTo>
                    <a:pt x="308" y="185"/>
                    <a:pt x="312" y="183"/>
                    <a:pt x="315" y="178"/>
                  </a:cubicBezTo>
                  <a:cubicBezTo>
                    <a:pt x="318" y="155"/>
                    <a:pt x="322" y="162"/>
                    <a:pt x="329" y="145"/>
                  </a:cubicBezTo>
                  <a:cubicBezTo>
                    <a:pt x="326" y="133"/>
                    <a:pt x="322" y="133"/>
                    <a:pt x="311" y="130"/>
                  </a:cubicBezTo>
                  <a:cubicBezTo>
                    <a:pt x="306" y="124"/>
                    <a:pt x="301" y="119"/>
                    <a:pt x="294" y="115"/>
                  </a:cubicBezTo>
                  <a:cubicBezTo>
                    <a:pt x="289" y="116"/>
                    <a:pt x="283" y="115"/>
                    <a:pt x="278" y="117"/>
                  </a:cubicBezTo>
                  <a:cubicBezTo>
                    <a:pt x="275" y="118"/>
                    <a:pt x="273" y="132"/>
                    <a:pt x="269" y="135"/>
                  </a:cubicBezTo>
                  <a:cubicBezTo>
                    <a:pt x="253" y="132"/>
                    <a:pt x="254" y="125"/>
                    <a:pt x="243" y="123"/>
                  </a:cubicBezTo>
                  <a:cubicBezTo>
                    <a:pt x="234" y="119"/>
                    <a:pt x="236" y="116"/>
                    <a:pt x="237" y="106"/>
                  </a:cubicBezTo>
                  <a:cubicBezTo>
                    <a:pt x="222" y="99"/>
                    <a:pt x="228" y="95"/>
                    <a:pt x="230" y="75"/>
                  </a:cubicBezTo>
                  <a:cubicBezTo>
                    <a:pt x="239" y="79"/>
                    <a:pt x="245" y="86"/>
                    <a:pt x="254" y="90"/>
                  </a:cubicBezTo>
                  <a:cubicBezTo>
                    <a:pt x="261" y="87"/>
                    <a:pt x="260" y="85"/>
                    <a:pt x="258" y="78"/>
                  </a:cubicBezTo>
                  <a:cubicBezTo>
                    <a:pt x="264" y="75"/>
                    <a:pt x="265" y="71"/>
                    <a:pt x="269" y="66"/>
                  </a:cubicBezTo>
                  <a:cubicBezTo>
                    <a:pt x="265" y="51"/>
                    <a:pt x="258" y="52"/>
                    <a:pt x="243" y="51"/>
                  </a:cubicBezTo>
                  <a:cubicBezTo>
                    <a:pt x="238" y="49"/>
                    <a:pt x="234" y="48"/>
                    <a:pt x="230" y="45"/>
                  </a:cubicBezTo>
                  <a:cubicBezTo>
                    <a:pt x="225" y="32"/>
                    <a:pt x="238" y="14"/>
                    <a:pt x="224" y="3"/>
                  </a:cubicBezTo>
                  <a:cubicBezTo>
                    <a:pt x="209" y="4"/>
                    <a:pt x="203" y="0"/>
                    <a:pt x="198" y="12"/>
                  </a:cubicBezTo>
                  <a:cubicBezTo>
                    <a:pt x="201" y="25"/>
                    <a:pt x="202" y="39"/>
                    <a:pt x="195" y="51"/>
                  </a:cubicBezTo>
                  <a:cubicBezTo>
                    <a:pt x="194" y="60"/>
                    <a:pt x="191" y="57"/>
                    <a:pt x="183" y="60"/>
                  </a:cubicBezTo>
                  <a:cubicBezTo>
                    <a:pt x="182" y="68"/>
                    <a:pt x="178" y="69"/>
                    <a:pt x="174" y="75"/>
                  </a:cubicBezTo>
                  <a:cubicBezTo>
                    <a:pt x="172" y="84"/>
                    <a:pt x="170" y="86"/>
                    <a:pt x="162" y="91"/>
                  </a:cubicBezTo>
                  <a:cubicBezTo>
                    <a:pt x="154" y="104"/>
                    <a:pt x="150" y="104"/>
                    <a:pt x="137" y="108"/>
                  </a:cubicBezTo>
                  <a:cubicBezTo>
                    <a:pt x="132" y="111"/>
                    <a:pt x="129" y="113"/>
                    <a:pt x="126" y="118"/>
                  </a:cubicBezTo>
                  <a:cubicBezTo>
                    <a:pt x="131" y="121"/>
                    <a:pt x="139" y="120"/>
                    <a:pt x="146" y="121"/>
                  </a:cubicBezTo>
                  <a:cubicBezTo>
                    <a:pt x="152" y="124"/>
                    <a:pt x="155" y="127"/>
                    <a:pt x="158" y="132"/>
                  </a:cubicBezTo>
                  <a:cubicBezTo>
                    <a:pt x="159" y="147"/>
                    <a:pt x="164" y="160"/>
                    <a:pt x="146" y="163"/>
                  </a:cubicBezTo>
                  <a:cubicBezTo>
                    <a:pt x="136" y="173"/>
                    <a:pt x="139" y="168"/>
                    <a:pt x="135" y="177"/>
                  </a:cubicBezTo>
                  <a:cubicBezTo>
                    <a:pt x="134" y="196"/>
                    <a:pt x="131" y="195"/>
                    <a:pt x="141" y="208"/>
                  </a:cubicBezTo>
                  <a:cubicBezTo>
                    <a:pt x="144" y="228"/>
                    <a:pt x="155" y="225"/>
                    <a:pt x="174" y="226"/>
                  </a:cubicBezTo>
                  <a:cubicBezTo>
                    <a:pt x="180" y="232"/>
                    <a:pt x="182" y="236"/>
                    <a:pt x="191" y="238"/>
                  </a:cubicBezTo>
                  <a:cubicBezTo>
                    <a:pt x="198" y="241"/>
                    <a:pt x="199" y="247"/>
                    <a:pt x="203" y="253"/>
                  </a:cubicBezTo>
                  <a:cubicBezTo>
                    <a:pt x="204" y="261"/>
                    <a:pt x="207" y="261"/>
                    <a:pt x="215" y="262"/>
                  </a:cubicBezTo>
                  <a:cubicBezTo>
                    <a:pt x="218" y="277"/>
                    <a:pt x="219" y="279"/>
                    <a:pt x="215" y="303"/>
                  </a:cubicBezTo>
                  <a:cubicBezTo>
                    <a:pt x="214" y="311"/>
                    <a:pt x="192" y="317"/>
                    <a:pt x="188" y="318"/>
                  </a:cubicBezTo>
                  <a:cubicBezTo>
                    <a:pt x="186" y="318"/>
                    <a:pt x="183" y="319"/>
                    <a:pt x="183" y="319"/>
                  </a:cubicBezTo>
                  <a:cubicBezTo>
                    <a:pt x="175" y="328"/>
                    <a:pt x="171" y="333"/>
                    <a:pt x="159" y="334"/>
                  </a:cubicBezTo>
                  <a:cubicBezTo>
                    <a:pt x="153" y="337"/>
                    <a:pt x="150" y="341"/>
                    <a:pt x="144" y="345"/>
                  </a:cubicBezTo>
                  <a:cubicBezTo>
                    <a:pt x="138" y="340"/>
                    <a:pt x="140" y="336"/>
                    <a:pt x="143" y="330"/>
                  </a:cubicBezTo>
                  <a:cubicBezTo>
                    <a:pt x="140" y="318"/>
                    <a:pt x="137" y="317"/>
                    <a:pt x="126" y="315"/>
                  </a:cubicBezTo>
                  <a:cubicBezTo>
                    <a:pt x="121" y="307"/>
                    <a:pt x="113" y="303"/>
                    <a:pt x="108" y="294"/>
                  </a:cubicBezTo>
                  <a:cubicBezTo>
                    <a:pt x="107" y="281"/>
                    <a:pt x="107" y="273"/>
                    <a:pt x="93" y="270"/>
                  </a:cubicBezTo>
                  <a:cubicBezTo>
                    <a:pt x="88" y="268"/>
                    <a:pt x="84" y="265"/>
                    <a:pt x="80" y="262"/>
                  </a:cubicBezTo>
                  <a:cubicBezTo>
                    <a:pt x="74" y="263"/>
                    <a:pt x="64" y="258"/>
                    <a:pt x="62" y="264"/>
                  </a:cubicBezTo>
                  <a:cubicBezTo>
                    <a:pt x="60" y="270"/>
                    <a:pt x="54" y="310"/>
                    <a:pt x="69" y="321"/>
                  </a:cubicBezTo>
                  <a:cubicBezTo>
                    <a:pt x="70" y="330"/>
                    <a:pt x="78" y="362"/>
                    <a:pt x="63" y="364"/>
                  </a:cubicBezTo>
                  <a:cubicBezTo>
                    <a:pt x="57" y="371"/>
                    <a:pt x="61" y="370"/>
                    <a:pt x="63" y="378"/>
                  </a:cubicBezTo>
                  <a:cubicBezTo>
                    <a:pt x="52" y="392"/>
                    <a:pt x="54" y="418"/>
                    <a:pt x="62" y="433"/>
                  </a:cubicBezTo>
                  <a:cubicBezTo>
                    <a:pt x="65" y="458"/>
                    <a:pt x="71" y="465"/>
                    <a:pt x="42" y="469"/>
                  </a:cubicBezTo>
                  <a:cubicBezTo>
                    <a:pt x="39" y="469"/>
                    <a:pt x="24" y="467"/>
                    <a:pt x="20" y="469"/>
                  </a:cubicBezTo>
                  <a:cubicBezTo>
                    <a:pt x="7" y="476"/>
                    <a:pt x="29" y="488"/>
                    <a:pt x="0" y="480"/>
                  </a:cubicBezTo>
                  <a:close/>
                </a:path>
              </a:pathLst>
            </a:custGeom>
            <a:solidFill>
              <a:schemeClr val="tx1">
                <a:lumMod val="75000"/>
                <a:lumOff val="25000"/>
              </a:schemeClr>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8" name="Freeform 46"/>
            <p:cNvSpPr>
              <a:spLocks/>
            </p:cNvSpPr>
            <p:nvPr>
              <p:custDataLst>
                <p:tags r:id="rId23"/>
              </p:custDataLst>
            </p:nvPr>
          </p:nvSpPr>
          <p:spPr bwMode="auto">
            <a:xfrm>
              <a:off x="2670160" y="4056965"/>
              <a:ext cx="660400" cy="466725"/>
            </a:xfrm>
            <a:custGeom>
              <a:avLst/>
              <a:gdLst>
                <a:gd name="T0" fmla="*/ 2147483647 w 766"/>
                <a:gd name="T1" fmla="*/ 2147483647 h 461"/>
                <a:gd name="T2" fmla="*/ 2147483647 w 766"/>
                <a:gd name="T3" fmla="*/ 2147483647 h 461"/>
                <a:gd name="T4" fmla="*/ 2147483647 w 766"/>
                <a:gd name="T5" fmla="*/ 2147483647 h 461"/>
                <a:gd name="T6" fmla="*/ 2147483647 w 766"/>
                <a:gd name="T7" fmla="*/ 2147483647 h 461"/>
                <a:gd name="T8" fmla="*/ 2147483647 w 766"/>
                <a:gd name="T9" fmla="*/ 2147483647 h 461"/>
                <a:gd name="T10" fmla="*/ 2147483647 w 766"/>
                <a:gd name="T11" fmla="*/ 2147483647 h 461"/>
                <a:gd name="T12" fmla="*/ 2147483647 w 766"/>
                <a:gd name="T13" fmla="*/ 2147483647 h 461"/>
                <a:gd name="T14" fmla="*/ 2147483647 w 766"/>
                <a:gd name="T15" fmla="*/ 2147483647 h 461"/>
                <a:gd name="T16" fmla="*/ 2147483647 w 766"/>
                <a:gd name="T17" fmla="*/ 2147483647 h 461"/>
                <a:gd name="T18" fmla="*/ 2147483647 w 766"/>
                <a:gd name="T19" fmla="*/ 2147483647 h 461"/>
                <a:gd name="T20" fmla="*/ 2147483647 w 766"/>
                <a:gd name="T21" fmla="*/ 2147483647 h 461"/>
                <a:gd name="T22" fmla="*/ 2147483647 w 766"/>
                <a:gd name="T23" fmla="*/ 2147483647 h 461"/>
                <a:gd name="T24" fmla="*/ 2147483647 w 766"/>
                <a:gd name="T25" fmla="*/ 2147483647 h 461"/>
                <a:gd name="T26" fmla="*/ 2147483647 w 766"/>
                <a:gd name="T27" fmla="*/ 2147483647 h 461"/>
                <a:gd name="T28" fmla="*/ 2147483647 w 766"/>
                <a:gd name="T29" fmla="*/ 2147483647 h 461"/>
                <a:gd name="T30" fmla="*/ 2147483647 w 766"/>
                <a:gd name="T31" fmla="*/ 2147483647 h 461"/>
                <a:gd name="T32" fmla="*/ 2147483647 w 766"/>
                <a:gd name="T33" fmla="*/ 2147483647 h 461"/>
                <a:gd name="T34" fmla="*/ 2147483647 w 766"/>
                <a:gd name="T35" fmla="*/ 2147483647 h 461"/>
                <a:gd name="T36" fmla="*/ 2147483647 w 766"/>
                <a:gd name="T37" fmla="*/ 2147483647 h 461"/>
                <a:gd name="T38" fmla="*/ 2147483647 w 766"/>
                <a:gd name="T39" fmla="*/ 2147483647 h 461"/>
                <a:gd name="T40" fmla="*/ 2147483647 w 766"/>
                <a:gd name="T41" fmla="*/ 2147483647 h 461"/>
                <a:gd name="T42" fmla="*/ 2147483647 w 766"/>
                <a:gd name="T43" fmla="*/ 2147483647 h 461"/>
                <a:gd name="T44" fmla="*/ 2147483647 w 766"/>
                <a:gd name="T45" fmla="*/ 2147483647 h 461"/>
                <a:gd name="T46" fmla="*/ 2147483647 w 766"/>
                <a:gd name="T47" fmla="*/ 2147483647 h 461"/>
                <a:gd name="T48" fmla="*/ 2147483647 w 766"/>
                <a:gd name="T49" fmla="*/ 2147483647 h 461"/>
                <a:gd name="T50" fmla="*/ 2147483647 w 766"/>
                <a:gd name="T51" fmla="*/ 2147483647 h 461"/>
                <a:gd name="T52" fmla="*/ 2147483647 w 766"/>
                <a:gd name="T53" fmla="*/ 2147483647 h 461"/>
                <a:gd name="T54" fmla="*/ 2147483647 w 766"/>
                <a:gd name="T55" fmla="*/ 2147483647 h 461"/>
                <a:gd name="T56" fmla="*/ 2147483647 w 766"/>
                <a:gd name="T57" fmla="*/ 2147483647 h 461"/>
                <a:gd name="T58" fmla="*/ 2147483647 w 766"/>
                <a:gd name="T59" fmla="*/ 2147483647 h 461"/>
                <a:gd name="T60" fmla="*/ 2147483647 w 766"/>
                <a:gd name="T61" fmla="*/ 2147483647 h 461"/>
                <a:gd name="T62" fmla="*/ 2147483647 w 766"/>
                <a:gd name="T63" fmla="*/ 2147483647 h 461"/>
                <a:gd name="T64" fmla="*/ 2147483647 w 766"/>
                <a:gd name="T65" fmla="*/ 2147483647 h 461"/>
                <a:gd name="T66" fmla="*/ 2147483647 w 766"/>
                <a:gd name="T67" fmla="*/ 2147483647 h 461"/>
                <a:gd name="T68" fmla="*/ 2147483647 w 766"/>
                <a:gd name="T69" fmla="*/ 2147483647 h 461"/>
                <a:gd name="T70" fmla="*/ 2147483647 w 766"/>
                <a:gd name="T71" fmla="*/ 2147483647 h 461"/>
                <a:gd name="T72" fmla="*/ 2147483647 w 766"/>
                <a:gd name="T73" fmla="*/ 2147483647 h 4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66" h="461">
                  <a:moveTo>
                    <a:pt x="21" y="174"/>
                  </a:moveTo>
                  <a:cubicBezTo>
                    <a:pt x="25" y="167"/>
                    <a:pt x="28" y="164"/>
                    <a:pt x="36" y="162"/>
                  </a:cubicBezTo>
                  <a:cubicBezTo>
                    <a:pt x="43" y="167"/>
                    <a:pt x="54" y="167"/>
                    <a:pt x="63" y="169"/>
                  </a:cubicBezTo>
                  <a:cubicBezTo>
                    <a:pt x="67" y="175"/>
                    <a:pt x="71" y="181"/>
                    <a:pt x="75" y="187"/>
                  </a:cubicBezTo>
                  <a:cubicBezTo>
                    <a:pt x="76" y="193"/>
                    <a:pt x="82" y="201"/>
                    <a:pt x="87" y="204"/>
                  </a:cubicBezTo>
                  <a:cubicBezTo>
                    <a:pt x="92" y="211"/>
                    <a:pt x="93" y="220"/>
                    <a:pt x="99" y="226"/>
                  </a:cubicBezTo>
                  <a:cubicBezTo>
                    <a:pt x="104" y="231"/>
                    <a:pt x="112" y="233"/>
                    <a:pt x="117" y="237"/>
                  </a:cubicBezTo>
                  <a:cubicBezTo>
                    <a:pt x="131" y="248"/>
                    <a:pt x="134" y="261"/>
                    <a:pt x="156" y="265"/>
                  </a:cubicBezTo>
                  <a:cubicBezTo>
                    <a:pt x="167" y="274"/>
                    <a:pt x="162" y="272"/>
                    <a:pt x="171" y="274"/>
                  </a:cubicBezTo>
                  <a:cubicBezTo>
                    <a:pt x="183" y="280"/>
                    <a:pt x="193" y="292"/>
                    <a:pt x="207" y="295"/>
                  </a:cubicBezTo>
                  <a:cubicBezTo>
                    <a:pt x="221" y="306"/>
                    <a:pt x="200" y="289"/>
                    <a:pt x="214" y="303"/>
                  </a:cubicBezTo>
                  <a:cubicBezTo>
                    <a:pt x="217" y="306"/>
                    <a:pt x="223" y="310"/>
                    <a:pt x="223" y="310"/>
                  </a:cubicBezTo>
                  <a:cubicBezTo>
                    <a:pt x="227" y="317"/>
                    <a:pt x="229" y="318"/>
                    <a:pt x="237" y="319"/>
                  </a:cubicBezTo>
                  <a:cubicBezTo>
                    <a:pt x="261" y="331"/>
                    <a:pt x="243" y="324"/>
                    <a:pt x="298" y="325"/>
                  </a:cubicBezTo>
                  <a:cubicBezTo>
                    <a:pt x="305" y="329"/>
                    <a:pt x="304" y="332"/>
                    <a:pt x="313" y="334"/>
                  </a:cubicBezTo>
                  <a:cubicBezTo>
                    <a:pt x="318" y="335"/>
                    <a:pt x="327" y="337"/>
                    <a:pt x="327" y="337"/>
                  </a:cubicBezTo>
                  <a:cubicBezTo>
                    <a:pt x="332" y="341"/>
                    <a:pt x="339" y="345"/>
                    <a:pt x="345" y="346"/>
                  </a:cubicBezTo>
                  <a:cubicBezTo>
                    <a:pt x="354" y="353"/>
                    <a:pt x="361" y="351"/>
                    <a:pt x="373" y="352"/>
                  </a:cubicBezTo>
                  <a:cubicBezTo>
                    <a:pt x="394" y="359"/>
                    <a:pt x="381" y="363"/>
                    <a:pt x="411" y="364"/>
                  </a:cubicBezTo>
                  <a:cubicBezTo>
                    <a:pt x="429" y="373"/>
                    <a:pt x="445" y="396"/>
                    <a:pt x="465" y="400"/>
                  </a:cubicBezTo>
                  <a:cubicBezTo>
                    <a:pt x="487" y="417"/>
                    <a:pt x="502" y="408"/>
                    <a:pt x="537" y="409"/>
                  </a:cubicBezTo>
                  <a:cubicBezTo>
                    <a:pt x="544" y="413"/>
                    <a:pt x="553" y="417"/>
                    <a:pt x="561" y="418"/>
                  </a:cubicBezTo>
                  <a:cubicBezTo>
                    <a:pt x="572" y="423"/>
                    <a:pt x="556" y="416"/>
                    <a:pt x="580" y="421"/>
                  </a:cubicBezTo>
                  <a:cubicBezTo>
                    <a:pt x="589" y="423"/>
                    <a:pt x="596" y="431"/>
                    <a:pt x="606" y="433"/>
                  </a:cubicBezTo>
                  <a:cubicBezTo>
                    <a:pt x="617" y="439"/>
                    <a:pt x="629" y="442"/>
                    <a:pt x="642" y="445"/>
                  </a:cubicBezTo>
                  <a:cubicBezTo>
                    <a:pt x="647" y="451"/>
                    <a:pt x="653" y="453"/>
                    <a:pt x="660" y="454"/>
                  </a:cubicBezTo>
                  <a:cubicBezTo>
                    <a:pt x="684" y="453"/>
                    <a:pt x="691" y="461"/>
                    <a:pt x="700" y="445"/>
                  </a:cubicBezTo>
                  <a:cubicBezTo>
                    <a:pt x="701" y="427"/>
                    <a:pt x="698" y="404"/>
                    <a:pt x="721" y="421"/>
                  </a:cubicBezTo>
                  <a:cubicBezTo>
                    <a:pt x="731" y="415"/>
                    <a:pt x="727" y="404"/>
                    <a:pt x="738" y="400"/>
                  </a:cubicBezTo>
                  <a:cubicBezTo>
                    <a:pt x="741" y="396"/>
                    <a:pt x="744" y="391"/>
                    <a:pt x="747" y="387"/>
                  </a:cubicBezTo>
                  <a:cubicBezTo>
                    <a:pt x="748" y="362"/>
                    <a:pt x="739" y="345"/>
                    <a:pt x="759" y="333"/>
                  </a:cubicBezTo>
                  <a:cubicBezTo>
                    <a:pt x="766" y="324"/>
                    <a:pt x="761" y="320"/>
                    <a:pt x="751" y="318"/>
                  </a:cubicBezTo>
                  <a:cubicBezTo>
                    <a:pt x="743" y="314"/>
                    <a:pt x="742" y="308"/>
                    <a:pt x="733" y="306"/>
                  </a:cubicBezTo>
                  <a:cubicBezTo>
                    <a:pt x="729" y="303"/>
                    <a:pt x="724" y="301"/>
                    <a:pt x="720" y="298"/>
                  </a:cubicBezTo>
                  <a:cubicBezTo>
                    <a:pt x="706" y="270"/>
                    <a:pt x="721" y="304"/>
                    <a:pt x="714" y="237"/>
                  </a:cubicBezTo>
                  <a:cubicBezTo>
                    <a:pt x="713" y="231"/>
                    <a:pt x="684" y="208"/>
                    <a:pt x="679" y="198"/>
                  </a:cubicBezTo>
                  <a:cubicBezTo>
                    <a:pt x="681" y="190"/>
                    <a:pt x="683" y="185"/>
                    <a:pt x="687" y="178"/>
                  </a:cubicBezTo>
                  <a:cubicBezTo>
                    <a:pt x="685" y="167"/>
                    <a:pt x="683" y="162"/>
                    <a:pt x="673" y="156"/>
                  </a:cubicBezTo>
                  <a:cubicBezTo>
                    <a:pt x="650" y="168"/>
                    <a:pt x="613" y="151"/>
                    <a:pt x="598" y="129"/>
                  </a:cubicBezTo>
                  <a:cubicBezTo>
                    <a:pt x="592" y="120"/>
                    <a:pt x="588" y="107"/>
                    <a:pt x="577" y="105"/>
                  </a:cubicBezTo>
                  <a:cubicBezTo>
                    <a:pt x="569" y="101"/>
                    <a:pt x="572" y="99"/>
                    <a:pt x="568" y="91"/>
                  </a:cubicBezTo>
                  <a:cubicBezTo>
                    <a:pt x="564" y="83"/>
                    <a:pt x="548" y="73"/>
                    <a:pt x="540" y="72"/>
                  </a:cubicBezTo>
                  <a:cubicBezTo>
                    <a:pt x="515" y="72"/>
                    <a:pt x="485" y="83"/>
                    <a:pt x="466" y="64"/>
                  </a:cubicBezTo>
                  <a:cubicBezTo>
                    <a:pt x="464" y="49"/>
                    <a:pt x="462" y="33"/>
                    <a:pt x="468" y="19"/>
                  </a:cubicBezTo>
                  <a:cubicBezTo>
                    <a:pt x="463" y="9"/>
                    <a:pt x="455" y="15"/>
                    <a:pt x="450" y="22"/>
                  </a:cubicBezTo>
                  <a:cubicBezTo>
                    <a:pt x="448" y="28"/>
                    <a:pt x="446" y="32"/>
                    <a:pt x="441" y="36"/>
                  </a:cubicBezTo>
                  <a:cubicBezTo>
                    <a:pt x="435" y="48"/>
                    <a:pt x="420" y="46"/>
                    <a:pt x="408" y="48"/>
                  </a:cubicBezTo>
                  <a:cubicBezTo>
                    <a:pt x="404" y="54"/>
                    <a:pt x="401" y="56"/>
                    <a:pt x="397" y="49"/>
                  </a:cubicBezTo>
                  <a:cubicBezTo>
                    <a:pt x="374" y="53"/>
                    <a:pt x="389" y="50"/>
                    <a:pt x="379" y="64"/>
                  </a:cubicBezTo>
                  <a:cubicBezTo>
                    <a:pt x="376" y="68"/>
                    <a:pt x="371" y="67"/>
                    <a:pt x="367" y="69"/>
                  </a:cubicBezTo>
                  <a:cubicBezTo>
                    <a:pt x="366" y="76"/>
                    <a:pt x="364" y="83"/>
                    <a:pt x="360" y="88"/>
                  </a:cubicBezTo>
                  <a:cubicBezTo>
                    <a:pt x="339" y="87"/>
                    <a:pt x="350" y="87"/>
                    <a:pt x="337" y="79"/>
                  </a:cubicBezTo>
                  <a:cubicBezTo>
                    <a:pt x="333" y="74"/>
                    <a:pt x="327" y="69"/>
                    <a:pt x="322" y="66"/>
                  </a:cubicBezTo>
                  <a:cubicBezTo>
                    <a:pt x="316" y="56"/>
                    <a:pt x="318" y="57"/>
                    <a:pt x="315" y="45"/>
                  </a:cubicBezTo>
                  <a:cubicBezTo>
                    <a:pt x="314" y="39"/>
                    <a:pt x="303" y="33"/>
                    <a:pt x="303" y="33"/>
                  </a:cubicBezTo>
                  <a:cubicBezTo>
                    <a:pt x="304" y="26"/>
                    <a:pt x="304" y="23"/>
                    <a:pt x="310" y="19"/>
                  </a:cubicBezTo>
                  <a:cubicBezTo>
                    <a:pt x="318" y="3"/>
                    <a:pt x="293" y="4"/>
                    <a:pt x="285" y="3"/>
                  </a:cubicBezTo>
                  <a:cubicBezTo>
                    <a:pt x="277" y="0"/>
                    <a:pt x="273" y="0"/>
                    <a:pt x="264" y="1"/>
                  </a:cubicBezTo>
                  <a:cubicBezTo>
                    <a:pt x="258" y="5"/>
                    <a:pt x="259" y="7"/>
                    <a:pt x="256" y="13"/>
                  </a:cubicBezTo>
                  <a:cubicBezTo>
                    <a:pt x="257" y="22"/>
                    <a:pt x="257" y="29"/>
                    <a:pt x="261" y="37"/>
                  </a:cubicBezTo>
                  <a:cubicBezTo>
                    <a:pt x="262" y="53"/>
                    <a:pt x="266" y="61"/>
                    <a:pt x="283" y="64"/>
                  </a:cubicBezTo>
                  <a:cubicBezTo>
                    <a:pt x="294" y="68"/>
                    <a:pt x="291" y="71"/>
                    <a:pt x="289" y="84"/>
                  </a:cubicBezTo>
                  <a:cubicBezTo>
                    <a:pt x="285" y="82"/>
                    <a:pt x="280" y="81"/>
                    <a:pt x="276" y="79"/>
                  </a:cubicBezTo>
                  <a:cubicBezTo>
                    <a:pt x="272" y="74"/>
                    <a:pt x="266" y="67"/>
                    <a:pt x="259" y="66"/>
                  </a:cubicBezTo>
                  <a:cubicBezTo>
                    <a:pt x="239" y="67"/>
                    <a:pt x="243" y="71"/>
                    <a:pt x="225" y="69"/>
                  </a:cubicBezTo>
                  <a:cubicBezTo>
                    <a:pt x="218" y="65"/>
                    <a:pt x="211" y="57"/>
                    <a:pt x="204" y="52"/>
                  </a:cubicBezTo>
                  <a:cubicBezTo>
                    <a:pt x="185" y="57"/>
                    <a:pt x="167" y="59"/>
                    <a:pt x="147" y="61"/>
                  </a:cubicBezTo>
                  <a:cubicBezTo>
                    <a:pt x="133" y="69"/>
                    <a:pt x="128" y="62"/>
                    <a:pt x="115" y="60"/>
                  </a:cubicBezTo>
                  <a:cubicBezTo>
                    <a:pt x="109" y="57"/>
                    <a:pt x="104" y="52"/>
                    <a:pt x="99" y="48"/>
                  </a:cubicBezTo>
                  <a:cubicBezTo>
                    <a:pt x="72" y="49"/>
                    <a:pt x="69" y="45"/>
                    <a:pt x="61" y="66"/>
                  </a:cubicBezTo>
                  <a:cubicBezTo>
                    <a:pt x="62" y="78"/>
                    <a:pt x="72" y="114"/>
                    <a:pt x="52" y="118"/>
                  </a:cubicBezTo>
                  <a:cubicBezTo>
                    <a:pt x="46" y="123"/>
                    <a:pt x="42" y="123"/>
                    <a:pt x="34" y="124"/>
                  </a:cubicBezTo>
                  <a:cubicBezTo>
                    <a:pt x="23" y="138"/>
                    <a:pt x="31" y="133"/>
                    <a:pt x="7" y="135"/>
                  </a:cubicBezTo>
                  <a:cubicBezTo>
                    <a:pt x="0" y="142"/>
                    <a:pt x="6" y="165"/>
                    <a:pt x="15" y="171"/>
                  </a:cubicBezTo>
                  <a:cubicBezTo>
                    <a:pt x="22" y="175"/>
                    <a:pt x="21" y="169"/>
                    <a:pt x="21" y="174"/>
                  </a:cubicBezTo>
                  <a:close/>
                </a:path>
              </a:pathLst>
            </a:custGeom>
            <a:solidFill>
              <a:srgbClr val="333399"/>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9" name="Freeform 47"/>
            <p:cNvSpPr>
              <a:spLocks/>
            </p:cNvSpPr>
            <p:nvPr>
              <p:custDataLst>
                <p:tags r:id="rId24"/>
              </p:custDataLst>
            </p:nvPr>
          </p:nvSpPr>
          <p:spPr bwMode="auto">
            <a:xfrm>
              <a:off x="3938572" y="4169678"/>
              <a:ext cx="593725" cy="647700"/>
            </a:xfrm>
            <a:custGeom>
              <a:avLst/>
              <a:gdLst>
                <a:gd name="T0" fmla="*/ 2147483647 w 688"/>
                <a:gd name="T1" fmla="*/ 2147483647 h 640"/>
                <a:gd name="T2" fmla="*/ 2147483647 w 688"/>
                <a:gd name="T3" fmla="*/ 2147483647 h 640"/>
                <a:gd name="T4" fmla="*/ 2147483647 w 688"/>
                <a:gd name="T5" fmla="*/ 2147483647 h 640"/>
                <a:gd name="T6" fmla="*/ 2147483647 w 688"/>
                <a:gd name="T7" fmla="*/ 2147483647 h 640"/>
                <a:gd name="T8" fmla="*/ 2147483647 w 688"/>
                <a:gd name="T9" fmla="*/ 2147483647 h 640"/>
                <a:gd name="T10" fmla="*/ 2147483647 w 688"/>
                <a:gd name="T11" fmla="*/ 2147483647 h 640"/>
                <a:gd name="T12" fmla="*/ 2147483647 w 688"/>
                <a:gd name="T13" fmla="*/ 2147483647 h 640"/>
                <a:gd name="T14" fmla="*/ 2147483647 w 688"/>
                <a:gd name="T15" fmla="*/ 2147483647 h 640"/>
                <a:gd name="T16" fmla="*/ 2147483647 w 688"/>
                <a:gd name="T17" fmla="*/ 2147483647 h 640"/>
                <a:gd name="T18" fmla="*/ 2147483647 w 688"/>
                <a:gd name="T19" fmla="*/ 2147483647 h 640"/>
                <a:gd name="T20" fmla="*/ 2147483647 w 688"/>
                <a:gd name="T21" fmla="*/ 2147483647 h 640"/>
                <a:gd name="T22" fmla="*/ 2147483647 w 688"/>
                <a:gd name="T23" fmla="*/ 2147483647 h 640"/>
                <a:gd name="T24" fmla="*/ 2147483647 w 688"/>
                <a:gd name="T25" fmla="*/ 2147483647 h 640"/>
                <a:gd name="T26" fmla="*/ 2147483647 w 688"/>
                <a:gd name="T27" fmla="*/ 2147483647 h 640"/>
                <a:gd name="T28" fmla="*/ 2147483647 w 688"/>
                <a:gd name="T29" fmla="*/ 2147483647 h 640"/>
                <a:gd name="T30" fmla="*/ 2147483647 w 688"/>
                <a:gd name="T31" fmla="*/ 2147483647 h 640"/>
                <a:gd name="T32" fmla="*/ 2147483647 w 688"/>
                <a:gd name="T33" fmla="*/ 2147483647 h 640"/>
                <a:gd name="T34" fmla="*/ 2147483647 w 688"/>
                <a:gd name="T35" fmla="*/ 2147483647 h 640"/>
                <a:gd name="T36" fmla="*/ 2147483647 w 688"/>
                <a:gd name="T37" fmla="*/ 2147483647 h 640"/>
                <a:gd name="T38" fmla="*/ 2147483647 w 688"/>
                <a:gd name="T39" fmla="*/ 2147483647 h 640"/>
                <a:gd name="T40" fmla="*/ 2147483647 w 688"/>
                <a:gd name="T41" fmla="*/ 2147483647 h 640"/>
                <a:gd name="T42" fmla="*/ 2147483647 w 688"/>
                <a:gd name="T43" fmla="*/ 2147483647 h 640"/>
                <a:gd name="T44" fmla="*/ 2147483647 w 688"/>
                <a:gd name="T45" fmla="*/ 2147483647 h 640"/>
                <a:gd name="T46" fmla="*/ 2147483647 w 688"/>
                <a:gd name="T47" fmla="*/ 2147483647 h 640"/>
                <a:gd name="T48" fmla="*/ 2147483647 w 688"/>
                <a:gd name="T49" fmla="*/ 2147483647 h 640"/>
                <a:gd name="T50" fmla="*/ 2147483647 w 688"/>
                <a:gd name="T51" fmla="*/ 2147483647 h 640"/>
                <a:gd name="T52" fmla="*/ 2147483647 w 688"/>
                <a:gd name="T53" fmla="*/ 2147483647 h 640"/>
                <a:gd name="T54" fmla="*/ 2147483647 w 688"/>
                <a:gd name="T55" fmla="*/ 2147483647 h 640"/>
                <a:gd name="T56" fmla="*/ 2147483647 w 688"/>
                <a:gd name="T57" fmla="*/ 2147483647 h 640"/>
                <a:gd name="T58" fmla="*/ 2147483647 w 688"/>
                <a:gd name="T59" fmla="*/ 2147483647 h 640"/>
                <a:gd name="T60" fmla="*/ 2147483647 w 688"/>
                <a:gd name="T61" fmla="*/ 2147483647 h 640"/>
                <a:gd name="T62" fmla="*/ 2147483647 w 688"/>
                <a:gd name="T63" fmla="*/ 2147483647 h 640"/>
                <a:gd name="T64" fmla="*/ 2147483647 w 688"/>
                <a:gd name="T65" fmla="*/ 2147483647 h 640"/>
                <a:gd name="T66" fmla="*/ 2147483647 w 688"/>
                <a:gd name="T67" fmla="*/ 2147483647 h 640"/>
                <a:gd name="T68" fmla="*/ 2147483647 w 688"/>
                <a:gd name="T69" fmla="*/ 2147483647 h 640"/>
                <a:gd name="T70" fmla="*/ 2147483647 w 688"/>
                <a:gd name="T71" fmla="*/ 2147483647 h 640"/>
                <a:gd name="T72" fmla="*/ 2147483647 w 688"/>
                <a:gd name="T73" fmla="*/ 2147483647 h 640"/>
                <a:gd name="T74" fmla="*/ 2147483647 w 688"/>
                <a:gd name="T75" fmla="*/ 2147483647 h 640"/>
                <a:gd name="T76" fmla="*/ 2147483647 w 688"/>
                <a:gd name="T77" fmla="*/ 2147483647 h 640"/>
                <a:gd name="T78" fmla="*/ 2147483647 w 688"/>
                <a:gd name="T79" fmla="*/ 2147483647 h 640"/>
                <a:gd name="T80" fmla="*/ 2147483647 w 688"/>
                <a:gd name="T81" fmla="*/ 2147483647 h 6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88" h="640">
                  <a:moveTo>
                    <a:pt x="13" y="371"/>
                  </a:moveTo>
                  <a:cubicBezTo>
                    <a:pt x="31" y="373"/>
                    <a:pt x="23" y="382"/>
                    <a:pt x="44" y="384"/>
                  </a:cubicBezTo>
                  <a:cubicBezTo>
                    <a:pt x="49" y="386"/>
                    <a:pt x="52" y="389"/>
                    <a:pt x="58" y="390"/>
                  </a:cubicBezTo>
                  <a:cubicBezTo>
                    <a:pt x="67" y="397"/>
                    <a:pt x="74" y="398"/>
                    <a:pt x="85" y="399"/>
                  </a:cubicBezTo>
                  <a:cubicBezTo>
                    <a:pt x="95" y="407"/>
                    <a:pt x="97" y="417"/>
                    <a:pt x="112" y="420"/>
                  </a:cubicBezTo>
                  <a:cubicBezTo>
                    <a:pt x="119" y="424"/>
                    <a:pt x="125" y="427"/>
                    <a:pt x="133" y="429"/>
                  </a:cubicBezTo>
                  <a:cubicBezTo>
                    <a:pt x="147" y="440"/>
                    <a:pt x="159" y="450"/>
                    <a:pt x="175" y="459"/>
                  </a:cubicBezTo>
                  <a:cubicBezTo>
                    <a:pt x="180" y="465"/>
                    <a:pt x="185" y="469"/>
                    <a:pt x="193" y="471"/>
                  </a:cubicBezTo>
                  <a:cubicBezTo>
                    <a:pt x="196" y="485"/>
                    <a:pt x="207" y="487"/>
                    <a:pt x="220" y="489"/>
                  </a:cubicBezTo>
                  <a:cubicBezTo>
                    <a:pt x="225" y="492"/>
                    <a:pt x="228" y="493"/>
                    <a:pt x="232" y="498"/>
                  </a:cubicBezTo>
                  <a:cubicBezTo>
                    <a:pt x="234" y="508"/>
                    <a:pt x="236" y="517"/>
                    <a:pt x="247" y="519"/>
                  </a:cubicBezTo>
                  <a:cubicBezTo>
                    <a:pt x="259" y="537"/>
                    <a:pt x="265" y="534"/>
                    <a:pt x="286" y="539"/>
                  </a:cubicBezTo>
                  <a:cubicBezTo>
                    <a:pt x="291" y="546"/>
                    <a:pt x="290" y="553"/>
                    <a:pt x="295" y="560"/>
                  </a:cubicBezTo>
                  <a:cubicBezTo>
                    <a:pt x="301" y="567"/>
                    <a:pt x="313" y="576"/>
                    <a:pt x="320" y="582"/>
                  </a:cubicBezTo>
                  <a:cubicBezTo>
                    <a:pt x="324" y="589"/>
                    <a:pt x="329" y="594"/>
                    <a:pt x="334" y="600"/>
                  </a:cubicBezTo>
                  <a:cubicBezTo>
                    <a:pt x="336" y="612"/>
                    <a:pt x="353" y="616"/>
                    <a:pt x="362" y="623"/>
                  </a:cubicBezTo>
                  <a:cubicBezTo>
                    <a:pt x="367" y="634"/>
                    <a:pt x="358" y="640"/>
                    <a:pt x="374" y="636"/>
                  </a:cubicBezTo>
                  <a:cubicBezTo>
                    <a:pt x="375" y="623"/>
                    <a:pt x="374" y="606"/>
                    <a:pt x="379" y="594"/>
                  </a:cubicBezTo>
                  <a:cubicBezTo>
                    <a:pt x="381" y="582"/>
                    <a:pt x="384" y="573"/>
                    <a:pt x="391" y="563"/>
                  </a:cubicBezTo>
                  <a:cubicBezTo>
                    <a:pt x="392" y="558"/>
                    <a:pt x="394" y="554"/>
                    <a:pt x="395" y="549"/>
                  </a:cubicBezTo>
                  <a:cubicBezTo>
                    <a:pt x="394" y="537"/>
                    <a:pt x="397" y="523"/>
                    <a:pt x="383" y="521"/>
                  </a:cubicBezTo>
                  <a:cubicBezTo>
                    <a:pt x="380" y="515"/>
                    <a:pt x="377" y="513"/>
                    <a:pt x="371" y="510"/>
                  </a:cubicBezTo>
                  <a:cubicBezTo>
                    <a:pt x="363" y="499"/>
                    <a:pt x="376" y="487"/>
                    <a:pt x="385" y="482"/>
                  </a:cubicBezTo>
                  <a:cubicBezTo>
                    <a:pt x="387" y="474"/>
                    <a:pt x="391" y="469"/>
                    <a:pt x="397" y="464"/>
                  </a:cubicBezTo>
                  <a:cubicBezTo>
                    <a:pt x="403" y="454"/>
                    <a:pt x="398" y="464"/>
                    <a:pt x="401" y="446"/>
                  </a:cubicBezTo>
                  <a:cubicBezTo>
                    <a:pt x="403" y="433"/>
                    <a:pt x="413" y="416"/>
                    <a:pt x="422" y="407"/>
                  </a:cubicBezTo>
                  <a:cubicBezTo>
                    <a:pt x="424" y="402"/>
                    <a:pt x="425" y="397"/>
                    <a:pt x="427" y="392"/>
                  </a:cubicBezTo>
                  <a:cubicBezTo>
                    <a:pt x="429" y="382"/>
                    <a:pt x="439" y="373"/>
                    <a:pt x="445" y="365"/>
                  </a:cubicBezTo>
                  <a:cubicBezTo>
                    <a:pt x="446" y="361"/>
                    <a:pt x="447" y="354"/>
                    <a:pt x="449" y="351"/>
                  </a:cubicBezTo>
                  <a:cubicBezTo>
                    <a:pt x="451" y="347"/>
                    <a:pt x="457" y="341"/>
                    <a:pt x="457" y="341"/>
                  </a:cubicBezTo>
                  <a:cubicBezTo>
                    <a:pt x="459" y="331"/>
                    <a:pt x="493" y="334"/>
                    <a:pt x="500" y="333"/>
                  </a:cubicBezTo>
                  <a:cubicBezTo>
                    <a:pt x="564" y="320"/>
                    <a:pt x="576" y="328"/>
                    <a:pt x="680" y="327"/>
                  </a:cubicBezTo>
                  <a:cubicBezTo>
                    <a:pt x="683" y="321"/>
                    <a:pt x="680" y="318"/>
                    <a:pt x="679" y="312"/>
                  </a:cubicBezTo>
                  <a:cubicBezTo>
                    <a:pt x="680" y="295"/>
                    <a:pt x="682" y="290"/>
                    <a:pt x="688" y="276"/>
                  </a:cubicBezTo>
                  <a:cubicBezTo>
                    <a:pt x="685" y="267"/>
                    <a:pt x="682" y="263"/>
                    <a:pt x="674" y="258"/>
                  </a:cubicBezTo>
                  <a:cubicBezTo>
                    <a:pt x="670" y="260"/>
                    <a:pt x="665" y="261"/>
                    <a:pt x="661" y="263"/>
                  </a:cubicBezTo>
                  <a:cubicBezTo>
                    <a:pt x="650" y="259"/>
                    <a:pt x="647" y="251"/>
                    <a:pt x="638" y="246"/>
                  </a:cubicBezTo>
                  <a:cubicBezTo>
                    <a:pt x="635" y="242"/>
                    <a:pt x="634" y="238"/>
                    <a:pt x="632" y="233"/>
                  </a:cubicBezTo>
                  <a:cubicBezTo>
                    <a:pt x="629" y="220"/>
                    <a:pt x="626" y="206"/>
                    <a:pt x="611" y="203"/>
                  </a:cubicBezTo>
                  <a:cubicBezTo>
                    <a:pt x="610" y="202"/>
                    <a:pt x="608" y="201"/>
                    <a:pt x="607" y="201"/>
                  </a:cubicBezTo>
                  <a:cubicBezTo>
                    <a:pt x="597" y="200"/>
                    <a:pt x="587" y="203"/>
                    <a:pt x="578" y="200"/>
                  </a:cubicBezTo>
                  <a:cubicBezTo>
                    <a:pt x="572" y="198"/>
                    <a:pt x="564" y="182"/>
                    <a:pt x="559" y="177"/>
                  </a:cubicBezTo>
                  <a:cubicBezTo>
                    <a:pt x="556" y="174"/>
                    <a:pt x="550" y="170"/>
                    <a:pt x="550" y="170"/>
                  </a:cubicBezTo>
                  <a:cubicBezTo>
                    <a:pt x="546" y="163"/>
                    <a:pt x="539" y="159"/>
                    <a:pt x="533" y="153"/>
                  </a:cubicBezTo>
                  <a:cubicBezTo>
                    <a:pt x="530" y="150"/>
                    <a:pt x="524" y="146"/>
                    <a:pt x="524" y="146"/>
                  </a:cubicBezTo>
                  <a:cubicBezTo>
                    <a:pt x="518" y="136"/>
                    <a:pt x="507" y="125"/>
                    <a:pt x="497" y="119"/>
                  </a:cubicBezTo>
                  <a:cubicBezTo>
                    <a:pt x="494" y="114"/>
                    <a:pt x="490" y="112"/>
                    <a:pt x="488" y="107"/>
                  </a:cubicBezTo>
                  <a:cubicBezTo>
                    <a:pt x="486" y="80"/>
                    <a:pt x="471" y="87"/>
                    <a:pt x="443" y="86"/>
                  </a:cubicBezTo>
                  <a:cubicBezTo>
                    <a:pt x="443" y="84"/>
                    <a:pt x="442" y="83"/>
                    <a:pt x="442" y="81"/>
                  </a:cubicBezTo>
                  <a:cubicBezTo>
                    <a:pt x="441" y="70"/>
                    <a:pt x="441" y="58"/>
                    <a:pt x="440" y="47"/>
                  </a:cubicBezTo>
                  <a:cubicBezTo>
                    <a:pt x="439" y="41"/>
                    <a:pt x="407" y="21"/>
                    <a:pt x="401" y="20"/>
                  </a:cubicBezTo>
                  <a:cubicBezTo>
                    <a:pt x="395" y="17"/>
                    <a:pt x="387" y="15"/>
                    <a:pt x="380" y="14"/>
                  </a:cubicBezTo>
                  <a:cubicBezTo>
                    <a:pt x="371" y="15"/>
                    <a:pt x="367" y="16"/>
                    <a:pt x="359" y="18"/>
                  </a:cubicBezTo>
                  <a:cubicBezTo>
                    <a:pt x="353" y="28"/>
                    <a:pt x="340" y="35"/>
                    <a:pt x="331" y="44"/>
                  </a:cubicBezTo>
                  <a:cubicBezTo>
                    <a:pt x="327" y="48"/>
                    <a:pt x="317" y="54"/>
                    <a:pt x="317" y="54"/>
                  </a:cubicBezTo>
                  <a:cubicBezTo>
                    <a:pt x="315" y="62"/>
                    <a:pt x="313" y="64"/>
                    <a:pt x="305" y="66"/>
                  </a:cubicBezTo>
                  <a:cubicBezTo>
                    <a:pt x="300" y="70"/>
                    <a:pt x="296" y="71"/>
                    <a:pt x="290" y="72"/>
                  </a:cubicBezTo>
                  <a:cubicBezTo>
                    <a:pt x="284" y="75"/>
                    <a:pt x="279" y="80"/>
                    <a:pt x="272" y="81"/>
                  </a:cubicBezTo>
                  <a:cubicBezTo>
                    <a:pt x="267" y="85"/>
                    <a:pt x="265" y="89"/>
                    <a:pt x="260" y="92"/>
                  </a:cubicBezTo>
                  <a:cubicBezTo>
                    <a:pt x="253" y="101"/>
                    <a:pt x="261" y="117"/>
                    <a:pt x="250" y="122"/>
                  </a:cubicBezTo>
                  <a:cubicBezTo>
                    <a:pt x="244" y="116"/>
                    <a:pt x="240" y="110"/>
                    <a:pt x="236" y="102"/>
                  </a:cubicBezTo>
                  <a:cubicBezTo>
                    <a:pt x="233" y="86"/>
                    <a:pt x="216" y="87"/>
                    <a:pt x="203" y="86"/>
                  </a:cubicBezTo>
                  <a:cubicBezTo>
                    <a:pt x="191" y="71"/>
                    <a:pt x="199" y="43"/>
                    <a:pt x="185" y="32"/>
                  </a:cubicBezTo>
                  <a:cubicBezTo>
                    <a:pt x="180" y="24"/>
                    <a:pt x="175" y="16"/>
                    <a:pt x="167" y="11"/>
                  </a:cubicBezTo>
                  <a:cubicBezTo>
                    <a:pt x="164" y="5"/>
                    <a:pt x="161" y="3"/>
                    <a:pt x="155" y="0"/>
                  </a:cubicBezTo>
                  <a:cubicBezTo>
                    <a:pt x="147" y="4"/>
                    <a:pt x="140" y="7"/>
                    <a:pt x="133" y="12"/>
                  </a:cubicBezTo>
                  <a:cubicBezTo>
                    <a:pt x="130" y="20"/>
                    <a:pt x="129" y="25"/>
                    <a:pt x="133" y="33"/>
                  </a:cubicBezTo>
                  <a:cubicBezTo>
                    <a:pt x="134" y="40"/>
                    <a:pt x="136" y="46"/>
                    <a:pt x="137" y="53"/>
                  </a:cubicBezTo>
                  <a:cubicBezTo>
                    <a:pt x="136" y="65"/>
                    <a:pt x="136" y="72"/>
                    <a:pt x="125" y="77"/>
                  </a:cubicBezTo>
                  <a:cubicBezTo>
                    <a:pt x="122" y="81"/>
                    <a:pt x="121" y="85"/>
                    <a:pt x="119" y="90"/>
                  </a:cubicBezTo>
                  <a:cubicBezTo>
                    <a:pt x="118" y="100"/>
                    <a:pt x="117" y="108"/>
                    <a:pt x="113" y="117"/>
                  </a:cubicBezTo>
                  <a:cubicBezTo>
                    <a:pt x="111" y="128"/>
                    <a:pt x="102" y="141"/>
                    <a:pt x="92" y="147"/>
                  </a:cubicBezTo>
                  <a:cubicBezTo>
                    <a:pt x="85" y="155"/>
                    <a:pt x="73" y="169"/>
                    <a:pt x="62" y="171"/>
                  </a:cubicBezTo>
                  <a:cubicBezTo>
                    <a:pt x="54" y="175"/>
                    <a:pt x="47" y="178"/>
                    <a:pt x="40" y="183"/>
                  </a:cubicBezTo>
                  <a:cubicBezTo>
                    <a:pt x="37" y="191"/>
                    <a:pt x="32" y="198"/>
                    <a:pt x="29" y="206"/>
                  </a:cubicBezTo>
                  <a:cubicBezTo>
                    <a:pt x="28" y="213"/>
                    <a:pt x="26" y="220"/>
                    <a:pt x="23" y="227"/>
                  </a:cubicBezTo>
                  <a:cubicBezTo>
                    <a:pt x="21" y="237"/>
                    <a:pt x="18" y="245"/>
                    <a:pt x="14" y="254"/>
                  </a:cubicBezTo>
                  <a:cubicBezTo>
                    <a:pt x="13" y="261"/>
                    <a:pt x="11" y="269"/>
                    <a:pt x="8" y="276"/>
                  </a:cubicBezTo>
                  <a:cubicBezTo>
                    <a:pt x="6" y="287"/>
                    <a:pt x="0" y="298"/>
                    <a:pt x="14" y="302"/>
                  </a:cubicBezTo>
                  <a:cubicBezTo>
                    <a:pt x="23" y="307"/>
                    <a:pt x="20" y="319"/>
                    <a:pt x="26" y="327"/>
                  </a:cubicBezTo>
                  <a:cubicBezTo>
                    <a:pt x="25" y="340"/>
                    <a:pt x="25" y="348"/>
                    <a:pt x="22" y="359"/>
                  </a:cubicBezTo>
                  <a:cubicBezTo>
                    <a:pt x="21" y="362"/>
                    <a:pt x="15" y="373"/>
                    <a:pt x="13" y="371"/>
                  </a:cubicBezTo>
                  <a:close/>
                </a:path>
              </a:pathLst>
            </a:custGeom>
            <a:solidFill>
              <a:srgbClr val="005266"/>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0" name="Freeform 48"/>
            <p:cNvSpPr>
              <a:spLocks/>
            </p:cNvSpPr>
            <p:nvPr>
              <p:custDataLst>
                <p:tags r:id="rId25"/>
              </p:custDataLst>
            </p:nvPr>
          </p:nvSpPr>
          <p:spPr bwMode="auto">
            <a:xfrm>
              <a:off x="3930635" y="4033153"/>
              <a:ext cx="527050" cy="331787"/>
            </a:xfrm>
            <a:custGeom>
              <a:avLst/>
              <a:gdLst>
                <a:gd name="T0" fmla="*/ 2147483647 w 610"/>
                <a:gd name="T1" fmla="*/ 2147483647 h 329"/>
                <a:gd name="T2" fmla="*/ 2147483647 w 610"/>
                <a:gd name="T3" fmla="*/ 2147483647 h 329"/>
                <a:gd name="T4" fmla="*/ 2147483647 w 610"/>
                <a:gd name="T5" fmla="*/ 2147483647 h 329"/>
                <a:gd name="T6" fmla="*/ 2147483647 w 610"/>
                <a:gd name="T7" fmla="*/ 2147483647 h 329"/>
                <a:gd name="T8" fmla="*/ 2147483647 w 610"/>
                <a:gd name="T9" fmla="*/ 2147483647 h 329"/>
                <a:gd name="T10" fmla="*/ 2147483647 w 610"/>
                <a:gd name="T11" fmla="*/ 2147483647 h 329"/>
                <a:gd name="T12" fmla="*/ 2147483647 w 610"/>
                <a:gd name="T13" fmla="*/ 2147483647 h 329"/>
                <a:gd name="T14" fmla="*/ 2147483647 w 610"/>
                <a:gd name="T15" fmla="*/ 2147483647 h 329"/>
                <a:gd name="T16" fmla="*/ 2147483647 w 610"/>
                <a:gd name="T17" fmla="*/ 2147483647 h 329"/>
                <a:gd name="T18" fmla="*/ 2147483647 w 610"/>
                <a:gd name="T19" fmla="*/ 2147483647 h 329"/>
                <a:gd name="T20" fmla="*/ 2147483647 w 610"/>
                <a:gd name="T21" fmla="*/ 2147483647 h 329"/>
                <a:gd name="T22" fmla="*/ 2147483647 w 610"/>
                <a:gd name="T23" fmla="*/ 2147483647 h 329"/>
                <a:gd name="T24" fmla="*/ 2147483647 w 610"/>
                <a:gd name="T25" fmla="*/ 0 h 329"/>
                <a:gd name="T26" fmla="*/ 2147483647 w 610"/>
                <a:gd name="T27" fmla="*/ 2147483647 h 329"/>
                <a:gd name="T28" fmla="*/ 2147483647 w 610"/>
                <a:gd name="T29" fmla="*/ 2147483647 h 329"/>
                <a:gd name="T30" fmla="*/ 2147483647 w 610"/>
                <a:gd name="T31" fmla="*/ 2147483647 h 329"/>
                <a:gd name="T32" fmla="*/ 2147483647 w 610"/>
                <a:gd name="T33" fmla="*/ 2147483647 h 329"/>
                <a:gd name="T34" fmla="*/ 2147483647 w 610"/>
                <a:gd name="T35" fmla="*/ 2147483647 h 329"/>
                <a:gd name="T36" fmla="*/ 2147483647 w 610"/>
                <a:gd name="T37" fmla="*/ 2147483647 h 329"/>
                <a:gd name="T38" fmla="*/ 2147483647 w 610"/>
                <a:gd name="T39" fmla="*/ 2147483647 h 329"/>
                <a:gd name="T40" fmla="*/ 2147483647 w 610"/>
                <a:gd name="T41" fmla="*/ 2147483647 h 329"/>
                <a:gd name="T42" fmla="*/ 2147483647 w 610"/>
                <a:gd name="T43" fmla="*/ 2147483647 h 329"/>
                <a:gd name="T44" fmla="*/ 2147483647 w 610"/>
                <a:gd name="T45" fmla="*/ 2147483647 h 329"/>
                <a:gd name="T46" fmla="*/ 2147483647 w 610"/>
                <a:gd name="T47" fmla="*/ 2147483647 h 329"/>
                <a:gd name="T48" fmla="*/ 2147483647 w 610"/>
                <a:gd name="T49" fmla="*/ 2147483647 h 329"/>
                <a:gd name="T50" fmla="*/ 2147483647 w 610"/>
                <a:gd name="T51" fmla="*/ 2147483647 h 329"/>
                <a:gd name="T52" fmla="*/ 2147483647 w 610"/>
                <a:gd name="T53" fmla="*/ 2147483647 h 329"/>
                <a:gd name="T54" fmla="*/ 2147483647 w 610"/>
                <a:gd name="T55" fmla="*/ 2147483647 h 329"/>
                <a:gd name="T56" fmla="*/ 2147483647 w 610"/>
                <a:gd name="T57" fmla="*/ 2147483647 h 329"/>
                <a:gd name="T58" fmla="*/ 2147483647 w 610"/>
                <a:gd name="T59" fmla="*/ 2147483647 h 329"/>
                <a:gd name="T60" fmla="*/ 2147483647 w 610"/>
                <a:gd name="T61" fmla="*/ 2147483647 h 329"/>
                <a:gd name="T62" fmla="*/ 2147483647 w 610"/>
                <a:gd name="T63" fmla="*/ 2147483647 h 329"/>
                <a:gd name="T64" fmla="*/ 2147483647 w 610"/>
                <a:gd name="T65" fmla="*/ 2147483647 h 329"/>
                <a:gd name="T66" fmla="*/ 2147483647 w 610"/>
                <a:gd name="T67" fmla="*/ 2147483647 h 329"/>
                <a:gd name="T68" fmla="*/ 2147483647 w 610"/>
                <a:gd name="T69" fmla="*/ 2147483647 h 329"/>
                <a:gd name="T70" fmla="*/ 2147483647 w 610"/>
                <a:gd name="T71" fmla="*/ 2147483647 h 329"/>
                <a:gd name="T72" fmla="*/ 2147483647 w 610"/>
                <a:gd name="T73" fmla="*/ 2147483647 h 329"/>
                <a:gd name="T74" fmla="*/ 2147483647 w 610"/>
                <a:gd name="T75" fmla="*/ 2147483647 h 329"/>
                <a:gd name="T76" fmla="*/ 2147483647 w 610"/>
                <a:gd name="T77" fmla="*/ 2147483647 h 329"/>
                <a:gd name="T78" fmla="*/ 2147483647 w 610"/>
                <a:gd name="T79" fmla="*/ 2147483647 h 329"/>
                <a:gd name="T80" fmla="*/ 2147483647 w 610"/>
                <a:gd name="T81" fmla="*/ 2147483647 h 329"/>
                <a:gd name="T82" fmla="*/ 2147483647 w 610"/>
                <a:gd name="T83" fmla="*/ 2147483647 h 329"/>
                <a:gd name="T84" fmla="*/ 2147483647 w 610"/>
                <a:gd name="T85" fmla="*/ 2147483647 h 329"/>
                <a:gd name="T86" fmla="*/ 2147483647 w 610"/>
                <a:gd name="T87" fmla="*/ 2147483647 h 329"/>
                <a:gd name="T88" fmla="*/ 2147483647 w 610"/>
                <a:gd name="T89" fmla="*/ 2147483647 h 329"/>
                <a:gd name="T90" fmla="*/ 2147483647 w 610"/>
                <a:gd name="T91" fmla="*/ 2147483647 h 329"/>
                <a:gd name="T92" fmla="*/ 2147483647 w 610"/>
                <a:gd name="T93" fmla="*/ 2147483647 h 329"/>
                <a:gd name="T94" fmla="*/ 2147483647 w 610"/>
                <a:gd name="T95" fmla="*/ 2147483647 h 329"/>
                <a:gd name="T96" fmla="*/ 2147483647 w 610"/>
                <a:gd name="T97" fmla="*/ 2147483647 h 329"/>
                <a:gd name="T98" fmla="*/ 2147483647 w 610"/>
                <a:gd name="T99" fmla="*/ 2147483647 h 329"/>
                <a:gd name="T100" fmla="*/ 2147483647 w 610"/>
                <a:gd name="T101" fmla="*/ 2147483647 h 329"/>
                <a:gd name="T102" fmla="*/ 2147483647 w 610"/>
                <a:gd name="T103" fmla="*/ 2147483647 h 329"/>
                <a:gd name="T104" fmla="*/ 2147483647 w 610"/>
                <a:gd name="T105" fmla="*/ 2147483647 h 3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10" h="329">
                  <a:moveTo>
                    <a:pt x="500" y="249"/>
                  </a:moveTo>
                  <a:cubicBezTo>
                    <a:pt x="523" y="240"/>
                    <a:pt x="555" y="264"/>
                    <a:pt x="569" y="241"/>
                  </a:cubicBezTo>
                  <a:cubicBezTo>
                    <a:pt x="568" y="166"/>
                    <a:pt x="610" y="114"/>
                    <a:pt x="557" y="105"/>
                  </a:cubicBezTo>
                  <a:cubicBezTo>
                    <a:pt x="546" y="97"/>
                    <a:pt x="534" y="98"/>
                    <a:pt x="521" y="97"/>
                  </a:cubicBezTo>
                  <a:cubicBezTo>
                    <a:pt x="514" y="92"/>
                    <a:pt x="506" y="90"/>
                    <a:pt x="499" y="85"/>
                  </a:cubicBezTo>
                  <a:cubicBezTo>
                    <a:pt x="431" y="88"/>
                    <a:pt x="459" y="71"/>
                    <a:pt x="451" y="127"/>
                  </a:cubicBezTo>
                  <a:cubicBezTo>
                    <a:pt x="451" y="129"/>
                    <a:pt x="448" y="129"/>
                    <a:pt x="446" y="130"/>
                  </a:cubicBezTo>
                  <a:cubicBezTo>
                    <a:pt x="441" y="123"/>
                    <a:pt x="433" y="115"/>
                    <a:pt x="425" y="114"/>
                  </a:cubicBezTo>
                  <a:cubicBezTo>
                    <a:pt x="418" y="113"/>
                    <a:pt x="403" y="111"/>
                    <a:pt x="403" y="111"/>
                  </a:cubicBezTo>
                  <a:cubicBezTo>
                    <a:pt x="381" y="98"/>
                    <a:pt x="393" y="95"/>
                    <a:pt x="361" y="91"/>
                  </a:cubicBezTo>
                  <a:cubicBezTo>
                    <a:pt x="354" y="77"/>
                    <a:pt x="364" y="99"/>
                    <a:pt x="358" y="61"/>
                  </a:cubicBezTo>
                  <a:cubicBezTo>
                    <a:pt x="354" y="36"/>
                    <a:pt x="331" y="30"/>
                    <a:pt x="310" y="28"/>
                  </a:cubicBezTo>
                  <a:cubicBezTo>
                    <a:pt x="300" y="20"/>
                    <a:pt x="297" y="8"/>
                    <a:pt x="286" y="0"/>
                  </a:cubicBezTo>
                  <a:cubicBezTo>
                    <a:pt x="277" y="1"/>
                    <a:pt x="269" y="4"/>
                    <a:pt x="260" y="6"/>
                  </a:cubicBezTo>
                  <a:cubicBezTo>
                    <a:pt x="253" y="11"/>
                    <a:pt x="244" y="13"/>
                    <a:pt x="236" y="18"/>
                  </a:cubicBezTo>
                  <a:cubicBezTo>
                    <a:pt x="230" y="22"/>
                    <a:pt x="225" y="30"/>
                    <a:pt x="218" y="31"/>
                  </a:cubicBezTo>
                  <a:cubicBezTo>
                    <a:pt x="211" y="36"/>
                    <a:pt x="199" y="38"/>
                    <a:pt x="191" y="40"/>
                  </a:cubicBezTo>
                  <a:cubicBezTo>
                    <a:pt x="188" y="45"/>
                    <a:pt x="179" y="54"/>
                    <a:pt x="179" y="54"/>
                  </a:cubicBezTo>
                  <a:cubicBezTo>
                    <a:pt x="181" y="62"/>
                    <a:pt x="184" y="71"/>
                    <a:pt x="175" y="75"/>
                  </a:cubicBezTo>
                  <a:cubicBezTo>
                    <a:pt x="164" y="68"/>
                    <a:pt x="167" y="58"/>
                    <a:pt x="152" y="52"/>
                  </a:cubicBezTo>
                  <a:cubicBezTo>
                    <a:pt x="131" y="54"/>
                    <a:pt x="110" y="54"/>
                    <a:pt x="89" y="58"/>
                  </a:cubicBezTo>
                  <a:cubicBezTo>
                    <a:pt x="83" y="62"/>
                    <a:pt x="79" y="66"/>
                    <a:pt x="73" y="70"/>
                  </a:cubicBezTo>
                  <a:cubicBezTo>
                    <a:pt x="67" y="80"/>
                    <a:pt x="55" y="78"/>
                    <a:pt x="44" y="79"/>
                  </a:cubicBezTo>
                  <a:cubicBezTo>
                    <a:pt x="29" y="84"/>
                    <a:pt x="17" y="90"/>
                    <a:pt x="4" y="100"/>
                  </a:cubicBezTo>
                  <a:cubicBezTo>
                    <a:pt x="0" y="111"/>
                    <a:pt x="6" y="146"/>
                    <a:pt x="10" y="160"/>
                  </a:cubicBezTo>
                  <a:cubicBezTo>
                    <a:pt x="11" y="162"/>
                    <a:pt x="18" y="164"/>
                    <a:pt x="19" y="165"/>
                  </a:cubicBezTo>
                  <a:cubicBezTo>
                    <a:pt x="21" y="176"/>
                    <a:pt x="18" y="168"/>
                    <a:pt x="31" y="172"/>
                  </a:cubicBezTo>
                  <a:cubicBezTo>
                    <a:pt x="48" y="177"/>
                    <a:pt x="59" y="196"/>
                    <a:pt x="77" y="199"/>
                  </a:cubicBezTo>
                  <a:cubicBezTo>
                    <a:pt x="84" y="202"/>
                    <a:pt x="84" y="206"/>
                    <a:pt x="88" y="211"/>
                  </a:cubicBezTo>
                  <a:cubicBezTo>
                    <a:pt x="89" y="228"/>
                    <a:pt x="94" y="246"/>
                    <a:pt x="86" y="262"/>
                  </a:cubicBezTo>
                  <a:cubicBezTo>
                    <a:pt x="84" y="273"/>
                    <a:pt x="86" y="281"/>
                    <a:pt x="74" y="283"/>
                  </a:cubicBezTo>
                  <a:cubicBezTo>
                    <a:pt x="70" y="288"/>
                    <a:pt x="66" y="290"/>
                    <a:pt x="62" y="295"/>
                  </a:cubicBezTo>
                  <a:cubicBezTo>
                    <a:pt x="65" y="329"/>
                    <a:pt x="59" y="312"/>
                    <a:pt x="73" y="309"/>
                  </a:cubicBezTo>
                  <a:cubicBezTo>
                    <a:pt x="87" y="302"/>
                    <a:pt x="97" y="286"/>
                    <a:pt x="110" y="276"/>
                  </a:cubicBezTo>
                  <a:cubicBezTo>
                    <a:pt x="115" y="265"/>
                    <a:pt x="121" y="255"/>
                    <a:pt x="127" y="244"/>
                  </a:cubicBezTo>
                  <a:cubicBezTo>
                    <a:pt x="129" y="204"/>
                    <a:pt x="131" y="224"/>
                    <a:pt x="146" y="199"/>
                  </a:cubicBezTo>
                  <a:cubicBezTo>
                    <a:pt x="145" y="181"/>
                    <a:pt x="147" y="168"/>
                    <a:pt x="140" y="153"/>
                  </a:cubicBezTo>
                  <a:cubicBezTo>
                    <a:pt x="143" y="145"/>
                    <a:pt x="149" y="141"/>
                    <a:pt x="155" y="136"/>
                  </a:cubicBezTo>
                  <a:cubicBezTo>
                    <a:pt x="168" y="139"/>
                    <a:pt x="182" y="146"/>
                    <a:pt x="187" y="159"/>
                  </a:cubicBezTo>
                  <a:cubicBezTo>
                    <a:pt x="189" y="170"/>
                    <a:pt x="196" y="174"/>
                    <a:pt x="203" y="183"/>
                  </a:cubicBezTo>
                  <a:cubicBezTo>
                    <a:pt x="202" y="190"/>
                    <a:pt x="200" y="195"/>
                    <a:pt x="197" y="201"/>
                  </a:cubicBezTo>
                  <a:cubicBezTo>
                    <a:pt x="200" y="207"/>
                    <a:pt x="198" y="210"/>
                    <a:pt x="205" y="211"/>
                  </a:cubicBezTo>
                  <a:cubicBezTo>
                    <a:pt x="211" y="216"/>
                    <a:pt x="218" y="219"/>
                    <a:pt x="226" y="220"/>
                  </a:cubicBezTo>
                  <a:cubicBezTo>
                    <a:pt x="232" y="223"/>
                    <a:pt x="238" y="224"/>
                    <a:pt x="244" y="228"/>
                  </a:cubicBezTo>
                  <a:cubicBezTo>
                    <a:pt x="250" y="236"/>
                    <a:pt x="255" y="246"/>
                    <a:pt x="260" y="255"/>
                  </a:cubicBezTo>
                  <a:cubicBezTo>
                    <a:pt x="268" y="242"/>
                    <a:pt x="265" y="238"/>
                    <a:pt x="278" y="228"/>
                  </a:cubicBezTo>
                  <a:cubicBezTo>
                    <a:pt x="284" y="214"/>
                    <a:pt x="290" y="213"/>
                    <a:pt x="304" y="210"/>
                  </a:cubicBezTo>
                  <a:cubicBezTo>
                    <a:pt x="330" y="191"/>
                    <a:pt x="355" y="169"/>
                    <a:pt x="382" y="153"/>
                  </a:cubicBezTo>
                  <a:cubicBezTo>
                    <a:pt x="408" y="154"/>
                    <a:pt x="406" y="157"/>
                    <a:pt x="424" y="160"/>
                  </a:cubicBezTo>
                  <a:cubicBezTo>
                    <a:pt x="430" y="163"/>
                    <a:pt x="432" y="162"/>
                    <a:pt x="437" y="168"/>
                  </a:cubicBezTo>
                  <a:cubicBezTo>
                    <a:pt x="440" y="177"/>
                    <a:pt x="441" y="182"/>
                    <a:pt x="451" y="184"/>
                  </a:cubicBezTo>
                  <a:cubicBezTo>
                    <a:pt x="459" y="234"/>
                    <a:pt x="438" y="227"/>
                    <a:pt x="491" y="229"/>
                  </a:cubicBezTo>
                  <a:cubicBezTo>
                    <a:pt x="495" y="232"/>
                    <a:pt x="502" y="249"/>
                    <a:pt x="500" y="249"/>
                  </a:cubicBezTo>
                  <a:close/>
                </a:path>
              </a:pathLst>
            </a:custGeom>
            <a:solidFill>
              <a:srgbClr val="005266"/>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1" name="Freeform 49"/>
            <p:cNvSpPr>
              <a:spLocks/>
            </p:cNvSpPr>
            <p:nvPr>
              <p:custDataLst>
                <p:tags r:id="rId26"/>
              </p:custDataLst>
            </p:nvPr>
          </p:nvSpPr>
          <p:spPr bwMode="auto">
            <a:xfrm>
              <a:off x="4175110" y="3593415"/>
              <a:ext cx="538162" cy="571500"/>
            </a:xfrm>
            <a:custGeom>
              <a:avLst/>
              <a:gdLst>
                <a:gd name="T0" fmla="*/ 2147483647 w 624"/>
                <a:gd name="T1" fmla="*/ 2147483647 h 565"/>
                <a:gd name="T2" fmla="*/ 2147483647 w 624"/>
                <a:gd name="T3" fmla="*/ 2147483647 h 565"/>
                <a:gd name="T4" fmla="*/ 2147483647 w 624"/>
                <a:gd name="T5" fmla="*/ 2147483647 h 565"/>
                <a:gd name="T6" fmla="*/ 2147483647 w 624"/>
                <a:gd name="T7" fmla="*/ 2147483647 h 565"/>
                <a:gd name="T8" fmla="*/ 2147483647 w 624"/>
                <a:gd name="T9" fmla="*/ 2147483647 h 565"/>
                <a:gd name="T10" fmla="*/ 2147483647 w 624"/>
                <a:gd name="T11" fmla="*/ 2147483647 h 565"/>
                <a:gd name="T12" fmla="*/ 2147483647 w 624"/>
                <a:gd name="T13" fmla="*/ 2147483647 h 565"/>
                <a:gd name="T14" fmla="*/ 2147483647 w 624"/>
                <a:gd name="T15" fmla="*/ 2147483647 h 565"/>
                <a:gd name="T16" fmla="*/ 2147483647 w 624"/>
                <a:gd name="T17" fmla="*/ 2147483647 h 565"/>
                <a:gd name="T18" fmla="*/ 2147483647 w 624"/>
                <a:gd name="T19" fmla="*/ 2147483647 h 565"/>
                <a:gd name="T20" fmla="*/ 2147483647 w 624"/>
                <a:gd name="T21" fmla="*/ 2147483647 h 565"/>
                <a:gd name="T22" fmla="*/ 2147483647 w 624"/>
                <a:gd name="T23" fmla="*/ 2147483647 h 565"/>
                <a:gd name="T24" fmla="*/ 2147483647 w 624"/>
                <a:gd name="T25" fmla="*/ 2147483647 h 565"/>
                <a:gd name="T26" fmla="*/ 2147483647 w 624"/>
                <a:gd name="T27" fmla="*/ 2147483647 h 565"/>
                <a:gd name="T28" fmla="*/ 2147483647 w 624"/>
                <a:gd name="T29" fmla="*/ 2147483647 h 565"/>
                <a:gd name="T30" fmla="*/ 2147483647 w 624"/>
                <a:gd name="T31" fmla="*/ 2147483647 h 565"/>
                <a:gd name="T32" fmla="*/ 2147483647 w 624"/>
                <a:gd name="T33" fmla="*/ 2147483647 h 565"/>
                <a:gd name="T34" fmla="*/ 2147483647 w 624"/>
                <a:gd name="T35" fmla="*/ 2147483647 h 565"/>
                <a:gd name="T36" fmla="*/ 2147483647 w 624"/>
                <a:gd name="T37" fmla="*/ 2147483647 h 565"/>
                <a:gd name="T38" fmla="*/ 2147483647 w 624"/>
                <a:gd name="T39" fmla="*/ 2147483647 h 565"/>
                <a:gd name="T40" fmla="*/ 2147483647 w 624"/>
                <a:gd name="T41" fmla="*/ 2147483647 h 565"/>
                <a:gd name="T42" fmla="*/ 2147483647 w 624"/>
                <a:gd name="T43" fmla="*/ 2147483647 h 565"/>
                <a:gd name="T44" fmla="*/ 2147483647 w 624"/>
                <a:gd name="T45" fmla="*/ 2147483647 h 565"/>
                <a:gd name="T46" fmla="*/ 2147483647 w 624"/>
                <a:gd name="T47" fmla="*/ 2147483647 h 565"/>
                <a:gd name="T48" fmla="*/ 2147483647 w 624"/>
                <a:gd name="T49" fmla="*/ 2147483647 h 565"/>
                <a:gd name="T50" fmla="*/ 2147483647 w 624"/>
                <a:gd name="T51" fmla="*/ 2147483647 h 565"/>
                <a:gd name="T52" fmla="*/ 2147483647 w 624"/>
                <a:gd name="T53" fmla="*/ 2147483647 h 565"/>
                <a:gd name="T54" fmla="*/ 2147483647 w 624"/>
                <a:gd name="T55" fmla="*/ 2147483647 h 565"/>
                <a:gd name="T56" fmla="*/ 2147483647 w 624"/>
                <a:gd name="T57" fmla="*/ 2147483647 h 565"/>
                <a:gd name="T58" fmla="*/ 2147483647 w 624"/>
                <a:gd name="T59" fmla="*/ 2147483647 h 565"/>
                <a:gd name="T60" fmla="*/ 2147483647 w 624"/>
                <a:gd name="T61" fmla="*/ 2147483647 h 565"/>
                <a:gd name="T62" fmla="*/ 2147483647 w 624"/>
                <a:gd name="T63" fmla="*/ 2147483647 h 565"/>
                <a:gd name="T64" fmla="*/ 2147483647 w 624"/>
                <a:gd name="T65" fmla="*/ 2147483647 h 565"/>
                <a:gd name="T66" fmla="*/ 2147483647 w 624"/>
                <a:gd name="T67" fmla="*/ 2147483647 h 565"/>
                <a:gd name="T68" fmla="*/ 2147483647 w 624"/>
                <a:gd name="T69" fmla="*/ 2147483647 h 565"/>
                <a:gd name="T70" fmla="*/ 2147483647 w 624"/>
                <a:gd name="T71" fmla="*/ 2147483647 h 565"/>
                <a:gd name="T72" fmla="*/ 2147483647 w 624"/>
                <a:gd name="T73" fmla="*/ 2147483647 h 565"/>
                <a:gd name="T74" fmla="*/ 2147483647 w 624"/>
                <a:gd name="T75" fmla="*/ 2147483647 h 5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24" h="565">
                  <a:moveTo>
                    <a:pt x="301" y="564"/>
                  </a:moveTo>
                  <a:cubicBezTo>
                    <a:pt x="332" y="558"/>
                    <a:pt x="364" y="565"/>
                    <a:pt x="396" y="563"/>
                  </a:cubicBezTo>
                  <a:cubicBezTo>
                    <a:pt x="452" y="552"/>
                    <a:pt x="503" y="556"/>
                    <a:pt x="564" y="555"/>
                  </a:cubicBezTo>
                  <a:cubicBezTo>
                    <a:pt x="571" y="554"/>
                    <a:pt x="575" y="552"/>
                    <a:pt x="582" y="551"/>
                  </a:cubicBezTo>
                  <a:cubicBezTo>
                    <a:pt x="591" y="547"/>
                    <a:pt x="603" y="547"/>
                    <a:pt x="612" y="546"/>
                  </a:cubicBezTo>
                  <a:cubicBezTo>
                    <a:pt x="611" y="513"/>
                    <a:pt x="624" y="473"/>
                    <a:pt x="604" y="446"/>
                  </a:cubicBezTo>
                  <a:cubicBezTo>
                    <a:pt x="599" y="420"/>
                    <a:pt x="612" y="392"/>
                    <a:pt x="598" y="369"/>
                  </a:cubicBezTo>
                  <a:cubicBezTo>
                    <a:pt x="594" y="345"/>
                    <a:pt x="595" y="321"/>
                    <a:pt x="591" y="297"/>
                  </a:cubicBezTo>
                  <a:cubicBezTo>
                    <a:pt x="590" y="283"/>
                    <a:pt x="594" y="266"/>
                    <a:pt x="583" y="257"/>
                  </a:cubicBezTo>
                  <a:cubicBezTo>
                    <a:pt x="579" y="250"/>
                    <a:pt x="580" y="247"/>
                    <a:pt x="574" y="242"/>
                  </a:cubicBezTo>
                  <a:cubicBezTo>
                    <a:pt x="572" y="232"/>
                    <a:pt x="565" y="221"/>
                    <a:pt x="556" y="215"/>
                  </a:cubicBezTo>
                  <a:cubicBezTo>
                    <a:pt x="551" y="206"/>
                    <a:pt x="541" y="205"/>
                    <a:pt x="534" y="198"/>
                  </a:cubicBezTo>
                  <a:cubicBezTo>
                    <a:pt x="526" y="190"/>
                    <a:pt x="520" y="180"/>
                    <a:pt x="511" y="173"/>
                  </a:cubicBezTo>
                  <a:cubicBezTo>
                    <a:pt x="506" y="164"/>
                    <a:pt x="499" y="157"/>
                    <a:pt x="490" y="152"/>
                  </a:cubicBezTo>
                  <a:cubicBezTo>
                    <a:pt x="486" y="146"/>
                    <a:pt x="481" y="141"/>
                    <a:pt x="475" y="137"/>
                  </a:cubicBezTo>
                  <a:cubicBezTo>
                    <a:pt x="470" y="128"/>
                    <a:pt x="463" y="118"/>
                    <a:pt x="456" y="111"/>
                  </a:cubicBezTo>
                  <a:cubicBezTo>
                    <a:pt x="453" y="108"/>
                    <a:pt x="447" y="104"/>
                    <a:pt x="447" y="104"/>
                  </a:cubicBezTo>
                  <a:cubicBezTo>
                    <a:pt x="440" y="92"/>
                    <a:pt x="427" y="86"/>
                    <a:pt x="420" y="74"/>
                  </a:cubicBezTo>
                  <a:cubicBezTo>
                    <a:pt x="417" y="69"/>
                    <a:pt x="408" y="62"/>
                    <a:pt x="408" y="62"/>
                  </a:cubicBezTo>
                  <a:cubicBezTo>
                    <a:pt x="400" y="64"/>
                    <a:pt x="400" y="66"/>
                    <a:pt x="391" y="65"/>
                  </a:cubicBezTo>
                  <a:cubicBezTo>
                    <a:pt x="387" y="58"/>
                    <a:pt x="382" y="55"/>
                    <a:pt x="376" y="51"/>
                  </a:cubicBezTo>
                  <a:cubicBezTo>
                    <a:pt x="373" y="49"/>
                    <a:pt x="375" y="38"/>
                    <a:pt x="372" y="36"/>
                  </a:cubicBezTo>
                  <a:cubicBezTo>
                    <a:pt x="371" y="35"/>
                    <a:pt x="363" y="41"/>
                    <a:pt x="363" y="41"/>
                  </a:cubicBezTo>
                  <a:cubicBezTo>
                    <a:pt x="358" y="33"/>
                    <a:pt x="356" y="27"/>
                    <a:pt x="349" y="21"/>
                  </a:cubicBezTo>
                  <a:cubicBezTo>
                    <a:pt x="345" y="12"/>
                    <a:pt x="343" y="5"/>
                    <a:pt x="334" y="0"/>
                  </a:cubicBezTo>
                  <a:cubicBezTo>
                    <a:pt x="330" y="21"/>
                    <a:pt x="331" y="44"/>
                    <a:pt x="327" y="65"/>
                  </a:cubicBezTo>
                  <a:cubicBezTo>
                    <a:pt x="328" y="76"/>
                    <a:pt x="326" y="92"/>
                    <a:pt x="333" y="102"/>
                  </a:cubicBezTo>
                  <a:cubicBezTo>
                    <a:pt x="334" y="108"/>
                    <a:pt x="336" y="111"/>
                    <a:pt x="339" y="116"/>
                  </a:cubicBezTo>
                  <a:cubicBezTo>
                    <a:pt x="340" y="122"/>
                    <a:pt x="342" y="128"/>
                    <a:pt x="343" y="134"/>
                  </a:cubicBezTo>
                  <a:cubicBezTo>
                    <a:pt x="343" y="142"/>
                    <a:pt x="344" y="150"/>
                    <a:pt x="342" y="158"/>
                  </a:cubicBezTo>
                  <a:cubicBezTo>
                    <a:pt x="341" y="162"/>
                    <a:pt x="333" y="165"/>
                    <a:pt x="333" y="165"/>
                  </a:cubicBezTo>
                  <a:cubicBezTo>
                    <a:pt x="330" y="171"/>
                    <a:pt x="326" y="172"/>
                    <a:pt x="321" y="176"/>
                  </a:cubicBezTo>
                  <a:cubicBezTo>
                    <a:pt x="318" y="182"/>
                    <a:pt x="316" y="194"/>
                    <a:pt x="316" y="194"/>
                  </a:cubicBezTo>
                  <a:cubicBezTo>
                    <a:pt x="315" y="211"/>
                    <a:pt x="316" y="226"/>
                    <a:pt x="310" y="242"/>
                  </a:cubicBezTo>
                  <a:cubicBezTo>
                    <a:pt x="309" y="251"/>
                    <a:pt x="305" y="262"/>
                    <a:pt x="301" y="270"/>
                  </a:cubicBezTo>
                  <a:cubicBezTo>
                    <a:pt x="300" y="284"/>
                    <a:pt x="295" y="296"/>
                    <a:pt x="283" y="303"/>
                  </a:cubicBezTo>
                  <a:cubicBezTo>
                    <a:pt x="282" y="305"/>
                    <a:pt x="281" y="307"/>
                    <a:pt x="279" y="308"/>
                  </a:cubicBezTo>
                  <a:cubicBezTo>
                    <a:pt x="278" y="309"/>
                    <a:pt x="275" y="308"/>
                    <a:pt x="274" y="309"/>
                  </a:cubicBezTo>
                  <a:cubicBezTo>
                    <a:pt x="268" y="313"/>
                    <a:pt x="266" y="320"/>
                    <a:pt x="259" y="324"/>
                  </a:cubicBezTo>
                  <a:cubicBezTo>
                    <a:pt x="254" y="330"/>
                    <a:pt x="248" y="335"/>
                    <a:pt x="241" y="339"/>
                  </a:cubicBezTo>
                  <a:cubicBezTo>
                    <a:pt x="233" y="350"/>
                    <a:pt x="226" y="359"/>
                    <a:pt x="213" y="365"/>
                  </a:cubicBezTo>
                  <a:cubicBezTo>
                    <a:pt x="209" y="371"/>
                    <a:pt x="205" y="372"/>
                    <a:pt x="198" y="374"/>
                  </a:cubicBezTo>
                  <a:cubicBezTo>
                    <a:pt x="190" y="371"/>
                    <a:pt x="195" y="376"/>
                    <a:pt x="193" y="383"/>
                  </a:cubicBezTo>
                  <a:cubicBezTo>
                    <a:pt x="197" y="395"/>
                    <a:pt x="200" y="392"/>
                    <a:pt x="214" y="393"/>
                  </a:cubicBezTo>
                  <a:cubicBezTo>
                    <a:pt x="223" y="415"/>
                    <a:pt x="216" y="435"/>
                    <a:pt x="196" y="443"/>
                  </a:cubicBezTo>
                  <a:cubicBezTo>
                    <a:pt x="192" y="436"/>
                    <a:pt x="189" y="438"/>
                    <a:pt x="184" y="444"/>
                  </a:cubicBezTo>
                  <a:cubicBezTo>
                    <a:pt x="183" y="451"/>
                    <a:pt x="179" y="451"/>
                    <a:pt x="174" y="455"/>
                  </a:cubicBezTo>
                  <a:cubicBezTo>
                    <a:pt x="170" y="464"/>
                    <a:pt x="167" y="462"/>
                    <a:pt x="157" y="461"/>
                  </a:cubicBezTo>
                  <a:cubicBezTo>
                    <a:pt x="151" y="456"/>
                    <a:pt x="149" y="458"/>
                    <a:pt x="145" y="464"/>
                  </a:cubicBezTo>
                  <a:cubicBezTo>
                    <a:pt x="144" y="472"/>
                    <a:pt x="134" y="475"/>
                    <a:pt x="126" y="479"/>
                  </a:cubicBezTo>
                  <a:cubicBezTo>
                    <a:pt x="119" y="475"/>
                    <a:pt x="119" y="473"/>
                    <a:pt x="123" y="465"/>
                  </a:cubicBezTo>
                  <a:cubicBezTo>
                    <a:pt x="121" y="450"/>
                    <a:pt x="122" y="451"/>
                    <a:pt x="109" y="449"/>
                  </a:cubicBezTo>
                  <a:cubicBezTo>
                    <a:pt x="105" y="446"/>
                    <a:pt x="84" y="449"/>
                    <a:pt x="79" y="449"/>
                  </a:cubicBezTo>
                  <a:cubicBezTo>
                    <a:pt x="75" y="442"/>
                    <a:pt x="71" y="444"/>
                    <a:pt x="64" y="441"/>
                  </a:cubicBezTo>
                  <a:cubicBezTo>
                    <a:pt x="59" y="432"/>
                    <a:pt x="64" y="434"/>
                    <a:pt x="72" y="435"/>
                  </a:cubicBezTo>
                  <a:cubicBezTo>
                    <a:pt x="87" y="434"/>
                    <a:pt x="96" y="436"/>
                    <a:pt x="108" y="429"/>
                  </a:cubicBezTo>
                  <a:cubicBezTo>
                    <a:pt x="110" y="416"/>
                    <a:pt x="110" y="427"/>
                    <a:pt x="94" y="422"/>
                  </a:cubicBezTo>
                  <a:cubicBezTo>
                    <a:pt x="93" y="422"/>
                    <a:pt x="85" y="412"/>
                    <a:pt x="84" y="410"/>
                  </a:cubicBezTo>
                  <a:cubicBezTo>
                    <a:pt x="74" y="412"/>
                    <a:pt x="63" y="415"/>
                    <a:pt x="52" y="417"/>
                  </a:cubicBezTo>
                  <a:cubicBezTo>
                    <a:pt x="35" y="430"/>
                    <a:pt x="31" y="425"/>
                    <a:pt x="3" y="426"/>
                  </a:cubicBezTo>
                  <a:cubicBezTo>
                    <a:pt x="0" y="435"/>
                    <a:pt x="4" y="436"/>
                    <a:pt x="12" y="438"/>
                  </a:cubicBezTo>
                  <a:cubicBezTo>
                    <a:pt x="22" y="445"/>
                    <a:pt x="19" y="451"/>
                    <a:pt x="33" y="453"/>
                  </a:cubicBezTo>
                  <a:cubicBezTo>
                    <a:pt x="36" y="466"/>
                    <a:pt x="39" y="462"/>
                    <a:pt x="54" y="464"/>
                  </a:cubicBezTo>
                  <a:cubicBezTo>
                    <a:pt x="60" y="467"/>
                    <a:pt x="63" y="471"/>
                    <a:pt x="69" y="473"/>
                  </a:cubicBezTo>
                  <a:cubicBezTo>
                    <a:pt x="73" y="480"/>
                    <a:pt x="72" y="487"/>
                    <a:pt x="75" y="494"/>
                  </a:cubicBezTo>
                  <a:cubicBezTo>
                    <a:pt x="76" y="520"/>
                    <a:pt x="73" y="526"/>
                    <a:pt x="97" y="530"/>
                  </a:cubicBezTo>
                  <a:cubicBezTo>
                    <a:pt x="106" y="536"/>
                    <a:pt x="109" y="539"/>
                    <a:pt x="121" y="540"/>
                  </a:cubicBezTo>
                  <a:cubicBezTo>
                    <a:pt x="126" y="543"/>
                    <a:pt x="129" y="545"/>
                    <a:pt x="135" y="546"/>
                  </a:cubicBezTo>
                  <a:cubicBezTo>
                    <a:pt x="142" y="549"/>
                    <a:pt x="149" y="548"/>
                    <a:pt x="156" y="551"/>
                  </a:cubicBezTo>
                  <a:cubicBezTo>
                    <a:pt x="160" y="555"/>
                    <a:pt x="164" y="557"/>
                    <a:pt x="169" y="560"/>
                  </a:cubicBezTo>
                  <a:cubicBezTo>
                    <a:pt x="168" y="549"/>
                    <a:pt x="166" y="540"/>
                    <a:pt x="165" y="530"/>
                  </a:cubicBezTo>
                  <a:cubicBezTo>
                    <a:pt x="167" y="522"/>
                    <a:pt x="170" y="525"/>
                    <a:pt x="177" y="522"/>
                  </a:cubicBezTo>
                  <a:cubicBezTo>
                    <a:pt x="214" y="524"/>
                    <a:pt x="230" y="530"/>
                    <a:pt x="264" y="533"/>
                  </a:cubicBezTo>
                  <a:cubicBezTo>
                    <a:pt x="268" y="536"/>
                    <a:pt x="273" y="538"/>
                    <a:pt x="277" y="539"/>
                  </a:cubicBezTo>
                  <a:cubicBezTo>
                    <a:pt x="283" y="540"/>
                    <a:pt x="295" y="542"/>
                    <a:pt x="295" y="542"/>
                  </a:cubicBezTo>
                  <a:cubicBezTo>
                    <a:pt x="296" y="548"/>
                    <a:pt x="293" y="557"/>
                    <a:pt x="298" y="560"/>
                  </a:cubicBezTo>
                  <a:cubicBezTo>
                    <a:pt x="304" y="563"/>
                    <a:pt x="305" y="562"/>
                    <a:pt x="301" y="564"/>
                  </a:cubicBezTo>
                  <a:close/>
                </a:path>
              </a:pathLst>
            </a:custGeom>
            <a:solidFill>
              <a:srgbClr val="002060"/>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8" name="Freeform 50"/>
            <p:cNvSpPr>
              <a:spLocks/>
            </p:cNvSpPr>
            <p:nvPr>
              <p:custDataLst>
                <p:tags r:id="rId27"/>
              </p:custDataLst>
            </p:nvPr>
          </p:nvSpPr>
          <p:spPr bwMode="auto">
            <a:xfrm>
              <a:off x="4462447" y="3412440"/>
              <a:ext cx="477838" cy="438150"/>
            </a:xfrm>
            <a:custGeom>
              <a:avLst/>
              <a:gdLst>
                <a:gd name="T0" fmla="*/ 0 w 552"/>
                <a:gd name="T1" fmla="*/ 2147483647 h 433"/>
                <a:gd name="T2" fmla="*/ 2147483647 w 552"/>
                <a:gd name="T3" fmla="*/ 2147483647 h 433"/>
                <a:gd name="T4" fmla="*/ 2147483647 w 552"/>
                <a:gd name="T5" fmla="*/ 2147483647 h 433"/>
                <a:gd name="T6" fmla="*/ 2147483647 w 552"/>
                <a:gd name="T7" fmla="*/ 2147483647 h 433"/>
                <a:gd name="T8" fmla="*/ 2147483647 w 552"/>
                <a:gd name="T9" fmla="*/ 2147483647 h 433"/>
                <a:gd name="T10" fmla="*/ 2147483647 w 552"/>
                <a:gd name="T11" fmla="*/ 2147483647 h 433"/>
                <a:gd name="T12" fmla="*/ 2147483647 w 552"/>
                <a:gd name="T13" fmla="*/ 2147483647 h 433"/>
                <a:gd name="T14" fmla="*/ 2147483647 w 552"/>
                <a:gd name="T15" fmla="*/ 2147483647 h 433"/>
                <a:gd name="T16" fmla="*/ 2147483647 w 552"/>
                <a:gd name="T17" fmla="*/ 2147483647 h 433"/>
                <a:gd name="T18" fmla="*/ 2147483647 w 552"/>
                <a:gd name="T19" fmla="*/ 2147483647 h 433"/>
                <a:gd name="T20" fmla="*/ 2147483647 w 552"/>
                <a:gd name="T21" fmla="*/ 2147483647 h 433"/>
                <a:gd name="T22" fmla="*/ 2147483647 w 552"/>
                <a:gd name="T23" fmla="*/ 2147483647 h 433"/>
                <a:gd name="T24" fmla="*/ 2147483647 w 552"/>
                <a:gd name="T25" fmla="*/ 2147483647 h 433"/>
                <a:gd name="T26" fmla="*/ 2147483647 w 552"/>
                <a:gd name="T27" fmla="*/ 2147483647 h 433"/>
                <a:gd name="T28" fmla="*/ 2147483647 w 552"/>
                <a:gd name="T29" fmla="*/ 2147483647 h 433"/>
                <a:gd name="T30" fmla="*/ 2147483647 w 552"/>
                <a:gd name="T31" fmla="*/ 2147483647 h 433"/>
                <a:gd name="T32" fmla="*/ 2147483647 w 552"/>
                <a:gd name="T33" fmla="*/ 2147483647 h 433"/>
                <a:gd name="T34" fmla="*/ 2147483647 w 552"/>
                <a:gd name="T35" fmla="*/ 0 h 433"/>
                <a:gd name="T36" fmla="*/ 2147483647 w 552"/>
                <a:gd name="T37" fmla="*/ 2147483647 h 433"/>
                <a:gd name="T38" fmla="*/ 2147483647 w 552"/>
                <a:gd name="T39" fmla="*/ 2147483647 h 433"/>
                <a:gd name="T40" fmla="*/ 2147483647 w 552"/>
                <a:gd name="T41" fmla="*/ 2147483647 h 433"/>
                <a:gd name="T42" fmla="*/ 2147483647 w 552"/>
                <a:gd name="T43" fmla="*/ 2147483647 h 433"/>
                <a:gd name="T44" fmla="*/ 2147483647 w 552"/>
                <a:gd name="T45" fmla="*/ 2147483647 h 433"/>
                <a:gd name="T46" fmla="*/ 2147483647 w 552"/>
                <a:gd name="T47" fmla="*/ 2147483647 h 433"/>
                <a:gd name="T48" fmla="*/ 2147483647 w 552"/>
                <a:gd name="T49" fmla="*/ 2147483647 h 433"/>
                <a:gd name="T50" fmla="*/ 2147483647 w 552"/>
                <a:gd name="T51" fmla="*/ 2147483647 h 433"/>
                <a:gd name="T52" fmla="*/ 2147483647 w 552"/>
                <a:gd name="T53" fmla="*/ 2147483647 h 433"/>
                <a:gd name="T54" fmla="*/ 2147483647 w 552"/>
                <a:gd name="T55" fmla="*/ 2147483647 h 433"/>
                <a:gd name="T56" fmla="*/ 2147483647 w 552"/>
                <a:gd name="T57" fmla="*/ 2147483647 h 433"/>
                <a:gd name="T58" fmla="*/ 2147483647 w 552"/>
                <a:gd name="T59" fmla="*/ 2147483647 h 433"/>
                <a:gd name="T60" fmla="*/ 2147483647 w 552"/>
                <a:gd name="T61" fmla="*/ 2147483647 h 433"/>
                <a:gd name="T62" fmla="*/ 2147483647 w 552"/>
                <a:gd name="T63" fmla="*/ 2147483647 h 433"/>
                <a:gd name="T64" fmla="*/ 2147483647 w 552"/>
                <a:gd name="T65" fmla="*/ 2147483647 h 433"/>
                <a:gd name="T66" fmla="*/ 2147483647 w 552"/>
                <a:gd name="T67" fmla="*/ 2147483647 h 433"/>
                <a:gd name="T68" fmla="*/ 2147483647 w 552"/>
                <a:gd name="T69" fmla="*/ 2147483647 h 433"/>
                <a:gd name="T70" fmla="*/ 2147483647 w 552"/>
                <a:gd name="T71" fmla="*/ 2147483647 h 433"/>
                <a:gd name="T72" fmla="*/ 2147483647 w 552"/>
                <a:gd name="T73" fmla="*/ 2147483647 h 433"/>
                <a:gd name="T74" fmla="*/ 2147483647 w 552"/>
                <a:gd name="T75" fmla="*/ 2147483647 h 433"/>
                <a:gd name="T76" fmla="*/ 2147483647 w 552"/>
                <a:gd name="T77" fmla="*/ 2147483647 h 433"/>
                <a:gd name="T78" fmla="*/ 2147483647 w 552"/>
                <a:gd name="T79" fmla="*/ 2147483647 h 433"/>
                <a:gd name="T80" fmla="*/ 2147483647 w 552"/>
                <a:gd name="T81" fmla="*/ 2147483647 h 433"/>
                <a:gd name="T82" fmla="*/ 2147483647 w 552"/>
                <a:gd name="T83" fmla="*/ 2147483647 h 433"/>
                <a:gd name="T84" fmla="*/ 2147483647 w 552"/>
                <a:gd name="T85" fmla="*/ 2147483647 h 433"/>
                <a:gd name="T86" fmla="*/ 2147483647 w 552"/>
                <a:gd name="T87" fmla="*/ 2147483647 h 433"/>
                <a:gd name="T88" fmla="*/ 2147483647 w 552"/>
                <a:gd name="T89" fmla="*/ 2147483647 h 433"/>
                <a:gd name="T90" fmla="*/ 2147483647 w 552"/>
                <a:gd name="T91" fmla="*/ 2147483647 h 433"/>
                <a:gd name="T92" fmla="*/ 2147483647 w 552"/>
                <a:gd name="T93" fmla="*/ 2147483647 h 433"/>
                <a:gd name="T94" fmla="*/ 2147483647 w 552"/>
                <a:gd name="T95" fmla="*/ 2147483647 h 433"/>
                <a:gd name="T96" fmla="*/ 2147483647 w 552"/>
                <a:gd name="T97" fmla="*/ 2147483647 h 433"/>
                <a:gd name="T98" fmla="*/ 2147483647 w 552"/>
                <a:gd name="T99" fmla="*/ 2147483647 h 433"/>
                <a:gd name="T100" fmla="*/ 0 w 552"/>
                <a:gd name="T101" fmla="*/ 2147483647 h 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52" h="433">
                  <a:moveTo>
                    <a:pt x="0" y="177"/>
                  </a:moveTo>
                  <a:cubicBezTo>
                    <a:pt x="1" y="175"/>
                    <a:pt x="2" y="173"/>
                    <a:pt x="3" y="172"/>
                  </a:cubicBezTo>
                  <a:cubicBezTo>
                    <a:pt x="4" y="171"/>
                    <a:pt x="7" y="171"/>
                    <a:pt x="8" y="169"/>
                  </a:cubicBezTo>
                  <a:cubicBezTo>
                    <a:pt x="10" y="166"/>
                    <a:pt x="9" y="162"/>
                    <a:pt x="11" y="159"/>
                  </a:cubicBezTo>
                  <a:cubicBezTo>
                    <a:pt x="15" y="151"/>
                    <a:pt x="23" y="146"/>
                    <a:pt x="30" y="141"/>
                  </a:cubicBezTo>
                  <a:cubicBezTo>
                    <a:pt x="34" y="134"/>
                    <a:pt x="43" y="125"/>
                    <a:pt x="50" y="121"/>
                  </a:cubicBezTo>
                  <a:cubicBezTo>
                    <a:pt x="56" y="114"/>
                    <a:pt x="57" y="109"/>
                    <a:pt x="65" y="106"/>
                  </a:cubicBezTo>
                  <a:cubicBezTo>
                    <a:pt x="78" y="89"/>
                    <a:pt x="103" y="88"/>
                    <a:pt x="122" y="87"/>
                  </a:cubicBezTo>
                  <a:cubicBezTo>
                    <a:pt x="129" y="85"/>
                    <a:pt x="135" y="82"/>
                    <a:pt x="143" y="81"/>
                  </a:cubicBezTo>
                  <a:cubicBezTo>
                    <a:pt x="152" y="78"/>
                    <a:pt x="161" y="77"/>
                    <a:pt x="170" y="75"/>
                  </a:cubicBezTo>
                  <a:cubicBezTo>
                    <a:pt x="183" y="69"/>
                    <a:pt x="199" y="68"/>
                    <a:pt x="213" y="66"/>
                  </a:cubicBezTo>
                  <a:cubicBezTo>
                    <a:pt x="227" y="60"/>
                    <a:pt x="221" y="62"/>
                    <a:pt x="230" y="60"/>
                  </a:cubicBezTo>
                  <a:cubicBezTo>
                    <a:pt x="238" y="56"/>
                    <a:pt x="231" y="59"/>
                    <a:pt x="245" y="57"/>
                  </a:cubicBezTo>
                  <a:cubicBezTo>
                    <a:pt x="251" y="56"/>
                    <a:pt x="263" y="54"/>
                    <a:pt x="263" y="54"/>
                  </a:cubicBezTo>
                  <a:cubicBezTo>
                    <a:pt x="269" y="51"/>
                    <a:pt x="274" y="46"/>
                    <a:pt x="281" y="45"/>
                  </a:cubicBezTo>
                  <a:cubicBezTo>
                    <a:pt x="291" y="37"/>
                    <a:pt x="322" y="6"/>
                    <a:pt x="332" y="6"/>
                  </a:cubicBezTo>
                  <a:cubicBezTo>
                    <a:pt x="358" y="5"/>
                    <a:pt x="385" y="5"/>
                    <a:pt x="411" y="4"/>
                  </a:cubicBezTo>
                  <a:cubicBezTo>
                    <a:pt x="416" y="3"/>
                    <a:pt x="421" y="1"/>
                    <a:pt x="426" y="0"/>
                  </a:cubicBezTo>
                  <a:cubicBezTo>
                    <a:pt x="491" y="1"/>
                    <a:pt x="482" y="5"/>
                    <a:pt x="530" y="9"/>
                  </a:cubicBezTo>
                  <a:cubicBezTo>
                    <a:pt x="534" y="15"/>
                    <a:pt x="532" y="17"/>
                    <a:pt x="528" y="22"/>
                  </a:cubicBezTo>
                  <a:cubicBezTo>
                    <a:pt x="530" y="29"/>
                    <a:pt x="531" y="36"/>
                    <a:pt x="533" y="43"/>
                  </a:cubicBezTo>
                  <a:cubicBezTo>
                    <a:pt x="534" y="61"/>
                    <a:pt x="528" y="78"/>
                    <a:pt x="548" y="82"/>
                  </a:cubicBezTo>
                  <a:cubicBezTo>
                    <a:pt x="552" y="89"/>
                    <a:pt x="549" y="95"/>
                    <a:pt x="540" y="97"/>
                  </a:cubicBezTo>
                  <a:cubicBezTo>
                    <a:pt x="535" y="101"/>
                    <a:pt x="531" y="102"/>
                    <a:pt x="528" y="108"/>
                  </a:cubicBezTo>
                  <a:cubicBezTo>
                    <a:pt x="527" y="124"/>
                    <a:pt x="523" y="125"/>
                    <a:pt x="519" y="138"/>
                  </a:cubicBezTo>
                  <a:cubicBezTo>
                    <a:pt x="517" y="152"/>
                    <a:pt x="504" y="173"/>
                    <a:pt x="492" y="180"/>
                  </a:cubicBezTo>
                  <a:cubicBezTo>
                    <a:pt x="487" y="187"/>
                    <a:pt x="481" y="195"/>
                    <a:pt x="474" y="199"/>
                  </a:cubicBezTo>
                  <a:cubicBezTo>
                    <a:pt x="466" y="212"/>
                    <a:pt x="460" y="223"/>
                    <a:pt x="447" y="231"/>
                  </a:cubicBezTo>
                  <a:cubicBezTo>
                    <a:pt x="441" y="238"/>
                    <a:pt x="437" y="245"/>
                    <a:pt x="429" y="250"/>
                  </a:cubicBezTo>
                  <a:cubicBezTo>
                    <a:pt x="424" y="257"/>
                    <a:pt x="425" y="261"/>
                    <a:pt x="422" y="268"/>
                  </a:cubicBezTo>
                  <a:cubicBezTo>
                    <a:pt x="420" y="273"/>
                    <a:pt x="410" y="280"/>
                    <a:pt x="405" y="283"/>
                  </a:cubicBezTo>
                  <a:cubicBezTo>
                    <a:pt x="398" y="295"/>
                    <a:pt x="382" y="313"/>
                    <a:pt x="369" y="316"/>
                  </a:cubicBezTo>
                  <a:cubicBezTo>
                    <a:pt x="365" y="322"/>
                    <a:pt x="359" y="328"/>
                    <a:pt x="354" y="333"/>
                  </a:cubicBezTo>
                  <a:cubicBezTo>
                    <a:pt x="350" y="337"/>
                    <a:pt x="341" y="343"/>
                    <a:pt x="341" y="343"/>
                  </a:cubicBezTo>
                  <a:cubicBezTo>
                    <a:pt x="338" y="348"/>
                    <a:pt x="329" y="355"/>
                    <a:pt x="329" y="355"/>
                  </a:cubicBezTo>
                  <a:cubicBezTo>
                    <a:pt x="321" y="368"/>
                    <a:pt x="308" y="379"/>
                    <a:pt x="296" y="388"/>
                  </a:cubicBezTo>
                  <a:cubicBezTo>
                    <a:pt x="282" y="399"/>
                    <a:pt x="273" y="415"/>
                    <a:pt x="258" y="424"/>
                  </a:cubicBezTo>
                  <a:cubicBezTo>
                    <a:pt x="258" y="425"/>
                    <a:pt x="254" y="433"/>
                    <a:pt x="251" y="432"/>
                  </a:cubicBezTo>
                  <a:cubicBezTo>
                    <a:pt x="250" y="432"/>
                    <a:pt x="242" y="416"/>
                    <a:pt x="239" y="412"/>
                  </a:cubicBezTo>
                  <a:cubicBezTo>
                    <a:pt x="229" y="399"/>
                    <a:pt x="218" y="383"/>
                    <a:pt x="204" y="375"/>
                  </a:cubicBezTo>
                  <a:cubicBezTo>
                    <a:pt x="197" y="365"/>
                    <a:pt x="188" y="358"/>
                    <a:pt x="180" y="349"/>
                  </a:cubicBezTo>
                  <a:cubicBezTo>
                    <a:pt x="166" y="333"/>
                    <a:pt x="162" y="323"/>
                    <a:pt x="143" y="309"/>
                  </a:cubicBezTo>
                  <a:cubicBezTo>
                    <a:pt x="134" y="295"/>
                    <a:pt x="146" y="311"/>
                    <a:pt x="135" y="303"/>
                  </a:cubicBezTo>
                  <a:cubicBezTo>
                    <a:pt x="128" y="298"/>
                    <a:pt x="125" y="287"/>
                    <a:pt x="117" y="282"/>
                  </a:cubicBezTo>
                  <a:cubicBezTo>
                    <a:pt x="109" y="271"/>
                    <a:pt x="113" y="275"/>
                    <a:pt x="105" y="270"/>
                  </a:cubicBezTo>
                  <a:cubicBezTo>
                    <a:pt x="101" y="263"/>
                    <a:pt x="94" y="255"/>
                    <a:pt x="87" y="249"/>
                  </a:cubicBezTo>
                  <a:cubicBezTo>
                    <a:pt x="86" y="242"/>
                    <a:pt x="79" y="238"/>
                    <a:pt x="72" y="235"/>
                  </a:cubicBezTo>
                  <a:cubicBezTo>
                    <a:pt x="65" y="237"/>
                    <a:pt x="61" y="238"/>
                    <a:pt x="54" y="237"/>
                  </a:cubicBezTo>
                  <a:cubicBezTo>
                    <a:pt x="50" y="232"/>
                    <a:pt x="49" y="228"/>
                    <a:pt x="44" y="225"/>
                  </a:cubicBezTo>
                  <a:cubicBezTo>
                    <a:pt x="39" y="216"/>
                    <a:pt x="24" y="203"/>
                    <a:pt x="15" y="198"/>
                  </a:cubicBezTo>
                  <a:cubicBezTo>
                    <a:pt x="9" y="191"/>
                    <a:pt x="4" y="185"/>
                    <a:pt x="0" y="177"/>
                  </a:cubicBezTo>
                  <a:close/>
                </a:path>
              </a:pathLst>
            </a:custGeom>
            <a:solidFill>
              <a:srgbClr val="002060"/>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9" name="Freeform 51"/>
            <p:cNvSpPr>
              <a:spLocks/>
            </p:cNvSpPr>
            <p:nvPr>
              <p:custDataLst>
                <p:tags r:id="rId28"/>
              </p:custDataLst>
            </p:nvPr>
          </p:nvSpPr>
          <p:spPr bwMode="auto">
            <a:xfrm>
              <a:off x="4679935" y="3390215"/>
              <a:ext cx="339725" cy="730250"/>
            </a:xfrm>
            <a:custGeom>
              <a:avLst/>
              <a:gdLst>
                <a:gd name="T0" fmla="*/ 2147483647 w 395"/>
                <a:gd name="T1" fmla="*/ 2147483647 h 722"/>
                <a:gd name="T2" fmla="*/ 2147483647 w 395"/>
                <a:gd name="T3" fmla="*/ 2147483647 h 722"/>
                <a:gd name="T4" fmla="*/ 2147483647 w 395"/>
                <a:gd name="T5" fmla="*/ 2147483647 h 722"/>
                <a:gd name="T6" fmla="*/ 2147483647 w 395"/>
                <a:gd name="T7" fmla="*/ 2147483647 h 722"/>
                <a:gd name="T8" fmla="*/ 2147483647 w 395"/>
                <a:gd name="T9" fmla="*/ 2147483647 h 722"/>
                <a:gd name="T10" fmla="*/ 2147483647 w 395"/>
                <a:gd name="T11" fmla="*/ 2147483647 h 722"/>
                <a:gd name="T12" fmla="*/ 2147483647 w 395"/>
                <a:gd name="T13" fmla="*/ 2147483647 h 722"/>
                <a:gd name="T14" fmla="*/ 2147483647 w 395"/>
                <a:gd name="T15" fmla="*/ 2147483647 h 722"/>
                <a:gd name="T16" fmla="*/ 2147483647 w 395"/>
                <a:gd name="T17" fmla="*/ 2147483647 h 722"/>
                <a:gd name="T18" fmla="*/ 2147483647 w 395"/>
                <a:gd name="T19" fmla="*/ 2147483647 h 722"/>
                <a:gd name="T20" fmla="*/ 2147483647 w 395"/>
                <a:gd name="T21" fmla="*/ 2147483647 h 722"/>
                <a:gd name="T22" fmla="*/ 2147483647 w 395"/>
                <a:gd name="T23" fmla="*/ 2147483647 h 722"/>
                <a:gd name="T24" fmla="*/ 2147483647 w 395"/>
                <a:gd name="T25" fmla="*/ 2147483647 h 722"/>
                <a:gd name="T26" fmla="*/ 2147483647 w 395"/>
                <a:gd name="T27" fmla="*/ 2147483647 h 722"/>
                <a:gd name="T28" fmla="*/ 2147483647 w 395"/>
                <a:gd name="T29" fmla="*/ 2147483647 h 722"/>
                <a:gd name="T30" fmla="*/ 2147483647 w 395"/>
                <a:gd name="T31" fmla="*/ 2147483647 h 722"/>
                <a:gd name="T32" fmla="*/ 2147483647 w 395"/>
                <a:gd name="T33" fmla="*/ 2147483647 h 722"/>
                <a:gd name="T34" fmla="*/ 2147483647 w 395"/>
                <a:gd name="T35" fmla="*/ 2147483647 h 722"/>
                <a:gd name="T36" fmla="*/ 2147483647 w 395"/>
                <a:gd name="T37" fmla="*/ 2147483647 h 722"/>
                <a:gd name="T38" fmla="*/ 2147483647 w 395"/>
                <a:gd name="T39" fmla="*/ 2147483647 h 722"/>
                <a:gd name="T40" fmla="*/ 2147483647 w 395"/>
                <a:gd name="T41" fmla="*/ 2147483647 h 722"/>
                <a:gd name="T42" fmla="*/ 2147483647 w 395"/>
                <a:gd name="T43" fmla="*/ 2147483647 h 722"/>
                <a:gd name="T44" fmla="*/ 2147483647 w 395"/>
                <a:gd name="T45" fmla="*/ 2147483647 h 722"/>
                <a:gd name="T46" fmla="*/ 2147483647 w 395"/>
                <a:gd name="T47" fmla="*/ 2147483647 h 722"/>
                <a:gd name="T48" fmla="*/ 2147483647 w 395"/>
                <a:gd name="T49" fmla="*/ 2147483647 h 722"/>
                <a:gd name="T50" fmla="*/ 2147483647 w 395"/>
                <a:gd name="T51" fmla="*/ 2147483647 h 722"/>
                <a:gd name="T52" fmla="*/ 2147483647 w 395"/>
                <a:gd name="T53" fmla="*/ 2147483647 h 722"/>
                <a:gd name="T54" fmla="*/ 2147483647 w 395"/>
                <a:gd name="T55" fmla="*/ 2147483647 h 722"/>
                <a:gd name="T56" fmla="*/ 2147483647 w 395"/>
                <a:gd name="T57" fmla="*/ 2147483647 h 722"/>
                <a:gd name="T58" fmla="*/ 2147483647 w 395"/>
                <a:gd name="T59" fmla="*/ 2147483647 h 722"/>
                <a:gd name="T60" fmla="*/ 2147483647 w 395"/>
                <a:gd name="T61" fmla="*/ 2147483647 h 722"/>
                <a:gd name="T62" fmla="*/ 2147483647 w 395"/>
                <a:gd name="T63" fmla="*/ 2147483647 h 722"/>
                <a:gd name="T64" fmla="*/ 2147483647 w 395"/>
                <a:gd name="T65" fmla="*/ 2147483647 h 722"/>
                <a:gd name="T66" fmla="*/ 2147483647 w 395"/>
                <a:gd name="T67" fmla="*/ 2147483647 h 722"/>
                <a:gd name="T68" fmla="*/ 2147483647 w 395"/>
                <a:gd name="T69" fmla="*/ 2147483647 h 722"/>
                <a:gd name="T70" fmla="*/ 2147483647 w 395"/>
                <a:gd name="T71" fmla="*/ 0 h 722"/>
                <a:gd name="T72" fmla="*/ 2147483647 w 395"/>
                <a:gd name="T73" fmla="*/ 2147483647 h 722"/>
                <a:gd name="T74" fmla="*/ 2147483647 w 395"/>
                <a:gd name="T75" fmla="*/ 2147483647 h 722"/>
                <a:gd name="T76" fmla="*/ 2147483647 w 395"/>
                <a:gd name="T77" fmla="*/ 2147483647 h 722"/>
                <a:gd name="T78" fmla="*/ 2147483647 w 395"/>
                <a:gd name="T79" fmla="*/ 2147483647 h 722"/>
                <a:gd name="T80" fmla="*/ 2147483647 w 395"/>
                <a:gd name="T81" fmla="*/ 2147483647 h 722"/>
                <a:gd name="T82" fmla="*/ 2147483647 w 395"/>
                <a:gd name="T83" fmla="*/ 2147483647 h 722"/>
                <a:gd name="T84" fmla="*/ 2147483647 w 395"/>
                <a:gd name="T85" fmla="*/ 2147483647 h 722"/>
                <a:gd name="T86" fmla="*/ 2147483647 w 395"/>
                <a:gd name="T87" fmla="*/ 2147483647 h 722"/>
                <a:gd name="T88" fmla="*/ 2147483647 w 395"/>
                <a:gd name="T89" fmla="*/ 2147483647 h 722"/>
                <a:gd name="T90" fmla="*/ 2147483647 w 395"/>
                <a:gd name="T91" fmla="*/ 2147483647 h 722"/>
                <a:gd name="T92" fmla="*/ 2147483647 w 395"/>
                <a:gd name="T93" fmla="*/ 2147483647 h 722"/>
                <a:gd name="T94" fmla="*/ 2147483647 w 395"/>
                <a:gd name="T95" fmla="*/ 2147483647 h 722"/>
                <a:gd name="T96" fmla="*/ 2147483647 w 395"/>
                <a:gd name="T97" fmla="*/ 2147483647 h 722"/>
                <a:gd name="T98" fmla="*/ 2147483647 w 395"/>
                <a:gd name="T99" fmla="*/ 2147483647 h 722"/>
                <a:gd name="T100" fmla="*/ 2147483647 w 395"/>
                <a:gd name="T101" fmla="*/ 2147483647 h 722"/>
                <a:gd name="T102" fmla="*/ 2147483647 w 395"/>
                <a:gd name="T103" fmla="*/ 2147483647 h 722"/>
                <a:gd name="T104" fmla="*/ 2147483647 w 395"/>
                <a:gd name="T105" fmla="*/ 2147483647 h 722"/>
                <a:gd name="T106" fmla="*/ 2147483647 w 395"/>
                <a:gd name="T107" fmla="*/ 2147483647 h 722"/>
                <a:gd name="T108" fmla="*/ 2147483647 w 395"/>
                <a:gd name="T109" fmla="*/ 2147483647 h 722"/>
                <a:gd name="T110" fmla="*/ 2147483647 w 395"/>
                <a:gd name="T111" fmla="*/ 2147483647 h 722"/>
                <a:gd name="T112" fmla="*/ 2147483647 w 395"/>
                <a:gd name="T113" fmla="*/ 2147483647 h 722"/>
                <a:gd name="T114" fmla="*/ 2147483647 w 395"/>
                <a:gd name="T115" fmla="*/ 2147483647 h 722"/>
                <a:gd name="T116" fmla="*/ 2147483647 w 395"/>
                <a:gd name="T117" fmla="*/ 2147483647 h 722"/>
                <a:gd name="T118" fmla="*/ 2147483647 w 395"/>
                <a:gd name="T119" fmla="*/ 2147483647 h 722"/>
                <a:gd name="T120" fmla="*/ 2147483647 w 395"/>
                <a:gd name="T121" fmla="*/ 2147483647 h 722"/>
                <a:gd name="T122" fmla="*/ 2147483647 w 395"/>
                <a:gd name="T123" fmla="*/ 2147483647 h 722"/>
                <a:gd name="T124" fmla="*/ 2147483647 w 395"/>
                <a:gd name="T125" fmla="*/ 2147483647 h 7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95" h="722">
                  <a:moveTo>
                    <a:pt x="28" y="722"/>
                  </a:moveTo>
                  <a:cubicBezTo>
                    <a:pt x="43" y="697"/>
                    <a:pt x="63" y="706"/>
                    <a:pt x="95" y="705"/>
                  </a:cubicBezTo>
                  <a:cubicBezTo>
                    <a:pt x="101" y="702"/>
                    <a:pt x="103" y="699"/>
                    <a:pt x="106" y="693"/>
                  </a:cubicBezTo>
                  <a:cubicBezTo>
                    <a:pt x="107" y="684"/>
                    <a:pt x="109" y="683"/>
                    <a:pt x="112" y="675"/>
                  </a:cubicBezTo>
                  <a:cubicBezTo>
                    <a:pt x="113" y="660"/>
                    <a:pt x="114" y="648"/>
                    <a:pt x="122" y="636"/>
                  </a:cubicBezTo>
                  <a:cubicBezTo>
                    <a:pt x="126" y="630"/>
                    <a:pt x="137" y="620"/>
                    <a:pt x="137" y="620"/>
                  </a:cubicBezTo>
                  <a:cubicBezTo>
                    <a:pt x="145" y="606"/>
                    <a:pt x="158" y="608"/>
                    <a:pt x="172" y="605"/>
                  </a:cubicBezTo>
                  <a:cubicBezTo>
                    <a:pt x="178" y="600"/>
                    <a:pt x="184" y="595"/>
                    <a:pt x="190" y="591"/>
                  </a:cubicBezTo>
                  <a:cubicBezTo>
                    <a:pt x="202" y="575"/>
                    <a:pt x="186" y="547"/>
                    <a:pt x="206" y="537"/>
                  </a:cubicBezTo>
                  <a:cubicBezTo>
                    <a:pt x="216" y="539"/>
                    <a:pt x="222" y="538"/>
                    <a:pt x="224" y="548"/>
                  </a:cubicBezTo>
                  <a:cubicBezTo>
                    <a:pt x="224" y="562"/>
                    <a:pt x="226" y="579"/>
                    <a:pt x="217" y="591"/>
                  </a:cubicBezTo>
                  <a:cubicBezTo>
                    <a:pt x="218" y="601"/>
                    <a:pt x="220" y="613"/>
                    <a:pt x="232" y="615"/>
                  </a:cubicBezTo>
                  <a:cubicBezTo>
                    <a:pt x="238" y="619"/>
                    <a:pt x="244" y="619"/>
                    <a:pt x="250" y="623"/>
                  </a:cubicBezTo>
                  <a:cubicBezTo>
                    <a:pt x="252" y="634"/>
                    <a:pt x="247" y="647"/>
                    <a:pt x="257" y="654"/>
                  </a:cubicBezTo>
                  <a:cubicBezTo>
                    <a:pt x="279" y="641"/>
                    <a:pt x="255" y="605"/>
                    <a:pt x="269" y="582"/>
                  </a:cubicBezTo>
                  <a:cubicBezTo>
                    <a:pt x="270" y="567"/>
                    <a:pt x="265" y="545"/>
                    <a:pt x="281" y="537"/>
                  </a:cubicBezTo>
                  <a:cubicBezTo>
                    <a:pt x="288" y="527"/>
                    <a:pt x="283" y="515"/>
                    <a:pt x="287" y="504"/>
                  </a:cubicBezTo>
                  <a:cubicBezTo>
                    <a:pt x="289" y="498"/>
                    <a:pt x="298" y="488"/>
                    <a:pt x="298" y="488"/>
                  </a:cubicBezTo>
                  <a:cubicBezTo>
                    <a:pt x="297" y="458"/>
                    <a:pt x="307" y="433"/>
                    <a:pt x="286" y="449"/>
                  </a:cubicBezTo>
                  <a:cubicBezTo>
                    <a:pt x="279" y="447"/>
                    <a:pt x="278" y="445"/>
                    <a:pt x="277" y="438"/>
                  </a:cubicBezTo>
                  <a:cubicBezTo>
                    <a:pt x="278" y="420"/>
                    <a:pt x="283" y="414"/>
                    <a:pt x="301" y="410"/>
                  </a:cubicBezTo>
                  <a:cubicBezTo>
                    <a:pt x="306" y="406"/>
                    <a:pt x="306" y="402"/>
                    <a:pt x="313" y="401"/>
                  </a:cubicBezTo>
                  <a:cubicBezTo>
                    <a:pt x="315" y="392"/>
                    <a:pt x="322" y="385"/>
                    <a:pt x="311" y="378"/>
                  </a:cubicBezTo>
                  <a:cubicBezTo>
                    <a:pt x="296" y="381"/>
                    <a:pt x="300" y="386"/>
                    <a:pt x="290" y="392"/>
                  </a:cubicBezTo>
                  <a:cubicBezTo>
                    <a:pt x="282" y="402"/>
                    <a:pt x="281" y="399"/>
                    <a:pt x="266" y="398"/>
                  </a:cubicBezTo>
                  <a:cubicBezTo>
                    <a:pt x="259" y="387"/>
                    <a:pt x="255" y="365"/>
                    <a:pt x="266" y="356"/>
                  </a:cubicBezTo>
                  <a:cubicBezTo>
                    <a:pt x="271" y="351"/>
                    <a:pt x="279" y="349"/>
                    <a:pt x="284" y="344"/>
                  </a:cubicBezTo>
                  <a:cubicBezTo>
                    <a:pt x="287" y="341"/>
                    <a:pt x="293" y="335"/>
                    <a:pt x="293" y="335"/>
                  </a:cubicBezTo>
                  <a:cubicBezTo>
                    <a:pt x="294" y="318"/>
                    <a:pt x="292" y="275"/>
                    <a:pt x="307" y="263"/>
                  </a:cubicBezTo>
                  <a:cubicBezTo>
                    <a:pt x="310" y="248"/>
                    <a:pt x="325" y="234"/>
                    <a:pt x="337" y="227"/>
                  </a:cubicBezTo>
                  <a:cubicBezTo>
                    <a:pt x="343" y="217"/>
                    <a:pt x="354" y="205"/>
                    <a:pt x="362" y="197"/>
                  </a:cubicBezTo>
                  <a:cubicBezTo>
                    <a:pt x="365" y="190"/>
                    <a:pt x="369" y="183"/>
                    <a:pt x="373" y="177"/>
                  </a:cubicBezTo>
                  <a:cubicBezTo>
                    <a:pt x="376" y="157"/>
                    <a:pt x="379" y="144"/>
                    <a:pt x="391" y="128"/>
                  </a:cubicBezTo>
                  <a:cubicBezTo>
                    <a:pt x="395" y="106"/>
                    <a:pt x="395" y="84"/>
                    <a:pt x="392" y="62"/>
                  </a:cubicBezTo>
                  <a:cubicBezTo>
                    <a:pt x="390" y="49"/>
                    <a:pt x="360" y="17"/>
                    <a:pt x="349" y="12"/>
                  </a:cubicBezTo>
                  <a:cubicBezTo>
                    <a:pt x="345" y="7"/>
                    <a:pt x="341" y="5"/>
                    <a:pt x="337" y="0"/>
                  </a:cubicBezTo>
                  <a:cubicBezTo>
                    <a:pt x="328" y="15"/>
                    <a:pt x="318" y="18"/>
                    <a:pt x="302" y="21"/>
                  </a:cubicBezTo>
                  <a:cubicBezTo>
                    <a:pt x="297" y="23"/>
                    <a:pt x="294" y="27"/>
                    <a:pt x="289" y="29"/>
                  </a:cubicBezTo>
                  <a:cubicBezTo>
                    <a:pt x="285" y="34"/>
                    <a:pt x="281" y="34"/>
                    <a:pt x="280" y="41"/>
                  </a:cubicBezTo>
                  <a:cubicBezTo>
                    <a:pt x="281" y="56"/>
                    <a:pt x="280" y="92"/>
                    <a:pt x="289" y="105"/>
                  </a:cubicBezTo>
                  <a:cubicBezTo>
                    <a:pt x="297" y="104"/>
                    <a:pt x="298" y="105"/>
                    <a:pt x="302" y="111"/>
                  </a:cubicBezTo>
                  <a:cubicBezTo>
                    <a:pt x="301" y="121"/>
                    <a:pt x="296" y="124"/>
                    <a:pt x="287" y="128"/>
                  </a:cubicBezTo>
                  <a:cubicBezTo>
                    <a:pt x="278" y="137"/>
                    <a:pt x="283" y="148"/>
                    <a:pt x="272" y="155"/>
                  </a:cubicBezTo>
                  <a:cubicBezTo>
                    <a:pt x="270" y="166"/>
                    <a:pt x="270" y="174"/>
                    <a:pt x="260" y="180"/>
                  </a:cubicBezTo>
                  <a:cubicBezTo>
                    <a:pt x="254" y="191"/>
                    <a:pt x="249" y="200"/>
                    <a:pt x="241" y="210"/>
                  </a:cubicBezTo>
                  <a:cubicBezTo>
                    <a:pt x="239" y="219"/>
                    <a:pt x="228" y="222"/>
                    <a:pt x="220" y="227"/>
                  </a:cubicBezTo>
                  <a:cubicBezTo>
                    <a:pt x="219" y="235"/>
                    <a:pt x="209" y="242"/>
                    <a:pt x="202" y="246"/>
                  </a:cubicBezTo>
                  <a:cubicBezTo>
                    <a:pt x="199" y="261"/>
                    <a:pt x="190" y="263"/>
                    <a:pt x="178" y="275"/>
                  </a:cubicBezTo>
                  <a:cubicBezTo>
                    <a:pt x="175" y="280"/>
                    <a:pt x="175" y="287"/>
                    <a:pt x="173" y="293"/>
                  </a:cubicBezTo>
                  <a:cubicBezTo>
                    <a:pt x="172" y="301"/>
                    <a:pt x="165" y="305"/>
                    <a:pt x="158" y="309"/>
                  </a:cubicBezTo>
                  <a:cubicBezTo>
                    <a:pt x="153" y="318"/>
                    <a:pt x="147" y="322"/>
                    <a:pt x="137" y="324"/>
                  </a:cubicBezTo>
                  <a:cubicBezTo>
                    <a:pt x="130" y="335"/>
                    <a:pt x="115" y="350"/>
                    <a:pt x="104" y="357"/>
                  </a:cubicBezTo>
                  <a:cubicBezTo>
                    <a:pt x="103" y="359"/>
                    <a:pt x="102" y="361"/>
                    <a:pt x="100" y="362"/>
                  </a:cubicBezTo>
                  <a:cubicBezTo>
                    <a:pt x="99" y="363"/>
                    <a:pt x="96" y="362"/>
                    <a:pt x="95" y="363"/>
                  </a:cubicBezTo>
                  <a:cubicBezTo>
                    <a:pt x="85" y="371"/>
                    <a:pt x="79" y="385"/>
                    <a:pt x="68" y="392"/>
                  </a:cubicBezTo>
                  <a:cubicBezTo>
                    <a:pt x="64" y="400"/>
                    <a:pt x="57" y="401"/>
                    <a:pt x="52" y="408"/>
                  </a:cubicBezTo>
                  <a:cubicBezTo>
                    <a:pt x="41" y="423"/>
                    <a:pt x="25" y="436"/>
                    <a:pt x="10" y="447"/>
                  </a:cubicBezTo>
                  <a:cubicBezTo>
                    <a:pt x="6" y="454"/>
                    <a:pt x="2" y="453"/>
                    <a:pt x="1" y="461"/>
                  </a:cubicBezTo>
                  <a:cubicBezTo>
                    <a:pt x="2" y="473"/>
                    <a:pt x="0" y="477"/>
                    <a:pt x="7" y="486"/>
                  </a:cubicBezTo>
                  <a:cubicBezTo>
                    <a:pt x="8" y="501"/>
                    <a:pt x="8" y="571"/>
                    <a:pt x="16" y="573"/>
                  </a:cubicBezTo>
                  <a:cubicBezTo>
                    <a:pt x="27" y="591"/>
                    <a:pt x="13" y="614"/>
                    <a:pt x="22" y="633"/>
                  </a:cubicBezTo>
                  <a:cubicBezTo>
                    <a:pt x="23" y="652"/>
                    <a:pt x="19" y="660"/>
                    <a:pt x="28" y="672"/>
                  </a:cubicBezTo>
                  <a:cubicBezTo>
                    <a:pt x="29" y="689"/>
                    <a:pt x="28" y="705"/>
                    <a:pt x="28" y="722"/>
                  </a:cubicBezTo>
                  <a:close/>
                </a:path>
              </a:pathLst>
            </a:custGeom>
            <a:solidFill>
              <a:srgbClr val="002060"/>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0" name="Freeform 52"/>
            <p:cNvSpPr>
              <a:spLocks/>
            </p:cNvSpPr>
            <p:nvPr>
              <p:custDataLst>
                <p:tags r:id="rId29"/>
              </p:custDataLst>
            </p:nvPr>
          </p:nvSpPr>
          <p:spPr bwMode="auto">
            <a:xfrm>
              <a:off x="3213085" y="3348940"/>
              <a:ext cx="796925" cy="1003300"/>
            </a:xfrm>
            <a:custGeom>
              <a:avLst/>
              <a:gdLst>
                <a:gd name="T0" fmla="*/ 2147483647 w 924"/>
                <a:gd name="T1" fmla="*/ 2147483647 h 991"/>
                <a:gd name="T2" fmla="*/ 2147483647 w 924"/>
                <a:gd name="T3" fmla="*/ 2147483647 h 991"/>
                <a:gd name="T4" fmla="*/ 2147483647 w 924"/>
                <a:gd name="T5" fmla="*/ 2147483647 h 991"/>
                <a:gd name="T6" fmla="*/ 2147483647 w 924"/>
                <a:gd name="T7" fmla="*/ 2147483647 h 991"/>
                <a:gd name="T8" fmla="*/ 2147483647 w 924"/>
                <a:gd name="T9" fmla="*/ 2147483647 h 991"/>
                <a:gd name="T10" fmla="*/ 2147483647 w 924"/>
                <a:gd name="T11" fmla="*/ 2147483647 h 991"/>
                <a:gd name="T12" fmla="*/ 2147483647 w 924"/>
                <a:gd name="T13" fmla="*/ 2147483647 h 991"/>
                <a:gd name="T14" fmla="*/ 2147483647 w 924"/>
                <a:gd name="T15" fmla="*/ 2147483647 h 991"/>
                <a:gd name="T16" fmla="*/ 2147483647 w 924"/>
                <a:gd name="T17" fmla="*/ 2147483647 h 991"/>
                <a:gd name="T18" fmla="*/ 2147483647 w 924"/>
                <a:gd name="T19" fmla="*/ 2147483647 h 991"/>
                <a:gd name="T20" fmla="*/ 2147483647 w 924"/>
                <a:gd name="T21" fmla="*/ 2147483647 h 991"/>
                <a:gd name="T22" fmla="*/ 2147483647 w 924"/>
                <a:gd name="T23" fmla="*/ 2147483647 h 991"/>
                <a:gd name="T24" fmla="*/ 2147483647 w 924"/>
                <a:gd name="T25" fmla="*/ 2147483647 h 991"/>
                <a:gd name="T26" fmla="*/ 2147483647 w 924"/>
                <a:gd name="T27" fmla="*/ 2147483647 h 991"/>
                <a:gd name="T28" fmla="*/ 2147483647 w 924"/>
                <a:gd name="T29" fmla="*/ 2147483647 h 991"/>
                <a:gd name="T30" fmla="*/ 2147483647 w 924"/>
                <a:gd name="T31" fmla="*/ 2147483647 h 991"/>
                <a:gd name="T32" fmla="*/ 2147483647 w 924"/>
                <a:gd name="T33" fmla="*/ 2147483647 h 991"/>
                <a:gd name="T34" fmla="*/ 2147483647 w 924"/>
                <a:gd name="T35" fmla="*/ 2147483647 h 991"/>
                <a:gd name="T36" fmla="*/ 2147483647 w 924"/>
                <a:gd name="T37" fmla="*/ 2147483647 h 991"/>
                <a:gd name="T38" fmla="*/ 2147483647 w 924"/>
                <a:gd name="T39" fmla="*/ 2147483647 h 991"/>
                <a:gd name="T40" fmla="*/ 2147483647 w 924"/>
                <a:gd name="T41" fmla="*/ 2147483647 h 991"/>
                <a:gd name="T42" fmla="*/ 2147483647 w 924"/>
                <a:gd name="T43" fmla="*/ 2147483647 h 991"/>
                <a:gd name="T44" fmla="*/ 2147483647 w 924"/>
                <a:gd name="T45" fmla="*/ 2147483647 h 991"/>
                <a:gd name="T46" fmla="*/ 2147483647 w 924"/>
                <a:gd name="T47" fmla="*/ 2147483647 h 991"/>
                <a:gd name="T48" fmla="*/ 2147483647 w 924"/>
                <a:gd name="T49" fmla="*/ 2147483647 h 991"/>
                <a:gd name="T50" fmla="*/ 2147483647 w 924"/>
                <a:gd name="T51" fmla="*/ 2147483647 h 991"/>
                <a:gd name="T52" fmla="*/ 2147483647 w 924"/>
                <a:gd name="T53" fmla="*/ 2147483647 h 991"/>
                <a:gd name="T54" fmla="*/ 2147483647 w 924"/>
                <a:gd name="T55" fmla="*/ 2147483647 h 991"/>
                <a:gd name="T56" fmla="*/ 2147483647 w 924"/>
                <a:gd name="T57" fmla="*/ 2147483647 h 991"/>
                <a:gd name="T58" fmla="*/ 2147483647 w 924"/>
                <a:gd name="T59" fmla="*/ 2147483647 h 991"/>
                <a:gd name="T60" fmla="*/ 2147483647 w 924"/>
                <a:gd name="T61" fmla="*/ 2147483647 h 991"/>
                <a:gd name="T62" fmla="*/ 2147483647 w 924"/>
                <a:gd name="T63" fmla="*/ 2147483647 h 991"/>
                <a:gd name="T64" fmla="*/ 2147483647 w 924"/>
                <a:gd name="T65" fmla="*/ 2147483647 h 991"/>
                <a:gd name="T66" fmla="*/ 2147483647 w 924"/>
                <a:gd name="T67" fmla="*/ 2147483647 h 991"/>
                <a:gd name="T68" fmla="*/ 2147483647 w 924"/>
                <a:gd name="T69" fmla="*/ 2147483647 h 991"/>
                <a:gd name="T70" fmla="*/ 2147483647 w 924"/>
                <a:gd name="T71" fmla="*/ 2147483647 h 991"/>
                <a:gd name="T72" fmla="*/ 2147483647 w 924"/>
                <a:gd name="T73" fmla="*/ 2147483647 h 991"/>
                <a:gd name="T74" fmla="*/ 2147483647 w 924"/>
                <a:gd name="T75" fmla="*/ 2147483647 h 991"/>
                <a:gd name="T76" fmla="*/ 2147483647 w 924"/>
                <a:gd name="T77" fmla="*/ 2147483647 h 991"/>
                <a:gd name="T78" fmla="*/ 2147483647 w 924"/>
                <a:gd name="T79" fmla="*/ 2147483647 h 991"/>
                <a:gd name="T80" fmla="*/ 2147483647 w 924"/>
                <a:gd name="T81" fmla="*/ 2147483647 h 991"/>
                <a:gd name="T82" fmla="*/ 2147483647 w 924"/>
                <a:gd name="T83" fmla="*/ 2147483647 h 991"/>
                <a:gd name="T84" fmla="*/ 2147483647 w 924"/>
                <a:gd name="T85" fmla="*/ 2147483647 h 991"/>
                <a:gd name="T86" fmla="*/ 2147483647 w 924"/>
                <a:gd name="T87" fmla="*/ 2147483647 h 991"/>
                <a:gd name="T88" fmla="*/ 2147483647 w 924"/>
                <a:gd name="T89" fmla="*/ 2147483647 h 991"/>
                <a:gd name="T90" fmla="*/ 2147483647 w 924"/>
                <a:gd name="T91" fmla="*/ 2147483647 h 991"/>
                <a:gd name="T92" fmla="*/ 2147483647 w 924"/>
                <a:gd name="T93" fmla="*/ 2147483647 h 9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24" h="991">
                  <a:moveTo>
                    <a:pt x="132" y="34"/>
                  </a:moveTo>
                  <a:cubicBezTo>
                    <a:pt x="135" y="42"/>
                    <a:pt x="134" y="50"/>
                    <a:pt x="137" y="58"/>
                  </a:cubicBezTo>
                  <a:cubicBezTo>
                    <a:pt x="140" y="66"/>
                    <a:pt x="148" y="74"/>
                    <a:pt x="152" y="81"/>
                  </a:cubicBezTo>
                  <a:cubicBezTo>
                    <a:pt x="154" y="91"/>
                    <a:pt x="157" y="102"/>
                    <a:pt x="165" y="108"/>
                  </a:cubicBezTo>
                  <a:cubicBezTo>
                    <a:pt x="168" y="115"/>
                    <a:pt x="180" y="124"/>
                    <a:pt x="180" y="124"/>
                  </a:cubicBezTo>
                  <a:cubicBezTo>
                    <a:pt x="184" y="130"/>
                    <a:pt x="191" y="132"/>
                    <a:pt x="197" y="136"/>
                  </a:cubicBezTo>
                  <a:cubicBezTo>
                    <a:pt x="198" y="138"/>
                    <a:pt x="199" y="140"/>
                    <a:pt x="201" y="141"/>
                  </a:cubicBezTo>
                  <a:cubicBezTo>
                    <a:pt x="202" y="142"/>
                    <a:pt x="205" y="141"/>
                    <a:pt x="206" y="142"/>
                  </a:cubicBezTo>
                  <a:cubicBezTo>
                    <a:pt x="213" y="149"/>
                    <a:pt x="208" y="157"/>
                    <a:pt x="221" y="160"/>
                  </a:cubicBezTo>
                  <a:cubicBezTo>
                    <a:pt x="224" y="175"/>
                    <a:pt x="226" y="191"/>
                    <a:pt x="219" y="205"/>
                  </a:cubicBezTo>
                  <a:cubicBezTo>
                    <a:pt x="218" y="225"/>
                    <a:pt x="222" y="229"/>
                    <a:pt x="209" y="220"/>
                  </a:cubicBezTo>
                  <a:cubicBezTo>
                    <a:pt x="205" y="212"/>
                    <a:pt x="208" y="200"/>
                    <a:pt x="212" y="192"/>
                  </a:cubicBezTo>
                  <a:cubicBezTo>
                    <a:pt x="210" y="182"/>
                    <a:pt x="211" y="180"/>
                    <a:pt x="203" y="174"/>
                  </a:cubicBezTo>
                  <a:cubicBezTo>
                    <a:pt x="195" y="161"/>
                    <a:pt x="182" y="144"/>
                    <a:pt x="168" y="136"/>
                  </a:cubicBezTo>
                  <a:cubicBezTo>
                    <a:pt x="160" y="125"/>
                    <a:pt x="164" y="129"/>
                    <a:pt x="156" y="123"/>
                  </a:cubicBezTo>
                  <a:cubicBezTo>
                    <a:pt x="150" y="135"/>
                    <a:pt x="159" y="153"/>
                    <a:pt x="167" y="163"/>
                  </a:cubicBezTo>
                  <a:cubicBezTo>
                    <a:pt x="168" y="170"/>
                    <a:pt x="170" y="171"/>
                    <a:pt x="176" y="175"/>
                  </a:cubicBezTo>
                  <a:cubicBezTo>
                    <a:pt x="179" y="181"/>
                    <a:pt x="182" y="183"/>
                    <a:pt x="188" y="186"/>
                  </a:cubicBezTo>
                  <a:cubicBezTo>
                    <a:pt x="193" y="193"/>
                    <a:pt x="196" y="202"/>
                    <a:pt x="200" y="210"/>
                  </a:cubicBezTo>
                  <a:cubicBezTo>
                    <a:pt x="202" y="225"/>
                    <a:pt x="204" y="238"/>
                    <a:pt x="209" y="252"/>
                  </a:cubicBezTo>
                  <a:cubicBezTo>
                    <a:pt x="212" y="268"/>
                    <a:pt x="234" y="282"/>
                    <a:pt x="242" y="298"/>
                  </a:cubicBezTo>
                  <a:cubicBezTo>
                    <a:pt x="244" y="307"/>
                    <a:pt x="246" y="314"/>
                    <a:pt x="254" y="319"/>
                  </a:cubicBezTo>
                  <a:cubicBezTo>
                    <a:pt x="256" y="330"/>
                    <a:pt x="262" y="340"/>
                    <a:pt x="269" y="349"/>
                  </a:cubicBezTo>
                  <a:cubicBezTo>
                    <a:pt x="271" y="359"/>
                    <a:pt x="280" y="371"/>
                    <a:pt x="290" y="373"/>
                  </a:cubicBezTo>
                  <a:cubicBezTo>
                    <a:pt x="294" y="379"/>
                    <a:pt x="299" y="384"/>
                    <a:pt x="305" y="388"/>
                  </a:cubicBezTo>
                  <a:cubicBezTo>
                    <a:pt x="312" y="400"/>
                    <a:pt x="320" y="408"/>
                    <a:pt x="332" y="415"/>
                  </a:cubicBezTo>
                  <a:cubicBezTo>
                    <a:pt x="337" y="421"/>
                    <a:pt x="344" y="425"/>
                    <a:pt x="350" y="430"/>
                  </a:cubicBezTo>
                  <a:cubicBezTo>
                    <a:pt x="356" y="440"/>
                    <a:pt x="365" y="452"/>
                    <a:pt x="375" y="459"/>
                  </a:cubicBezTo>
                  <a:cubicBezTo>
                    <a:pt x="383" y="474"/>
                    <a:pt x="390" y="491"/>
                    <a:pt x="401" y="505"/>
                  </a:cubicBezTo>
                  <a:cubicBezTo>
                    <a:pt x="402" y="511"/>
                    <a:pt x="404" y="517"/>
                    <a:pt x="407" y="523"/>
                  </a:cubicBezTo>
                  <a:cubicBezTo>
                    <a:pt x="410" y="535"/>
                    <a:pt x="409" y="549"/>
                    <a:pt x="416" y="559"/>
                  </a:cubicBezTo>
                  <a:cubicBezTo>
                    <a:pt x="420" y="582"/>
                    <a:pt x="433" y="602"/>
                    <a:pt x="458" y="607"/>
                  </a:cubicBezTo>
                  <a:cubicBezTo>
                    <a:pt x="463" y="610"/>
                    <a:pt x="467" y="612"/>
                    <a:pt x="473" y="613"/>
                  </a:cubicBezTo>
                  <a:cubicBezTo>
                    <a:pt x="477" y="618"/>
                    <a:pt x="486" y="625"/>
                    <a:pt x="486" y="625"/>
                  </a:cubicBezTo>
                  <a:cubicBezTo>
                    <a:pt x="488" y="631"/>
                    <a:pt x="488" y="637"/>
                    <a:pt x="491" y="643"/>
                  </a:cubicBezTo>
                  <a:cubicBezTo>
                    <a:pt x="495" y="663"/>
                    <a:pt x="500" y="679"/>
                    <a:pt x="522" y="682"/>
                  </a:cubicBezTo>
                  <a:cubicBezTo>
                    <a:pt x="556" y="693"/>
                    <a:pt x="599" y="689"/>
                    <a:pt x="632" y="690"/>
                  </a:cubicBezTo>
                  <a:cubicBezTo>
                    <a:pt x="643" y="692"/>
                    <a:pt x="654" y="698"/>
                    <a:pt x="665" y="700"/>
                  </a:cubicBezTo>
                  <a:cubicBezTo>
                    <a:pt x="674" y="704"/>
                    <a:pt x="680" y="711"/>
                    <a:pt x="689" y="715"/>
                  </a:cubicBezTo>
                  <a:cubicBezTo>
                    <a:pt x="693" y="722"/>
                    <a:pt x="696" y="719"/>
                    <a:pt x="702" y="724"/>
                  </a:cubicBezTo>
                  <a:cubicBezTo>
                    <a:pt x="711" y="732"/>
                    <a:pt x="715" y="741"/>
                    <a:pt x="725" y="747"/>
                  </a:cubicBezTo>
                  <a:cubicBezTo>
                    <a:pt x="727" y="768"/>
                    <a:pt x="744" y="774"/>
                    <a:pt x="755" y="792"/>
                  </a:cubicBezTo>
                  <a:cubicBezTo>
                    <a:pt x="759" y="798"/>
                    <a:pt x="749" y="787"/>
                    <a:pt x="753" y="793"/>
                  </a:cubicBezTo>
                  <a:cubicBezTo>
                    <a:pt x="756" y="798"/>
                    <a:pt x="753" y="795"/>
                    <a:pt x="753" y="795"/>
                  </a:cubicBezTo>
                  <a:cubicBezTo>
                    <a:pt x="754" y="802"/>
                    <a:pt x="760" y="796"/>
                    <a:pt x="752" y="796"/>
                  </a:cubicBezTo>
                  <a:cubicBezTo>
                    <a:pt x="744" y="773"/>
                    <a:pt x="748" y="797"/>
                    <a:pt x="776" y="793"/>
                  </a:cubicBezTo>
                  <a:cubicBezTo>
                    <a:pt x="790" y="795"/>
                    <a:pt x="795" y="797"/>
                    <a:pt x="809" y="793"/>
                  </a:cubicBezTo>
                  <a:cubicBezTo>
                    <a:pt x="816" y="791"/>
                    <a:pt x="818" y="784"/>
                    <a:pt x="827" y="783"/>
                  </a:cubicBezTo>
                  <a:cubicBezTo>
                    <a:pt x="834" y="779"/>
                    <a:pt x="833" y="786"/>
                    <a:pt x="834" y="792"/>
                  </a:cubicBezTo>
                  <a:cubicBezTo>
                    <a:pt x="835" y="806"/>
                    <a:pt x="833" y="821"/>
                    <a:pt x="842" y="832"/>
                  </a:cubicBezTo>
                  <a:cubicBezTo>
                    <a:pt x="843" y="839"/>
                    <a:pt x="845" y="840"/>
                    <a:pt x="851" y="843"/>
                  </a:cubicBezTo>
                  <a:cubicBezTo>
                    <a:pt x="856" y="848"/>
                    <a:pt x="856" y="852"/>
                    <a:pt x="864" y="853"/>
                  </a:cubicBezTo>
                  <a:cubicBezTo>
                    <a:pt x="870" y="855"/>
                    <a:pt x="876" y="855"/>
                    <a:pt x="882" y="858"/>
                  </a:cubicBezTo>
                  <a:cubicBezTo>
                    <a:pt x="889" y="867"/>
                    <a:pt x="890" y="872"/>
                    <a:pt x="902" y="874"/>
                  </a:cubicBezTo>
                  <a:cubicBezTo>
                    <a:pt x="911" y="879"/>
                    <a:pt x="914" y="884"/>
                    <a:pt x="920" y="892"/>
                  </a:cubicBezTo>
                  <a:cubicBezTo>
                    <a:pt x="918" y="944"/>
                    <a:pt x="924" y="929"/>
                    <a:pt x="912" y="954"/>
                  </a:cubicBezTo>
                  <a:cubicBezTo>
                    <a:pt x="910" y="965"/>
                    <a:pt x="907" y="966"/>
                    <a:pt x="896" y="967"/>
                  </a:cubicBezTo>
                  <a:cubicBezTo>
                    <a:pt x="888" y="975"/>
                    <a:pt x="892" y="985"/>
                    <a:pt x="879" y="988"/>
                  </a:cubicBezTo>
                  <a:cubicBezTo>
                    <a:pt x="873" y="984"/>
                    <a:pt x="868" y="979"/>
                    <a:pt x="861" y="978"/>
                  </a:cubicBezTo>
                  <a:cubicBezTo>
                    <a:pt x="839" y="980"/>
                    <a:pt x="835" y="981"/>
                    <a:pt x="804" y="982"/>
                  </a:cubicBezTo>
                  <a:cubicBezTo>
                    <a:pt x="779" y="990"/>
                    <a:pt x="755" y="990"/>
                    <a:pt x="728" y="991"/>
                  </a:cubicBezTo>
                  <a:cubicBezTo>
                    <a:pt x="715" y="990"/>
                    <a:pt x="701" y="983"/>
                    <a:pt x="696" y="970"/>
                  </a:cubicBezTo>
                  <a:cubicBezTo>
                    <a:pt x="695" y="955"/>
                    <a:pt x="690" y="959"/>
                    <a:pt x="678" y="955"/>
                  </a:cubicBezTo>
                  <a:cubicBezTo>
                    <a:pt x="672" y="950"/>
                    <a:pt x="660" y="940"/>
                    <a:pt x="660" y="940"/>
                  </a:cubicBezTo>
                  <a:cubicBezTo>
                    <a:pt x="658" y="931"/>
                    <a:pt x="656" y="923"/>
                    <a:pt x="648" y="918"/>
                  </a:cubicBezTo>
                  <a:cubicBezTo>
                    <a:pt x="645" y="913"/>
                    <a:pt x="642" y="909"/>
                    <a:pt x="639" y="904"/>
                  </a:cubicBezTo>
                  <a:cubicBezTo>
                    <a:pt x="637" y="894"/>
                    <a:pt x="636" y="886"/>
                    <a:pt x="635" y="876"/>
                  </a:cubicBezTo>
                  <a:cubicBezTo>
                    <a:pt x="622" y="877"/>
                    <a:pt x="617" y="885"/>
                    <a:pt x="609" y="895"/>
                  </a:cubicBezTo>
                  <a:cubicBezTo>
                    <a:pt x="606" y="908"/>
                    <a:pt x="589" y="920"/>
                    <a:pt x="576" y="922"/>
                  </a:cubicBezTo>
                  <a:cubicBezTo>
                    <a:pt x="571" y="924"/>
                    <a:pt x="566" y="925"/>
                    <a:pt x="561" y="927"/>
                  </a:cubicBezTo>
                  <a:cubicBezTo>
                    <a:pt x="547" y="924"/>
                    <a:pt x="543" y="913"/>
                    <a:pt x="531" y="906"/>
                  </a:cubicBezTo>
                  <a:cubicBezTo>
                    <a:pt x="528" y="900"/>
                    <a:pt x="525" y="897"/>
                    <a:pt x="519" y="894"/>
                  </a:cubicBezTo>
                  <a:cubicBezTo>
                    <a:pt x="514" y="886"/>
                    <a:pt x="512" y="884"/>
                    <a:pt x="518" y="876"/>
                  </a:cubicBezTo>
                  <a:cubicBezTo>
                    <a:pt x="519" y="870"/>
                    <a:pt x="521" y="866"/>
                    <a:pt x="524" y="861"/>
                  </a:cubicBezTo>
                  <a:cubicBezTo>
                    <a:pt x="528" y="841"/>
                    <a:pt x="532" y="821"/>
                    <a:pt x="513" y="810"/>
                  </a:cubicBezTo>
                  <a:cubicBezTo>
                    <a:pt x="492" y="812"/>
                    <a:pt x="485" y="814"/>
                    <a:pt x="456" y="810"/>
                  </a:cubicBezTo>
                  <a:cubicBezTo>
                    <a:pt x="451" y="809"/>
                    <a:pt x="451" y="801"/>
                    <a:pt x="447" y="798"/>
                  </a:cubicBezTo>
                  <a:cubicBezTo>
                    <a:pt x="443" y="792"/>
                    <a:pt x="441" y="786"/>
                    <a:pt x="438" y="780"/>
                  </a:cubicBezTo>
                  <a:cubicBezTo>
                    <a:pt x="437" y="773"/>
                    <a:pt x="432" y="773"/>
                    <a:pt x="429" y="766"/>
                  </a:cubicBezTo>
                  <a:cubicBezTo>
                    <a:pt x="428" y="758"/>
                    <a:pt x="427" y="757"/>
                    <a:pt x="420" y="753"/>
                  </a:cubicBezTo>
                  <a:cubicBezTo>
                    <a:pt x="416" y="746"/>
                    <a:pt x="411" y="737"/>
                    <a:pt x="404" y="732"/>
                  </a:cubicBezTo>
                  <a:cubicBezTo>
                    <a:pt x="401" y="723"/>
                    <a:pt x="382" y="709"/>
                    <a:pt x="374" y="703"/>
                  </a:cubicBezTo>
                  <a:cubicBezTo>
                    <a:pt x="358" y="707"/>
                    <a:pt x="361" y="730"/>
                    <a:pt x="374" y="738"/>
                  </a:cubicBezTo>
                  <a:cubicBezTo>
                    <a:pt x="376" y="749"/>
                    <a:pt x="374" y="755"/>
                    <a:pt x="363" y="757"/>
                  </a:cubicBezTo>
                  <a:cubicBezTo>
                    <a:pt x="346" y="769"/>
                    <a:pt x="356" y="743"/>
                    <a:pt x="339" y="741"/>
                  </a:cubicBezTo>
                  <a:cubicBezTo>
                    <a:pt x="324" y="740"/>
                    <a:pt x="309" y="740"/>
                    <a:pt x="294" y="739"/>
                  </a:cubicBezTo>
                  <a:cubicBezTo>
                    <a:pt x="286" y="728"/>
                    <a:pt x="274" y="717"/>
                    <a:pt x="261" y="714"/>
                  </a:cubicBezTo>
                  <a:cubicBezTo>
                    <a:pt x="260" y="709"/>
                    <a:pt x="258" y="705"/>
                    <a:pt x="257" y="700"/>
                  </a:cubicBezTo>
                  <a:cubicBezTo>
                    <a:pt x="258" y="688"/>
                    <a:pt x="258" y="687"/>
                    <a:pt x="263" y="678"/>
                  </a:cubicBezTo>
                  <a:cubicBezTo>
                    <a:pt x="260" y="670"/>
                    <a:pt x="260" y="663"/>
                    <a:pt x="263" y="655"/>
                  </a:cubicBezTo>
                  <a:cubicBezTo>
                    <a:pt x="264" y="639"/>
                    <a:pt x="268" y="635"/>
                    <a:pt x="281" y="627"/>
                  </a:cubicBezTo>
                  <a:cubicBezTo>
                    <a:pt x="290" y="634"/>
                    <a:pt x="296" y="631"/>
                    <a:pt x="308" y="630"/>
                  </a:cubicBezTo>
                  <a:cubicBezTo>
                    <a:pt x="313" y="622"/>
                    <a:pt x="310" y="617"/>
                    <a:pt x="317" y="610"/>
                  </a:cubicBezTo>
                  <a:cubicBezTo>
                    <a:pt x="319" y="597"/>
                    <a:pt x="309" y="584"/>
                    <a:pt x="299" y="577"/>
                  </a:cubicBezTo>
                  <a:cubicBezTo>
                    <a:pt x="282" y="581"/>
                    <a:pt x="287" y="582"/>
                    <a:pt x="264" y="580"/>
                  </a:cubicBezTo>
                  <a:cubicBezTo>
                    <a:pt x="255" y="568"/>
                    <a:pt x="247" y="561"/>
                    <a:pt x="233" y="559"/>
                  </a:cubicBezTo>
                  <a:cubicBezTo>
                    <a:pt x="231" y="541"/>
                    <a:pt x="231" y="533"/>
                    <a:pt x="245" y="522"/>
                  </a:cubicBezTo>
                  <a:cubicBezTo>
                    <a:pt x="247" y="512"/>
                    <a:pt x="244" y="501"/>
                    <a:pt x="251" y="492"/>
                  </a:cubicBezTo>
                  <a:cubicBezTo>
                    <a:pt x="253" y="482"/>
                    <a:pt x="259" y="477"/>
                    <a:pt x="264" y="469"/>
                  </a:cubicBezTo>
                  <a:cubicBezTo>
                    <a:pt x="264" y="460"/>
                    <a:pt x="265" y="451"/>
                    <a:pt x="263" y="442"/>
                  </a:cubicBezTo>
                  <a:cubicBezTo>
                    <a:pt x="263" y="440"/>
                    <a:pt x="234" y="417"/>
                    <a:pt x="230" y="414"/>
                  </a:cubicBezTo>
                  <a:cubicBezTo>
                    <a:pt x="224" y="415"/>
                    <a:pt x="219" y="415"/>
                    <a:pt x="216" y="421"/>
                  </a:cubicBezTo>
                  <a:cubicBezTo>
                    <a:pt x="215" y="430"/>
                    <a:pt x="215" y="431"/>
                    <a:pt x="207" y="436"/>
                  </a:cubicBezTo>
                  <a:cubicBezTo>
                    <a:pt x="196" y="434"/>
                    <a:pt x="189" y="426"/>
                    <a:pt x="180" y="420"/>
                  </a:cubicBezTo>
                  <a:cubicBezTo>
                    <a:pt x="171" y="404"/>
                    <a:pt x="180" y="424"/>
                    <a:pt x="179" y="411"/>
                  </a:cubicBezTo>
                  <a:cubicBezTo>
                    <a:pt x="178" y="406"/>
                    <a:pt x="170" y="402"/>
                    <a:pt x="167" y="399"/>
                  </a:cubicBezTo>
                  <a:cubicBezTo>
                    <a:pt x="168" y="370"/>
                    <a:pt x="165" y="379"/>
                    <a:pt x="182" y="382"/>
                  </a:cubicBezTo>
                  <a:cubicBezTo>
                    <a:pt x="185" y="388"/>
                    <a:pt x="188" y="390"/>
                    <a:pt x="194" y="393"/>
                  </a:cubicBezTo>
                  <a:cubicBezTo>
                    <a:pt x="200" y="389"/>
                    <a:pt x="198" y="383"/>
                    <a:pt x="204" y="379"/>
                  </a:cubicBezTo>
                  <a:cubicBezTo>
                    <a:pt x="214" y="359"/>
                    <a:pt x="193" y="352"/>
                    <a:pt x="177" y="351"/>
                  </a:cubicBezTo>
                  <a:cubicBezTo>
                    <a:pt x="166" y="337"/>
                    <a:pt x="179" y="317"/>
                    <a:pt x="165" y="306"/>
                  </a:cubicBezTo>
                  <a:cubicBezTo>
                    <a:pt x="159" y="296"/>
                    <a:pt x="151" y="303"/>
                    <a:pt x="141" y="304"/>
                  </a:cubicBezTo>
                  <a:cubicBezTo>
                    <a:pt x="137" y="310"/>
                    <a:pt x="137" y="314"/>
                    <a:pt x="138" y="321"/>
                  </a:cubicBezTo>
                  <a:cubicBezTo>
                    <a:pt x="137" y="340"/>
                    <a:pt x="142" y="352"/>
                    <a:pt x="126" y="361"/>
                  </a:cubicBezTo>
                  <a:cubicBezTo>
                    <a:pt x="119" y="360"/>
                    <a:pt x="114" y="354"/>
                    <a:pt x="110" y="348"/>
                  </a:cubicBezTo>
                  <a:cubicBezTo>
                    <a:pt x="105" y="351"/>
                    <a:pt x="102" y="355"/>
                    <a:pt x="96" y="357"/>
                  </a:cubicBezTo>
                  <a:cubicBezTo>
                    <a:pt x="90" y="364"/>
                    <a:pt x="88" y="369"/>
                    <a:pt x="81" y="373"/>
                  </a:cubicBezTo>
                  <a:cubicBezTo>
                    <a:pt x="76" y="379"/>
                    <a:pt x="74" y="381"/>
                    <a:pt x="66" y="382"/>
                  </a:cubicBezTo>
                  <a:cubicBezTo>
                    <a:pt x="56" y="389"/>
                    <a:pt x="54" y="387"/>
                    <a:pt x="39" y="385"/>
                  </a:cubicBezTo>
                  <a:cubicBezTo>
                    <a:pt x="34" y="382"/>
                    <a:pt x="32" y="378"/>
                    <a:pt x="27" y="375"/>
                  </a:cubicBezTo>
                  <a:cubicBezTo>
                    <a:pt x="21" y="365"/>
                    <a:pt x="30" y="359"/>
                    <a:pt x="38" y="354"/>
                  </a:cubicBezTo>
                  <a:cubicBezTo>
                    <a:pt x="36" y="343"/>
                    <a:pt x="36" y="340"/>
                    <a:pt x="27" y="334"/>
                  </a:cubicBezTo>
                  <a:cubicBezTo>
                    <a:pt x="30" y="324"/>
                    <a:pt x="45" y="314"/>
                    <a:pt x="56" y="312"/>
                  </a:cubicBezTo>
                  <a:cubicBezTo>
                    <a:pt x="63" y="317"/>
                    <a:pt x="61" y="324"/>
                    <a:pt x="68" y="328"/>
                  </a:cubicBezTo>
                  <a:cubicBezTo>
                    <a:pt x="78" y="323"/>
                    <a:pt x="70" y="311"/>
                    <a:pt x="83" y="300"/>
                  </a:cubicBezTo>
                  <a:cubicBezTo>
                    <a:pt x="87" y="293"/>
                    <a:pt x="89" y="276"/>
                    <a:pt x="89" y="276"/>
                  </a:cubicBezTo>
                  <a:cubicBezTo>
                    <a:pt x="85" y="245"/>
                    <a:pt x="87" y="247"/>
                    <a:pt x="51" y="246"/>
                  </a:cubicBezTo>
                  <a:cubicBezTo>
                    <a:pt x="48" y="241"/>
                    <a:pt x="46" y="238"/>
                    <a:pt x="41" y="234"/>
                  </a:cubicBezTo>
                  <a:cubicBezTo>
                    <a:pt x="39" y="222"/>
                    <a:pt x="41" y="218"/>
                    <a:pt x="32" y="211"/>
                  </a:cubicBezTo>
                  <a:cubicBezTo>
                    <a:pt x="29" y="205"/>
                    <a:pt x="24" y="201"/>
                    <a:pt x="21" y="195"/>
                  </a:cubicBezTo>
                  <a:cubicBezTo>
                    <a:pt x="20" y="188"/>
                    <a:pt x="20" y="185"/>
                    <a:pt x="12" y="183"/>
                  </a:cubicBezTo>
                  <a:cubicBezTo>
                    <a:pt x="7" y="157"/>
                    <a:pt x="11" y="158"/>
                    <a:pt x="29" y="144"/>
                  </a:cubicBezTo>
                  <a:cubicBezTo>
                    <a:pt x="31" y="133"/>
                    <a:pt x="28" y="127"/>
                    <a:pt x="23" y="118"/>
                  </a:cubicBezTo>
                  <a:cubicBezTo>
                    <a:pt x="24" y="107"/>
                    <a:pt x="31" y="101"/>
                    <a:pt x="35" y="91"/>
                  </a:cubicBezTo>
                  <a:cubicBezTo>
                    <a:pt x="36" y="85"/>
                    <a:pt x="39" y="82"/>
                    <a:pt x="41" y="76"/>
                  </a:cubicBezTo>
                  <a:cubicBezTo>
                    <a:pt x="42" y="67"/>
                    <a:pt x="43" y="66"/>
                    <a:pt x="48" y="58"/>
                  </a:cubicBezTo>
                  <a:cubicBezTo>
                    <a:pt x="46" y="46"/>
                    <a:pt x="24" y="26"/>
                    <a:pt x="12" y="24"/>
                  </a:cubicBezTo>
                  <a:cubicBezTo>
                    <a:pt x="0" y="18"/>
                    <a:pt x="29" y="16"/>
                    <a:pt x="30" y="16"/>
                  </a:cubicBezTo>
                  <a:cubicBezTo>
                    <a:pt x="39" y="11"/>
                    <a:pt x="39" y="10"/>
                    <a:pt x="50" y="9"/>
                  </a:cubicBezTo>
                  <a:cubicBezTo>
                    <a:pt x="57" y="6"/>
                    <a:pt x="62" y="1"/>
                    <a:pt x="69" y="0"/>
                  </a:cubicBezTo>
                  <a:cubicBezTo>
                    <a:pt x="75" y="1"/>
                    <a:pt x="78" y="3"/>
                    <a:pt x="83" y="7"/>
                  </a:cubicBezTo>
                  <a:cubicBezTo>
                    <a:pt x="97" y="30"/>
                    <a:pt x="84" y="29"/>
                    <a:pt x="116" y="33"/>
                  </a:cubicBezTo>
                  <a:cubicBezTo>
                    <a:pt x="123" y="38"/>
                    <a:pt x="118" y="36"/>
                    <a:pt x="132" y="34"/>
                  </a:cubicBezTo>
                  <a:close/>
                </a:path>
              </a:pathLst>
            </a:custGeom>
            <a:solidFill>
              <a:schemeClr val="bg1">
                <a:lumMod val="65000"/>
              </a:schemeClr>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1" name="Freeform 53"/>
            <p:cNvSpPr>
              <a:spLocks/>
            </p:cNvSpPr>
            <p:nvPr>
              <p:custDataLst>
                <p:tags r:id="rId30"/>
              </p:custDataLst>
            </p:nvPr>
          </p:nvSpPr>
          <p:spPr bwMode="auto">
            <a:xfrm>
              <a:off x="3227372" y="4050615"/>
              <a:ext cx="746125" cy="592138"/>
            </a:xfrm>
            <a:custGeom>
              <a:avLst/>
              <a:gdLst>
                <a:gd name="T0" fmla="*/ 2147483647 w 864"/>
                <a:gd name="T1" fmla="*/ 2147483647 h 587"/>
                <a:gd name="T2" fmla="*/ 2147483647 w 864"/>
                <a:gd name="T3" fmla="*/ 2147483647 h 587"/>
                <a:gd name="T4" fmla="*/ 2147483647 w 864"/>
                <a:gd name="T5" fmla="*/ 2147483647 h 587"/>
                <a:gd name="T6" fmla="*/ 2147483647 w 864"/>
                <a:gd name="T7" fmla="*/ 2147483647 h 587"/>
                <a:gd name="T8" fmla="*/ 2147483647 w 864"/>
                <a:gd name="T9" fmla="*/ 2147483647 h 587"/>
                <a:gd name="T10" fmla="*/ 2147483647 w 864"/>
                <a:gd name="T11" fmla="*/ 2147483647 h 587"/>
                <a:gd name="T12" fmla="*/ 2147483647 w 864"/>
                <a:gd name="T13" fmla="*/ 2147483647 h 587"/>
                <a:gd name="T14" fmla="*/ 2147483647 w 864"/>
                <a:gd name="T15" fmla="*/ 2147483647 h 587"/>
                <a:gd name="T16" fmla="*/ 2147483647 w 864"/>
                <a:gd name="T17" fmla="*/ 2147483647 h 587"/>
                <a:gd name="T18" fmla="*/ 2147483647 w 864"/>
                <a:gd name="T19" fmla="*/ 2147483647 h 587"/>
                <a:gd name="T20" fmla="*/ 2147483647 w 864"/>
                <a:gd name="T21" fmla="*/ 2147483647 h 587"/>
                <a:gd name="T22" fmla="*/ 2147483647 w 864"/>
                <a:gd name="T23" fmla="*/ 2147483647 h 587"/>
                <a:gd name="T24" fmla="*/ 2147483647 w 864"/>
                <a:gd name="T25" fmla="*/ 2147483647 h 587"/>
                <a:gd name="T26" fmla="*/ 2147483647 w 864"/>
                <a:gd name="T27" fmla="*/ 2147483647 h 587"/>
                <a:gd name="T28" fmla="*/ 2147483647 w 864"/>
                <a:gd name="T29" fmla="*/ 2147483647 h 587"/>
                <a:gd name="T30" fmla="*/ 2147483647 w 864"/>
                <a:gd name="T31" fmla="*/ 2147483647 h 587"/>
                <a:gd name="T32" fmla="*/ 2147483647 w 864"/>
                <a:gd name="T33" fmla="*/ 2147483647 h 587"/>
                <a:gd name="T34" fmla="*/ 2147483647 w 864"/>
                <a:gd name="T35" fmla="*/ 2147483647 h 587"/>
                <a:gd name="T36" fmla="*/ 2147483647 w 864"/>
                <a:gd name="T37" fmla="*/ 2147483647 h 587"/>
                <a:gd name="T38" fmla="*/ 2147483647 w 864"/>
                <a:gd name="T39" fmla="*/ 2147483647 h 587"/>
                <a:gd name="T40" fmla="*/ 2147483647 w 864"/>
                <a:gd name="T41" fmla="*/ 2147483647 h 587"/>
                <a:gd name="T42" fmla="*/ 2147483647 w 864"/>
                <a:gd name="T43" fmla="*/ 2147483647 h 587"/>
                <a:gd name="T44" fmla="*/ 2147483647 w 864"/>
                <a:gd name="T45" fmla="*/ 2147483647 h 587"/>
                <a:gd name="T46" fmla="*/ 2147483647 w 864"/>
                <a:gd name="T47" fmla="*/ 2147483647 h 587"/>
                <a:gd name="T48" fmla="*/ 2147483647 w 864"/>
                <a:gd name="T49" fmla="*/ 2147483647 h 587"/>
                <a:gd name="T50" fmla="*/ 2147483647 w 864"/>
                <a:gd name="T51" fmla="*/ 2147483647 h 587"/>
                <a:gd name="T52" fmla="*/ 2147483647 w 864"/>
                <a:gd name="T53" fmla="*/ 2147483647 h 587"/>
                <a:gd name="T54" fmla="*/ 2147483647 w 864"/>
                <a:gd name="T55" fmla="*/ 2147483647 h 587"/>
                <a:gd name="T56" fmla="*/ 2147483647 w 864"/>
                <a:gd name="T57" fmla="*/ 2147483647 h 587"/>
                <a:gd name="T58" fmla="*/ 2147483647 w 864"/>
                <a:gd name="T59" fmla="*/ 2147483647 h 587"/>
                <a:gd name="T60" fmla="*/ 2147483647 w 864"/>
                <a:gd name="T61" fmla="*/ 2147483647 h 587"/>
                <a:gd name="T62" fmla="*/ 2147483647 w 864"/>
                <a:gd name="T63" fmla="*/ 2147483647 h 587"/>
                <a:gd name="T64" fmla="*/ 2147483647 w 864"/>
                <a:gd name="T65" fmla="*/ 2147483647 h 587"/>
                <a:gd name="T66" fmla="*/ 2147483647 w 864"/>
                <a:gd name="T67" fmla="*/ 2147483647 h 587"/>
                <a:gd name="T68" fmla="*/ 2147483647 w 864"/>
                <a:gd name="T69" fmla="*/ 2147483647 h 587"/>
                <a:gd name="T70" fmla="*/ 2147483647 w 864"/>
                <a:gd name="T71" fmla="*/ 2147483647 h 587"/>
                <a:gd name="T72" fmla="*/ 2147483647 w 864"/>
                <a:gd name="T73" fmla="*/ 2147483647 h 587"/>
                <a:gd name="T74" fmla="*/ 2147483647 w 864"/>
                <a:gd name="T75" fmla="*/ 2147483647 h 587"/>
                <a:gd name="T76" fmla="*/ 2147483647 w 864"/>
                <a:gd name="T77" fmla="*/ 2147483647 h 587"/>
                <a:gd name="T78" fmla="*/ 2147483647 w 864"/>
                <a:gd name="T79" fmla="*/ 2147483647 h 587"/>
                <a:gd name="T80" fmla="*/ 2147483647 w 864"/>
                <a:gd name="T81" fmla="*/ 2147483647 h 587"/>
                <a:gd name="T82" fmla="*/ 2147483647 w 864"/>
                <a:gd name="T83" fmla="*/ 2147483647 h 587"/>
                <a:gd name="T84" fmla="*/ 2147483647 w 864"/>
                <a:gd name="T85" fmla="*/ 2147483647 h 587"/>
                <a:gd name="T86" fmla="*/ 2147483647 w 864"/>
                <a:gd name="T87" fmla="*/ 2147483647 h 587"/>
                <a:gd name="T88" fmla="*/ 2147483647 w 864"/>
                <a:gd name="T89" fmla="*/ 2147483647 h 587"/>
                <a:gd name="T90" fmla="*/ 2147483647 w 864"/>
                <a:gd name="T91" fmla="*/ 2147483647 h 587"/>
                <a:gd name="T92" fmla="*/ 2147483647 w 864"/>
                <a:gd name="T93" fmla="*/ 2147483647 h 587"/>
                <a:gd name="T94" fmla="*/ 2147483647 w 864"/>
                <a:gd name="T95" fmla="*/ 2147483647 h 587"/>
                <a:gd name="T96" fmla="*/ 2147483647 w 864"/>
                <a:gd name="T97" fmla="*/ 2147483647 h 587"/>
                <a:gd name="T98" fmla="*/ 2147483647 w 864"/>
                <a:gd name="T99" fmla="*/ 2147483647 h 587"/>
                <a:gd name="T100" fmla="*/ 2147483647 w 864"/>
                <a:gd name="T101" fmla="*/ 2147483647 h 587"/>
                <a:gd name="T102" fmla="*/ 2147483647 w 864"/>
                <a:gd name="T103" fmla="*/ 2147483647 h 587"/>
                <a:gd name="T104" fmla="*/ 0 w 864"/>
                <a:gd name="T105" fmla="*/ 2147483647 h 5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4" h="587">
                  <a:moveTo>
                    <a:pt x="0" y="457"/>
                  </a:moveTo>
                  <a:cubicBezTo>
                    <a:pt x="3" y="461"/>
                    <a:pt x="5" y="466"/>
                    <a:pt x="8" y="470"/>
                  </a:cubicBezTo>
                  <a:cubicBezTo>
                    <a:pt x="11" y="486"/>
                    <a:pt x="17" y="484"/>
                    <a:pt x="35" y="485"/>
                  </a:cubicBezTo>
                  <a:cubicBezTo>
                    <a:pt x="40" y="491"/>
                    <a:pt x="46" y="493"/>
                    <a:pt x="53" y="494"/>
                  </a:cubicBezTo>
                  <a:cubicBezTo>
                    <a:pt x="70" y="502"/>
                    <a:pt x="91" y="506"/>
                    <a:pt x="110" y="509"/>
                  </a:cubicBezTo>
                  <a:cubicBezTo>
                    <a:pt x="115" y="513"/>
                    <a:pt x="119" y="514"/>
                    <a:pt x="125" y="515"/>
                  </a:cubicBezTo>
                  <a:cubicBezTo>
                    <a:pt x="128" y="516"/>
                    <a:pt x="132" y="515"/>
                    <a:pt x="134" y="518"/>
                  </a:cubicBezTo>
                  <a:cubicBezTo>
                    <a:pt x="141" y="529"/>
                    <a:pt x="129" y="525"/>
                    <a:pt x="140" y="527"/>
                  </a:cubicBezTo>
                  <a:cubicBezTo>
                    <a:pt x="149" y="533"/>
                    <a:pt x="159" y="535"/>
                    <a:pt x="168" y="542"/>
                  </a:cubicBezTo>
                  <a:cubicBezTo>
                    <a:pt x="172" y="549"/>
                    <a:pt x="177" y="552"/>
                    <a:pt x="185" y="554"/>
                  </a:cubicBezTo>
                  <a:cubicBezTo>
                    <a:pt x="206" y="550"/>
                    <a:pt x="157" y="547"/>
                    <a:pt x="264" y="548"/>
                  </a:cubicBezTo>
                  <a:cubicBezTo>
                    <a:pt x="276" y="551"/>
                    <a:pt x="285" y="558"/>
                    <a:pt x="296" y="560"/>
                  </a:cubicBezTo>
                  <a:cubicBezTo>
                    <a:pt x="302" y="563"/>
                    <a:pt x="309" y="565"/>
                    <a:pt x="315" y="566"/>
                  </a:cubicBezTo>
                  <a:cubicBezTo>
                    <a:pt x="321" y="568"/>
                    <a:pt x="326" y="571"/>
                    <a:pt x="332" y="572"/>
                  </a:cubicBezTo>
                  <a:cubicBezTo>
                    <a:pt x="342" y="577"/>
                    <a:pt x="355" y="579"/>
                    <a:pt x="366" y="581"/>
                  </a:cubicBezTo>
                  <a:cubicBezTo>
                    <a:pt x="371" y="583"/>
                    <a:pt x="374" y="586"/>
                    <a:pt x="380" y="587"/>
                  </a:cubicBezTo>
                  <a:cubicBezTo>
                    <a:pt x="436" y="586"/>
                    <a:pt x="411" y="584"/>
                    <a:pt x="443" y="577"/>
                  </a:cubicBezTo>
                  <a:cubicBezTo>
                    <a:pt x="453" y="575"/>
                    <a:pt x="473" y="572"/>
                    <a:pt x="473" y="572"/>
                  </a:cubicBezTo>
                  <a:cubicBezTo>
                    <a:pt x="489" y="564"/>
                    <a:pt x="503" y="547"/>
                    <a:pt x="521" y="544"/>
                  </a:cubicBezTo>
                  <a:cubicBezTo>
                    <a:pt x="531" y="539"/>
                    <a:pt x="541" y="540"/>
                    <a:pt x="552" y="539"/>
                  </a:cubicBezTo>
                  <a:cubicBezTo>
                    <a:pt x="559" y="538"/>
                    <a:pt x="563" y="532"/>
                    <a:pt x="570" y="530"/>
                  </a:cubicBezTo>
                  <a:cubicBezTo>
                    <a:pt x="576" y="528"/>
                    <a:pt x="583" y="527"/>
                    <a:pt x="590" y="526"/>
                  </a:cubicBezTo>
                  <a:cubicBezTo>
                    <a:pt x="597" y="521"/>
                    <a:pt x="604" y="512"/>
                    <a:pt x="612" y="508"/>
                  </a:cubicBezTo>
                  <a:cubicBezTo>
                    <a:pt x="626" y="502"/>
                    <a:pt x="621" y="506"/>
                    <a:pt x="629" y="499"/>
                  </a:cubicBezTo>
                  <a:cubicBezTo>
                    <a:pt x="637" y="459"/>
                    <a:pt x="648" y="473"/>
                    <a:pt x="699" y="472"/>
                  </a:cubicBezTo>
                  <a:cubicBezTo>
                    <a:pt x="695" y="466"/>
                    <a:pt x="688" y="464"/>
                    <a:pt x="681" y="463"/>
                  </a:cubicBezTo>
                  <a:cubicBezTo>
                    <a:pt x="676" y="457"/>
                    <a:pt x="670" y="455"/>
                    <a:pt x="663" y="454"/>
                  </a:cubicBezTo>
                  <a:cubicBezTo>
                    <a:pt x="666" y="447"/>
                    <a:pt x="681" y="450"/>
                    <a:pt x="689" y="449"/>
                  </a:cubicBezTo>
                  <a:cubicBezTo>
                    <a:pt x="686" y="442"/>
                    <a:pt x="681" y="442"/>
                    <a:pt x="689" y="437"/>
                  </a:cubicBezTo>
                  <a:cubicBezTo>
                    <a:pt x="716" y="441"/>
                    <a:pt x="691" y="445"/>
                    <a:pt x="708" y="458"/>
                  </a:cubicBezTo>
                  <a:cubicBezTo>
                    <a:pt x="717" y="451"/>
                    <a:pt x="723" y="447"/>
                    <a:pt x="734" y="445"/>
                  </a:cubicBezTo>
                  <a:cubicBezTo>
                    <a:pt x="736" y="445"/>
                    <a:pt x="739" y="444"/>
                    <a:pt x="740" y="446"/>
                  </a:cubicBezTo>
                  <a:cubicBezTo>
                    <a:pt x="743" y="454"/>
                    <a:pt x="725" y="464"/>
                    <a:pt x="720" y="467"/>
                  </a:cubicBezTo>
                  <a:cubicBezTo>
                    <a:pt x="711" y="482"/>
                    <a:pt x="707" y="476"/>
                    <a:pt x="741" y="475"/>
                  </a:cubicBezTo>
                  <a:cubicBezTo>
                    <a:pt x="750" y="471"/>
                    <a:pt x="759" y="474"/>
                    <a:pt x="768" y="470"/>
                  </a:cubicBezTo>
                  <a:cubicBezTo>
                    <a:pt x="782" y="473"/>
                    <a:pt x="774" y="474"/>
                    <a:pt x="783" y="481"/>
                  </a:cubicBezTo>
                  <a:cubicBezTo>
                    <a:pt x="793" y="489"/>
                    <a:pt x="809" y="483"/>
                    <a:pt x="822" y="484"/>
                  </a:cubicBezTo>
                  <a:cubicBezTo>
                    <a:pt x="827" y="485"/>
                    <a:pt x="831" y="487"/>
                    <a:pt x="836" y="488"/>
                  </a:cubicBezTo>
                  <a:cubicBezTo>
                    <a:pt x="842" y="481"/>
                    <a:pt x="842" y="471"/>
                    <a:pt x="848" y="463"/>
                  </a:cubicBezTo>
                  <a:cubicBezTo>
                    <a:pt x="851" y="448"/>
                    <a:pt x="849" y="437"/>
                    <a:pt x="843" y="424"/>
                  </a:cubicBezTo>
                  <a:cubicBezTo>
                    <a:pt x="841" y="414"/>
                    <a:pt x="835" y="418"/>
                    <a:pt x="828" y="412"/>
                  </a:cubicBezTo>
                  <a:cubicBezTo>
                    <a:pt x="830" y="400"/>
                    <a:pt x="830" y="393"/>
                    <a:pt x="836" y="383"/>
                  </a:cubicBezTo>
                  <a:cubicBezTo>
                    <a:pt x="837" y="377"/>
                    <a:pt x="839" y="370"/>
                    <a:pt x="842" y="364"/>
                  </a:cubicBezTo>
                  <a:cubicBezTo>
                    <a:pt x="844" y="355"/>
                    <a:pt x="847" y="342"/>
                    <a:pt x="851" y="334"/>
                  </a:cubicBezTo>
                  <a:cubicBezTo>
                    <a:pt x="852" y="325"/>
                    <a:pt x="853" y="318"/>
                    <a:pt x="857" y="310"/>
                  </a:cubicBezTo>
                  <a:cubicBezTo>
                    <a:pt x="859" y="302"/>
                    <a:pt x="864" y="294"/>
                    <a:pt x="852" y="292"/>
                  </a:cubicBezTo>
                  <a:cubicBezTo>
                    <a:pt x="840" y="283"/>
                    <a:pt x="799" y="292"/>
                    <a:pt x="782" y="293"/>
                  </a:cubicBezTo>
                  <a:cubicBezTo>
                    <a:pt x="751" y="297"/>
                    <a:pt x="703" y="316"/>
                    <a:pt x="683" y="289"/>
                  </a:cubicBezTo>
                  <a:cubicBezTo>
                    <a:pt x="680" y="261"/>
                    <a:pt x="682" y="266"/>
                    <a:pt x="654" y="263"/>
                  </a:cubicBezTo>
                  <a:cubicBezTo>
                    <a:pt x="649" y="257"/>
                    <a:pt x="638" y="247"/>
                    <a:pt x="638" y="247"/>
                  </a:cubicBezTo>
                  <a:cubicBezTo>
                    <a:pt x="632" y="237"/>
                    <a:pt x="638" y="226"/>
                    <a:pt x="624" y="223"/>
                  </a:cubicBezTo>
                  <a:cubicBezTo>
                    <a:pt x="617" y="217"/>
                    <a:pt x="617" y="215"/>
                    <a:pt x="618" y="206"/>
                  </a:cubicBezTo>
                  <a:cubicBezTo>
                    <a:pt x="617" y="188"/>
                    <a:pt x="618" y="181"/>
                    <a:pt x="603" y="190"/>
                  </a:cubicBezTo>
                  <a:cubicBezTo>
                    <a:pt x="592" y="204"/>
                    <a:pt x="576" y="229"/>
                    <a:pt x="558" y="233"/>
                  </a:cubicBezTo>
                  <a:cubicBezTo>
                    <a:pt x="548" y="238"/>
                    <a:pt x="543" y="236"/>
                    <a:pt x="531" y="235"/>
                  </a:cubicBezTo>
                  <a:cubicBezTo>
                    <a:pt x="527" y="229"/>
                    <a:pt x="524" y="222"/>
                    <a:pt x="518" y="218"/>
                  </a:cubicBezTo>
                  <a:cubicBezTo>
                    <a:pt x="515" y="212"/>
                    <a:pt x="512" y="209"/>
                    <a:pt x="507" y="206"/>
                  </a:cubicBezTo>
                  <a:cubicBezTo>
                    <a:pt x="503" y="201"/>
                    <a:pt x="500" y="199"/>
                    <a:pt x="494" y="197"/>
                  </a:cubicBezTo>
                  <a:cubicBezTo>
                    <a:pt x="491" y="191"/>
                    <a:pt x="493" y="186"/>
                    <a:pt x="497" y="181"/>
                  </a:cubicBezTo>
                  <a:cubicBezTo>
                    <a:pt x="499" y="173"/>
                    <a:pt x="505" y="165"/>
                    <a:pt x="509" y="158"/>
                  </a:cubicBezTo>
                  <a:cubicBezTo>
                    <a:pt x="508" y="147"/>
                    <a:pt x="511" y="121"/>
                    <a:pt x="495" y="118"/>
                  </a:cubicBezTo>
                  <a:cubicBezTo>
                    <a:pt x="489" y="119"/>
                    <a:pt x="483" y="121"/>
                    <a:pt x="477" y="122"/>
                  </a:cubicBezTo>
                  <a:cubicBezTo>
                    <a:pt x="449" y="121"/>
                    <a:pt x="445" y="127"/>
                    <a:pt x="432" y="109"/>
                  </a:cubicBezTo>
                  <a:cubicBezTo>
                    <a:pt x="430" y="101"/>
                    <a:pt x="427" y="96"/>
                    <a:pt x="420" y="91"/>
                  </a:cubicBezTo>
                  <a:cubicBezTo>
                    <a:pt x="416" y="85"/>
                    <a:pt x="412" y="79"/>
                    <a:pt x="408" y="73"/>
                  </a:cubicBezTo>
                  <a:cubicBezTo>
                    <a:pt x="407" y="63"/>
                    <a:pt x="405" y="58"/>
                    <a:pt x="396" y="53"/>
                  </a:cubicBezTo>
                  <a:cubicBezTo>
                    <a:pt x="390" y="46"/>
                    <a:pt x="386" y="39"/>
                    <a:pt x="378" y="34"/>
                  </a:cubicBezTo>
                  <a:cubicBezTo>
                    <a:pt x="373" y="28"/>
                    <a:pt x="367" y="23"/>
                    <a:pt x="360" y="19"/>
                  </a:cubicBezTo>
                  <a:cubicBezTo>
                    <a:pt x="345" y="0"/>
                    <a:pt x="350" y="61"/>
                    <a:pt x="359" y="43"/>
                  </a:cubicBezTo>
                  <a:cubicBezTo>
                    <a:pt x="358" y="55"/>
                    <a:pt x="359" y="67"/>
                    <a:pt x="347" y="73"/>
                  </a:cubicBezTo>
                  <a:cubicBezTo>
                    <a:pt x="335" y="68"/>
                    <a:pt x="341" y="81"/>
                    <a:pt x="342" y="88"/>
                  </a:cubicBezTo>
                  <a:cubicBezTo>
                    <a:pt x="341" y="90"/>
                    <a:pt x="341" y="92"/>
                    <a:pt x="339" y="94"/>
                  </a:cubicBezTo>
                  <a:cubicBezTo>
                    <a:pt x="337" y="96"/>
                    <a:pt x="334" y="95"/>
                    <a:pt x="333" y="97"/>
                  </a:cubicBezTo>
                  <a:cubicBezTo>
                    <a:pt x="329" y="102"/>
                    <a:pt x="332" y="105"/>
                    <a:pt x="326" y="110"/>
                  </a:cubicBezTo>
                  <a:cubicBezTo>
                    <a:pt x="317" y="125"/>
                    <a:pt x="278" y="122"/>
                    <a:pt x="267" y="122"/>
                  </a:cubicBezTo>
                  <a:cubicBezTo>
                    <a:pt x="259" y="126"/>
                    <a:pt x="251" y="127"/>
                    <a:pt x="242" y="128"/>
                  </a:cubicBezTo>
                  <a:cubicBezTo>
                    <a:pt x="233" y="131"/>
                    <a:pt x="227" y="139"/>
                    <a:pt x="219" y="142"/>
                  </a:cubicBezTo>
                  <a:cubicBezTo>
                    <a:pt x="215" y="147"/>
                    <a:pt x="213" y="149"/>
                    <a:pt x="207" y="151"/>
                  </a:cubicBezTo>
                  <a:cubicBezTo>
                    <a:pt x="200" y="146"/>
                    <a:pt x="193" y="138"/>
                    <a:pt x="189" y="130"/>
                  </a:cubicBezTo>
                  <a:cubicBezTo>
                    <a:pt x="186" y="117"/>
                    <a:pt x="172" y="107"/>
                    <a:pt x="161" y="101"/>
                  </a:cubicBezTo>
                  <a:cubicBezTo>
                    <a:pt x="155" y="104"/>
                    <a:pt x="153" y="107"/>
                    <a:pt x="150" y="113"/>
                  </a:cubicBezTo>
                  <a:cubicBezTo>
                    <a:pt x="151" y="122"/>
                    <a:pt x="148" y="132"/>
                    <a:pt x="153" y="139"/>
                  </a:cubicBezTo>
                  <a:cubicBezTo>
                    <a:pt x="157" y="145"/>
                    <a:pt x="164" y="146"/>
                    <a:pt x="167" y="154"/>
                  </a:cubicBezTo>
                  <a:cubicBezTo>
                    <a:pt x="164" y="163"/>
                    <a:pt x="159" y="169"/>
                    <a:pt x="153" y="175"/>
                  </a:cubicBezTo>
                  <a:cubicBezTo>
                    <a:pt x="138" y="173"/>
                    <a:pt x="126" y="170"/>
                    <a:pt x="111" y="169"/>
                  </a:cubicBezTo>
                  <a:cubicBezTo>
                    <a:pt x="95" y="161"/>
                    <a:pt x="92" y="180"/>
                    <a:pt x="78" y="182"/>
                  </a:cubicBezTo>
                  <a:cubicBezTo>
                    <a:pt x="68" y="187"/>
                    <a:pt x="57" y="185"/>
                    <a:pt x="47" y="184"/>
                  </a:cubicBezTo>
                  <a:cubicBezTo>
                    <a:pt x="39" y="186"/>
                    <a:pt x="40" y="194"/>
                    <a:pt x="38" y="202"/>
                  </a:cubicBezTo>
                  <a:cubicBezTo>
                    <a:pt x="39" y="207"/>
                    <a:pt x="44" y="215"/>
                    <a:pt x="47" y="221"/>
                  </a:cubicBezTo>
                  <a:cubicBezTo>
                    <a:pt x="48" y="227"/>
                    <a:pt x="56" y="229"/>
                    <a:pt x="62" y="232"/>
                  </a:cubicBezTo>
                  <a:cubicBezTo>
                    <a:pt x="66" y="236"/>
                    <a:pt x="68" y="240"/>
                    <a:pt x="71" y="245"/>
                  </a:cubicBezTo>
                  <a:cubicBezTo>
                    <a:pt x="77" y="274"/>
                    <a:pt x="55" y="300"/>
                    <a:pt x="87" y="302"/>
                  </a:cubicBezTo>
                  <a:cubicBezTo>
                    <a:pt x="89" y="312"/>
                    <a:pt x="89" y="312"/>
                    <a:pt x="98" y="314"/>
                  </a:cubicBezTo>
                  <a:cubicBezTo>
                    <a:pt x="99" y="316"/>
                    <a:pt x="100" y="318"/>
                    <a:pt x="102" y="319"/>
                  </a:cubicBezTo>
                  <a:cubicBezTo>
                    <a:pt x="103" y="320"/>
                    <a:pt x="106" y="319"/>
                    <a:pt x="107" y="320"/>
                  </a:cubicBezTo>
                  <a:cubicBezTo>
                    <a:pt x="110" y="322"/>
                    <a:pt x="111" y="327"/>
                    <a:pt x="114" y="329"/>
                  </a:cubicBezTo>
                  <a:cubicBezTo>
                    <a:pt x="116" y="330"/>
                    <a:pt x="117" y="331"/>
                    <a:pt x="119" y="332"/>
                  </a:cubicBezTo>
                  <a:cubicBezTo>
                    <a:pt x="117" y="339"/>
                    <a:pt x="111" y="343"/>
                    <a:pt x="108" y="350"/>
                  </a:cubicBezTo>
                  <a:cubicBezTo>
                    <a:pt x="107" y="357"/>
                    <a:pt x="103" y="359"/>
                    <a:pt x="99" y="365"/>
                  </a:cubicBezTo>
                  <a:cubicBezTo>
                    <a:pt x="101" y="389"/>
                    <a:pt x="109" y="394"/>
                    <a:pt x="93" y="407"/>
                  </a:cubicBezTo>
                  <a:cubicBezTo>
                    <a:pt x="92" y="414"/>
                    <a:pt x="90" y="415"/>
                    <a:pt x="84" y="419"/>
                  </a:cubicBezTo>
                  <a:cubicBezTo>
                    <a:pt x="76" y="430"/>
                    <a:pt x="80" y="426"/>
                    <a:pt x="72" y="431"/>
                  </a:cubicBezTo>
                  <a:cubicBezTo>
                    <a:pt x="67" y="426"/>
                    <a:pt x="65" y="424"/>
                    <a:pt x="59" y="427"/>
                  </a:cubicBezTo>
                  <a:cubicBezTo>
                    <a:pt x="53" y="446"/>
                    <a:pt x="60" y="454"/>
                    <a:pt x="44" y="466"/>
                  </a:cubicBezTo>
                  <a:cubicBezTo>
                    <a:pt x="30" y="464"/>
                    <a:pt x="24" y="461"/>
                    <a:pt x="11" y="460"/>
                  </a:cubicBezTo>
                  <a:cubicBezTo>
                    <a:pt x="0" y="458"/>
                    <a:pt x="0" y="462"/>
                    <a:pt x="0" y="457"/>
                  </a:cubicBezTo>
                  <a:close/>
                </a:path>
              </a:pathLst>
            </a:custGeom>
            <a:solidFill>
              <a:srgbClr val="005266"/>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2" name="Freeform 54"/>
            <p:cNvSpPr>
              <a:spLocks noChangeArrowheads="1"/>
            </p:cNvSpPr>
            <p:nvPr>
              <p:custDataLst>
                <p:tags r:id="rId31"/>
              </p:custDataLst>
            </p:nvPr>
          </p:nvSpPr>
          <p:spPr bwMode="auto">
            <a:xfrm>
              <a:off x="579422" y="1302653"/>
              <a:ext cx="554038" cy="927100"/>
            </a:xfrm>
            <a:custGeom>
              <a:avLst/>
              <a:gdLst>
                <a:gd name="T0" fmla="*/ 2147483647 w 642"/>
                <a:gd name="T1" fmla="*/ 0 h 916"/>
                <a:gd name="T2" fmla="*/ 2147483647 w 642"/>
                <a:gd name="T3" fmla="*/ 2147483647 h 916"/>
                <a:gd name="T4" fmla="*/ 2147483647 w 642"/>
                <a:gd name="T5" fmla="*/ 2147483647 h 916"/>
                <a:gd name="T6" fmla="*/ 2147483647 w 642"/>
                <a:gd name="T7" fmla="*/ 2147483647 h 916"/>
                <a:gd name="T8" fmla="*/ 2147483647 w 642"/>
                <a:gd name="T9" fmla="*/ 2147483647 h 916"/>
                <a:gd name="T10" fmla="*/ 2147483647 w 642"/>
                <a:gd name="T11" fmla="*/ 2147483647 h 916"/>
                <a:gd name="T12" fmla="*/ 2147483647 w 642"/>
                <a:gd name="T13" fmla="*/ 2147483647 h 916"/>
                <a:gd name="T14" fmla="*/ 2147483647 w 642"/>
                <a:gd name="T15" fmla="*/ 2147483647 h 916"/>
                <a:gd name="T16" fmla="*/ 2147483647 w 642"/>
                <a:gd name="T17" fmla="*/ 2147483647 h 916"/>
                <a:gd name="T18" fmla="*/ 2147483647 w 642"/>
                <a:gd name="T19" fmla="*/ 2147483647 h 916"/>
                <a:gd name="T20" fmla="*/ 2147483647 w 642"/>
                <a:gd name="T21" fmla="*/ 2147483647 h 916"/>
                <a:gd name="T22" fmla="*/ 2147483647 w 642"/>
                <a:gd name="T23" fmla="*/ 2147483647 h 916"/>
                <a:gd name="T24" fmla="*/ 2147483647 w 642"/>
                <a:gd name="T25" fmla="*/ 2147483647 h 916"/>
                <a:gd name="T26" fmla="*/ 2147483647 w 642"/>
                <a:gd name="T27" fmla="*/ 2147483647 h 916"/>
                <a:gd name="T28" fmla="*/ 2147483647 w 642"/>
                <a:gd name="T29" fmla="*/ 2147483647 h 916"/>
                <a:gd name="T30" fmla="*/ 2147483647 w 642"/>
                <a:gd name="T31" fmla="*/ 2147483647 h 916"/>
                <a:gd name="T32" fmla="*/ 2147483647 w 642"/>
                <a:gd name="T33" fmla="*/ 2147483647 h 916"/>
                <a:gd name="T34" fmla="*/ 2147483647 w 642"/>
                <a:gd name="T35" fmla="*/ 2147483647 h 916"/>
                <a:gd name="T36" fmla="*/ 2147483647 w 642"/>
                <a:gd name="T37" fmla="*/ 2147483647 h 916"/>
                <a:gd name="T38" fmla="*/ 2147483647 w 642"/>
                <a:gd name="T39" fmla="*/ 2147483647 h 916"/>
                <a:gd name="T40" fmla="*/ 2147483647 w 642"/>
                <a:gd name="T41" fmla="*/ 2147483647 h 916"/>
                <a:gd name="T42" fmla="*/ 2147483647 w 642"/>
                <a:gd name="T43" fmla="*/ 2147483647 h 916"/>
                <a:gd name="T44" fmla="*/ 2147483647 w 642"/>
                <a:gd name="T45" fmla="*/ 2147483647 h 916"/>
                <a:gd name="T46" fmla="*/ 2147483647 w 642"/>
                <a:gd name="T47" fmla="*/ 2147483647 h 916"/>
                <a:gd name="T48" fmla="*/ 2147483647 w 642"/>
                <a:gd name="T49" fmla="*/ 2147483647 h 916"/>
                <a:gd name="T50" fmla="*/ 2147483647 w 642"/>
                <a:gd name="T51" fmla="*/ 2147483647 h 916"/>
                <a:gd name="T52" fmla="*/ 2147483647 w 642"/>
                <a:gd name="T53" fmla="*/ 2147483647 h 916"/>
                <a:gd name="T54" fmla="*/ 2147483647 w 642"/>
                <a:gd name="T55" fmla="*/ 2147483647 h 916"/>
                <a:gd name="T56" fmla="*/ 2147483647 w 642"/>
                <a:gd name="T57" fmla="*/ 2147483647 h 916"/>
                <a:gd name="T58" fmla="*/ 2147483647 w 642"/>
                <a:gd name="T59" fmla="*/ 2147483647 h 916"/>
                <a:gd name="T60" fmla="*/ 2147483647 w 642"/>
                <a:gd name="T61" fmla="*/ 2147483647 h 916"/>
                <a:gd name="T62" fmla="*/ 2147483647 w 642"/>
                <a:gd name="T63" fmla="*/ 2147483647 h 916"/>
                <a:gd name="T64" fmla="*/ 2147483647 w 642"/>
                <a:gd name="T65" fmla="*/ 2147483647 h 916"/>
                <a:gd name="T66" fmla="*/ 2147483647 w 642"/>
                <a:gd name="T67" fmla="*/ 2147483647 h 916"/>
                <a:gd name="T68" fmla="*/ 2147483647 w 642"/>
                <a:gd name="T69" fmla="*/ 2147483647 h 916"/>
                <a:gd name="T70" fmla="*/ 2147483647 w 642"/>
                <a:gd name="T71" fmla="*/ 2147483647 h 916"/>
                <a:gd name="T72" fmla="*/ 2147483647 w 642"/>
                <a:gd name="T73" fmla="*/ 2147483647 h 916"/>
                <a:gd name="T74" fmla="*/ 2147483647 w 642"/>
                <a:gd name="T75" fmla="*/ 2147483647 h 916"/>
                <a:gd name="T76" fmla="*/ 2147483647 w 642"/>
                <a:gd name="T77" fmla="*/ 2147483647 h 916"/>
                <a:gd name="T78" fmla="*/ 2147483647 w 642"/>
                <a:gd name="T79" fmla="*/ 2147483647 h 916"/>
                <a:gd name="T80" fmla="*/ 2147483647 w 642"/>
                <a:gd name="T81" fmla="*/ 2147483647 h 916"/>
                <a:gd name="T82" fmla="*/ 2147483647 w 642"/>
                <a:gd name="T83" fmla="*/ 2147483647 h 916"/>
                <a:gd name="T84" fmla="*/ 2147483647 w 642"/>
                <a:gd name="T85" fmla="*/ 2147483647 h 916"/>
                <a:gd name="T86" fmla="*/ 2147483647 w 642"/>
                <a:gd name="T87" fmla="*/ 2147483647 h 916"/>
                <a:gd name="T88" fmla="*/ 2147483647 w 642"/>
                <a:gd name="T89" fmla="*/ 2147483647 h 916"/>
                <a:gd name="T90" fmla="*/ 2147483647 w 642"/>
                <a:gd name="T91" fmla="*/ 2147483647 h 916"/>
                <a:gd name="T92" fmla="*/ 2147483647 w 642"/>
                <a:gd name="T93" fmla="*/ 2147483647 h 916"/>
                <a:gd name="T94" fmla="*/ 2147483647 w 642"/>
                <a:gd name="T95" fmla="*/ 2147483647 h 916"/>
                <a:gd name="T96" fmla="*/ 2147483647 w 642"/>
                <a:gd name="T97" fmla="*/ 2147483647 h 916"/>
                <a:gd name="T98" fmla="*/ 2147483647 w 642"/>
                <a:gd name="T99" fmla="*/ 2147483647 h 916"/>
                <a:gd name="T100" fmla="*/ 2147483647 w 642"/>
                <a:gd name="T101" fmla="*/ 2147483647 h 916"/>
                <a:gd name="T102" fmla="*/ 2147483647 w 642"/>
                <a:gd name="T103" fmla="*/ 2147483647 h 916"/>
                <a:gd name="T104" fmla="*/ 2147483647 w 642"/>
                <a:gd name="T105" fmla="*/ 2147483647 h 916"/>
                <a:gd name="T106" fmla="*/ 2147483647 w 642"/>
                <a:gd name="T107" fmla="*/ 2147483647 h 916"/>
                <a:gd name="T108" fmla="*/ 2147483647 w 642"/>
                <a:gd name="T109" fmla="*/ 2147483647 h 916"/>
                <a:gd name="T110" fmla="*/ 2147483647 w 642"/>
                <a:gd name="T111" fmla="*/ 2147483647 h 916"/>
                <a:gd name="T112" fmla="*/ 2147483647 w 642"/>
                <a:gd name="T113" fmla="*/ 2147483647 h 916"/>
                <a:gd name="T114" fmla="*/ 2147483647 w 642"/>
                <a:gd name="T115" fmla="*/ 2147483647 h 916"/>
                <a:gd name="T116" fmla="*/ 2147483647 w 642"/>
                <a:gd name="T117" fmla="*/ 2147483647 h 916"/>
                <a:gd name="T118" fmla="*/ 2147483647 w 642"/>
                <a:gd name="T119" fmla="*/ 2147483647 h 916"/>
                <a:gd name="T120" fmla="*/ 2147483647 w 642"/>
                <a:gd name="T121" fmla="*/ 0 h 9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2" h="916">
                  <a:moveTo>
                    <a:pt x="11" y="0"/>
                  </a:moveTo>
                  <a:cubicBezTo>
                    <a:pt x="141" y="11"/>
                    <a:pt x="271" y="0"/>
                    <a:pt x="401" y="9"/>
                  </a:cubicBezTo>
                  <a:cubicBezTo>
                    <a:pt x="398" y="22"/>
                    <a:pt x="388" y="35"/>
                    <a:pt x="377" y="42"/>
                  </a:cubicBezTo>
                  <a:cubicBezTo>
                    <a:pt x="367" y="56"/>
                    <a:pt x="374" y="50"/>
                    <a:pt x="353" y="57"/>
                  </a:cubicBezTo>
                  <a:cubicBezTo>
                    <a:pt x="350" y="58"/>
                    <a:pt x="344" y="60"/>
                    <a:pt x="344" y="60"/>
                  </a:cubicBezTo>
                  <a:cubicBezTo>
                    <a:pt x="336" y="71"/>
                    <a:pt x="329" y="76"/>
                    <a:pt x="326" y="90"/>
                  </a:cubicBezTo>
                  <a:cubicBezTo>
                    <a:pt x="329" y="127"/>
                    <a:pt x="310" y="193"/>
                    <a:pt x="353" y="207"/>
                  </a:cubicBezTo>
                  <a:cubicBezTo>
                    <a:pt x="351" y="262"/>
                    <a:pt x="346" y="295"/>
                    <a:pt x="350" y="345"/>
                  </a:cubicBezTo>
                  <a:cubicBezTo>
                    <a:pt x="354" y="334"/>
                    <a:pt x="360" y="327"/>
                    <a:pt x="365" y="342"/>
                  </a:cubicBezTo>
                  <a:cubicBezTo>
                    <a:pt x="363" y="385"/>
                    <a:pt x="352" y="381"/>
                    <a:pt x="359" y="423"/>
                  </a:cubicBezTo>
                  <a:lnTo>
                    <a:pt x="368" y="468"/>
                  </a:lnTo>
                  <a:cubicBezTo>
                    <a:pt x="376" y="490"/>
                    <a:pt x="372" y="510"/>
                    <a:pt x="383" y="530"/>
                  </a:cubicBezTo>
                  <a:cubicBezTo>
                    <a:pt x="386" y="539"/>
                    <a:pt x="401" y="530"/>
                    <a:pt x="403" y="534"/>
                  </a:cubicBezTo>
                  <a:cubicBezTo>
                    <a:pt x="405" y="538"/>
                    <a:pt x="391" y="545"/>
                    <a:pt x="397" y="552"/>
                  </a:cubicBezTo>
                  <a:cubicBezTo>
                    <a:pt x="403" y="559"/>
                    <a:pt x="429" y="570"/>
                    <a:pt x="440" y="579"/>
                  </a:cubicBezTo>
                  <a:cubicBezTo>
                    <a:pt x="442" y="585"/>
                    <a:pt x="459" y="602"/>
                    <a:pt x="464" y="606"/>
                  </a:cubicBezTo>
                  <a:cubicBezTo>
                    <a:pt x="475" y="615"/>
                    <a:pt x="504" y="648"/>
                    <a:pt x="512" y="660"/>
                  </a:cubicBezTo>
                  <a:cubicBezTo>
                    <a:pt x="521" y="684"/>
                    <a:pt x="496" y="689"/>
                    <a:pt x="530" y="696"/>
                  </a:cubicBezTo>
                  <a:cubicBezTo>
                    <a:pt x="537" y="707"/>
                    <a:pt x="536" y="701"/>
                    <a:pt x="536" y="711"/>
                  </a:cubicBezTo>
                  <a:lnTo>
                    <a:pt x="523" y="728"/>
                  </a:lnTo>
                  <a:cubicBezTo>
                    <a:pt x="537" y="725"/>
                    <a:pt x="548" y="738"/>
                    <a:pt x="554" y="746"/>
                  </a:cubicBezTo>
                  <a:cubicBezTo>
                    <a:pt x="557" y="750"/>
                    <a:pt x="574" y="765"/>
                    <a:pt x="577" y="770"/>
                  </a:cubicBezTo>
                  <a:cubicBezTo>
                    <a:pt x="582" y="779"/>
                    <a:pt x="578" y="804"/>
                    <a:pt x="587" y="810"/>
                  </a:cubicBezTo>
                  <a:cubicBezTo>
                    <a:pt x="589" y="841"/>
                    <a:pt x="595" y="832"/>
                    <a:pt x="624" y="842"/>
                  </a:cubicBezTo>
                  <a:cubicBezTo>
                    <a:pt x="626" y="855"/>
                    <a:pt x="635" y="905"/>
                    <a:pt x="642" y="916"/>
                  </a:cubicBezTo>
                  <a:lnTo>
                    <a:pt x="412" y="900"/>
                  </a:lnTo>
                  <a:cubicBezTo>
                    <a:pt x="373" y="898"/>
                    <a:pt x="429" y="877"/>
                    <a:pt x="428" y="870"/>
                  </a:cubicBezTo>
                  <a:cubicBezTo>
                    <a:pt x="427" y="864"/>
                    <a:pt x="406" y="874"/>
                    <a:pt x="407" y="866"/>
                  </a:cubicBezTo>
                  <a:cubicBezTo>
                    <a:pt x="408" y="858"/>
                    <a:pt x="431" y="833"/>
                    <a:pt x="433" y="821"/>
                  </a:cubicBezTo>
                  <a:lnTo>
                    <a:pt x="421" y="795"/>
                  </a:lnTo>
                  <a:cubicBezTo>
                    <a:pt x="412" y="781"/>
                    <a:pt x="404" y="771"/>
                    <a:pt x="392" y="765"/>
                  </a:cubicBezTo>
                  <a:cubicBezTo>
                    <a:pt x="386" y="761"/>
                    <a:pt x="379" y="743"/>
                    <a:pt x="379" y="743"/>
                  </a:cubicBezTo>
                  <a:cubicBezTo>
                    <a:pt x="375" y="731"/>
                    <a:pt x="366" y="726"/>
                    <a:pt x="356" y="719"/>
                  </a:cubicBezTo>
                  <a:cubicBezTo>
                    <a:pt x="351" y="705"/>
                    <a:pt x="341" y="695"/>
                    <a:pt x="329" y="687"/>
                  </a:cubicBezTo>
                  <a:cubicBezTo>
                    <a:pt x="325" y="681"/>
                    <a:pt x="314" y="653"/>
                    <a:pt x="310" y="647"/>
                  </a:cubicBezTo>
                  <a:cubicBezTo>
                    <a:pt x="300" y="632"/>
                    <a:pt x="288" y="636"/>
                    <a:pt x="268" y="629"/>
                  </a:cubicBezTo>
                  <a:cubicBezTo>
                    <a:pt x="255" y="616"/>
                    <a:pt x="258" y="610"/>
                    <a:pt x="242" y="600"/>
                  </a:cubicBezTo>
                  <a:cubicBezTo>
                    <a:pt x="236" y="596"/>
                    <a:pt x="230" y="592"/>
                    <a:pt x="224" y="588"/>
                  </a:cubicBezTo>
                  <a:cubicBezTo>
                    <a:pt x="221" y="586"/>
                    <a:pt x="215" y="582"/>
                    <a:pt x="215" y="582"/>
                  </a:cubicBezTo>
                  <a:cubicBezTo>
                    <a:pt x="209" y="573"/>
                    <a:pt x="191" y="561"/>
                    <a:pt x="191" y="561"/>
                  </a:cubicBezTo>
                  <a:cubicBezTo>
                    <a:pt x="185" y="554"/>
                    <a:pt x="192" y="528"/>
                    <a:pt x="188" y="521"/>
                  </a:cubicBezTo>
                  <a:cubicBezTo>
                    <a:pt x="184" y="514"/>
                    <a:pt x="166" y="525"/>
                    <a:pt x="164" y="516"/>
                  </a:cubicBezTo>
                  <a:cubicBezTo>
                    <a:pt x="159" y="512"/>
                    <a:pt x="178" y="465"/>
                    <a:pt x="178" y="465"/>
                  </a:cubicBezTo>
                  <a:cubicBezTo>
                    <a:pt x="177" y="446"/>
                    <a:pt x="178" y="454"/>
                    <a:pt x="169" y="434"/>
                  </a:cubicBezTo>
                  <a:cubicBezTo>
                    <a:pt x="163" y="425"/>
                    <a:pt x="142" y="419"/>
                    <a:pt x="139" y="407"/>
                  </a:cubicBezTo>
                  <a:cubicBezTo>
                    <a:pt x="136" y="395"/>
                    <a:pt x="152" y="371"/>
                    <a:pt x="151" y="359"/>
                  </a:cubicBezTo>
                  <a:cubicBezTo>
                    <a:pt x="150" y="347"/>
                    <a:pt x="136" y="342"/>
                    <a:pt x="131" y="336"/>
                  </a:cubicBezTo>
                  <a:cubicBezTo>
                    <a:pt x="129" y="333"/>
                    <a:pt x="125" y="322"/>
                    <a:pt x="122" y="320"/>
                  </a:cubicBezTo>
                  <a:cubicBezTo>
                    <a:pt x="120" y="318"/>
                    <a:pt x="108" y="320"/>
                    <a:pt x="106" y="317"/>
                  </a:cubicBezTo>
                  <a:cubicBezTo>
                    <a:pt x="102" y="312"/>
                    <a:pt x="104" y="279"/>
                    <a:pt x="104" y="279"/>
                  </a:cubicBezTo>
                  <a:cubicBezTo>
                    <a:pt x="111" y="258"/>
                    <a:pt x="108" y="268"/>
                    <a:pt x="89" y="255"/>
                  </a:cubicBezTo>
                  <a:cubicBezTo>
                    <a:pt x="82" y="235"/>
                    <a:pt x="91" y="236"/>
                    <a:pt x="76" y="219"/>
                  </a:cubicBezTo>
                  <a:cubicBezTo>
                    <a:pt x="65" y="206"/>
                    <a:pt x="66" y="221"/>
                    <a:pt x="56" y="207"/>
                  </a:cubicBezTo>
                  <a:cubicBezTo>
                    <a:pt x="49" y="197"/>
                    <a:pt x="62" y="200"/>
                    <a:pt x="58" y="189"/>
                  </a:cubicBezTo>
                  <a:cubicBezTo>
                    <a:pt x="71" y="181"/>
                    <a:pt x="26" y="137"/>
                    <a:pt x="34" y="149"/>
                  </a:cubicBezTo>
                  <a:cubicBezTo>
                    <a:pt x="38" y="148"/>
                    <a:pt x="73" y="166"/>
                    <a:pt x="74" y="162"/>
                  </a:cubicBezTo>
                  <a:cubicBezTo>
                    <a:pt x="78" y="148"/>
                    <a:pt x="60" y="126"/>
                    <a:pt x="50" y="120"/>
                  </a:cubicBezTo>
                  <a:cubicBezTo>
                    <a:pt x="43" y="100"/>
                    <a:pt x="53" y="122"/>
                    <a:pt x="38" y="105"/>
                  </a:cubicBezTo>
                  <a:cubicBezTo>
                    <a:pt x="26" y="92"/>
                    <a:pt x="21" y="62"/>
                    <a:pt x="5" y="57"/>
                  </a:cubicBezTo>
                  <a:cubicBezTo>
                    <a:pt x="0" y="43"/>
                    <a:pt x="5" y="24"/>
                    <a:pt x="8" y="9"/>
                  </a:cubicBezTo>
                  <a:cubicBezTo>
                    <a:pt x="9" y="6"/>
                    <a:pt x="11" y="0"/>
                    <a:pt x="11" y="0"/>
                  </a:cubicBezTo>
                  <a:close/>
                </a:path>
              </a:pathLst>
            </a:custGeom>
            <a:solidFill>
              <a:schemeClr val="accent1">
                <a:lumMod val="50000"/>
              </a:schemeClr>
            </a:solidFill>
            <a:ln w="12700" cap="flat" cmpd="sng">
              <a:solidFill>
                <a:srgbClr val="000000"/>
              </a:solidFill>
              <a:prstDash val="solid"/>
              <a:round/>
              <a:headEnd/>
              <a:tailEn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3" name="Freeform 55"/>
            <p:cNvSpPr>
              <a:spLocks noChangeArrowheads="1"/>
            </p:cNvSpPr>
            <p:nvPr>
              <p:custDataLst>
                <p:tags r:id="rId32"/>
              </p:custDataLst>
            </p:nvPr>
          </p:nvSpPr>
          <p:spPr bwMode="auto">
            <a:xfrm>
              <a:off x="854060" y="1342340"/>
              <a:ext cx="908050" cy="1249363"/>
            </a:xfrm>
            <a:custGeom>
              <a:avLst/>
              <a:gdLst>
                <a:gd name="T0" fmla="*/ 2147483647 w 1053"/>
                <a:gd name="T1" fmla="*/ 2147483647 h 1235"/>
                <a:gd name="T2" fmla="*/ 2147483647 w 1053"/>
                <a:gd name="T3" fmla="*/ 2147483647 h 1235"/>
                <a:gd name="T4" fmla="*/ 2147483647 w 1053"/>
                <a:gd name="T5" fmla="*/ 2147483647 h 1235"/>
                <a:gd name="T6" fmla="*/ 2147483647 w 1053"/>
                <a:gd name="T7" fmla="*/ 2147483647 h 1235"/>
                <a:gd name="T8" fmla="*/ 2147483647 w 1053"/>
                <a:gd name="T9" fmla="*/ 2147483647 h 1235"/>
                <a:gd name="T10" fmla="*/ 2147483647 w 1053"/>
                <a:gd name="T11" fmla="*/ 2147483647 h 1235"/>
                <a:gd name="T12" fmla="*/ 2147483647 w 1053"/>
                <a:gd name="T13" fmla="*/ 2147483647 h 1235"/>
                <a:gd name="T14" fmla="*/ 2147483647 w 1053"/>
                <a:gd name="T15" fmla="*/ 2147483647 h 1235"/>
                <a:gd name="T16" fmla="*/ 2147483647 w 1053"/>
                <a:gd name="T17" fmla="*/ 2147483647 h 1235"/>
                <a:gd name="T18" fmla="*/ 2147483647 w 1053"/>
                <a:gd name="T19" fmla="*/ 2147483647 h 1235"/>
                <a:gd name="T20" fmla="*/ 2147483647 w 1053"/>
                <a:gd name="T21" fmla="*/ 2147483647 h 1235"/>
                <a:gd name="T22" fmla="*/ 2147483647 w 1053"/>
                <a:gd name="T23" fmla="*/ 2147483647 h 1235"/>
                <a:gd name="T24" fmla="*/ 2147483647 w 1053"/>
                <a:gd name="T25" fmla="*/ 2147483647 h 1235"/>
                <a:gd name="T26" fmla="*/ 2147483647 w 1053"/>
                <a:gd name="T27" fmla="*/ 2147483647 h 1235"/>
                <a:gd name="T28" fmla="*/ 2147483647 w 1053"/>
                <a:gd name="T29" fmla="*/ 2147483647 h 1235"/>
                <a:gd name="T30" fmla="*/ 2147483647 w 1053"/>
                <a:gd name="T31" fmla="*/ 2147483647 h 1235"/>
                <a:gd name="T32" fmla="*/ 2147483647 w 1053"/>
                <a:gd name="T33" fmla="*/ 2147483647 h 1235"/>
                <a:gd name="T34" fmla="*/ 2147483647 w 1053"/>
                <a:gd name="T35" fmla="*/ 2147483647 h 1235"/>
                <a:gd name="T36" fmla="*/ 2147483647 w 1053"/>
                <a:gd name="T37" fmla="*/ 2147483647 h 1235"/>
                <a:gd name="T38" fmla="*/ 2147483647 w 1053"/>
                <a:gd name="T39" fmla="*/ 2147483647 h 1235"/>
                <a:gd name="T40" fmla="*/ 2147483647 w 1053"/>
                <a:gd name="T41" fmla="*/ 2147483647 h 1235"/>
                <a:gd name="T42" fmla="*/ 2147483647 w 1053"/>
                <a:gd name="T43" fmla="*/ 2147483647 h 1235"/>
                <a:gd name="T44" fmla="*/ 2147483647 w 1053"/>
                <a:gd name="T45" fmla="*/ 2147483647 h 1235"/>
                <a:gd name="T46" fmla="*/ 2147483647 w 1053"/>
                <a:gd name="T47" fmla="*/ 2147483647 h 1235"/>
                <a:gd name="T48" fmla="*/ 2147483647 w 1053"/>
                <a:gd name="T49" fmla="*/ 2147483647 h 1235"/>
                <a:gd name="T50" fmla="*/ 2147483647 w 1053"/>
                <a:gd name="T51" fmla="*/ 2147483647 h 1235"/>
                <a:gd name="T52" fmla="*/ 2147483647 w 1053"/>
                <a:gd name="T53" fmla="*/ 0 h 1235"/>
                <a:gd name="T54" fmla="*/ 2147483647 w 1053"/>
                <a:gd name="T55" fmla="*/ 2147483647 h 1235"/>
                <a:gd name="T56" fmla="*/ 2147483647 w 1053"/>
                <a:gd name="T57" fmla="*/ 2147483647 h 1235"/>
                <a:gd name="T58" fmla="*/ 2147483647 w 1053"/>
                <a:gd name="T59" fmla="*/ 2147483647 h 1235"/>
                <a:gd name="T60" fmla="*/ 2147483647 w 1053"/>
                <a:gd name="T61" fmla="*/ 2147483647 h 1235"/>
                <a:gd name="T62" fmla="*/ 2147483647 w 1053"/>
                <a:gd name="T63" fmla="*/ 2147483647 h 1235"/>
                <a:gd name="T64" fmla="*/ 2147483647 w 1053"/>
                <a:gd name="T65" fmla="*/ 2147483647 h 1235"/>
                <a:gd name="T66" fmla="*/ 2147483647 w 1053"/>
                <a:gd name="T67" fmla="*/ 2147483647 h 1235"/>
                <a:gd name="T68" fmla="*/ 2147483647 w 1053"/>
                <a:gd name="T69" fmla="*/ 2147483647 h 1235"/>
                <a:gd name="T70" fmla="*/ 2147483647 w 1053"/>
                <a:gd name="T71" fmla="*/ 2147483647 h 1235"/>
                <a:gd name="T72" fmla="*/ 2147483647 w 1053"/>
                <a:gd name="T73" fmla="*/ 2147483647 h 12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53" h="1235">
                  <a:moveTo>
                    <a:pt x="971" y="921"/>
                  </a:moveTo>
                  <a:lnTo>
                    <a:pt x="1002" y="978"/>
                  </a:lnTo>
                  <a:cubicBezTo>
                    <a:pt x="1023" y="985"/>
                    <a:pt x="1013" y="1034"/>
                    <a:pt x="1020" y="1056"/>
                  </a:cubicBezTo>
                  <a:cubicBezTo>
                    <a:pt x="1021" y="1069"/>
                    <a:pt x="1021" y="1114"/>
                    <a:pt x="1038" y="1122"/>
                  </a:cubicBezTo>
                  <a:cubicBezTo>
                    <a:pt x="1040" y="1137"/>
                    <a:pt x="1036" y="1135"/>
                    <a:pt x="1032" y="1143"/>
                  </a:cubicBezTo>
                  <a:cubicBezTo>
                    <a:pt x="1015" y="1161"/>
                    <a:pt x="954" y="1219"/>
                    <a:pt x="933" y="1233"/>
                  </a:cubicBezTo>
                  <a:cubicBezTo>
                    <a:pt x="923" y="1232"/>
                    <a:pt x="912" y="1235"/>
                    <a:pt x="903" y="1230"/>
                  </a:cubicBezTo>
                  <a:cubicBezTo>
                    <a:pt x="885" y="1220"/>
                    <a:pt x="904" y="1193"/>
                    <a:pt x="876" y="1184"/>
                  </a:cubicBezTo>
                  <a:cubicBezTo>
                    <a:pt x="871" y="1169"/>
                    <a:pt x="871" y="1162"/>
                    <a:pt x="857" y="1157"/>
                  </a:cubicBezTo>
                  <a:cubicBezTo>
                    <a:pt x="851" y="1159"/>
                    <a:pt x="846" y="1174"/>
                    <a:pt x="840" y="1176"/>
                  </a:cubicBezTo>
                  <a:cubicBezTo>
                    <a:pt x="834" y="1178"/>
                    <a:pt x="822" y="1170"/>
                    <a:pt x="822" y="1170"/>
                  </a:cubicBezTo>
                  <a:cubicBezTo>
                    <a:pt x="813" y="1157"/>
                    <a:pt x="803" y="1163"/>
                    <a:pt x="813" y="1149"/>
                  </a:cubicBezTo>
                  <a:cubicBezTo>
                    <a:pt x="807" y="1126"/>
                    <a:pt x="799" y="1120"/>
                    <a:pt x="783" y="1104"/>
                  </a:cubicBezTo>
                  <a:cubicBezTo>
                    <a:pt x="776" y="1083"/>
                    <a:pt x="774" y="1086"/>
                    <a:pt x="750" y="1083"/>
                  </a:cubicBezTo>
                  <a:cubicBezTo>
                    <a:pt x="745" y="1069"/>
                    <a:pt x="716" y="1050"/>
                    <a:pt x="702" y="1041"/>
                  </a:cubicBezTo>
                  <a:cubicBezTo>
                    <a:pt x="697" y="1027"/>
                    <a:pt x="691" y="1015"/>
                    <a:pt x="687" y="1002"/>
                  </a:cubicBezTo>
                  <a:cubicBezTo>
                    <a:pt x="689" y="985"/>
                    <a:pt x="696" y="973"/>
                    <a:pt x="687" y="960"/>
                  </a:cubicBezTo>
                  <a:cubicBezTo>
                    <a:pt x="689" y="959"/>
                    <a:pt x="704" y="952"/>
                    <a:pt x="699" y="945"/>
                  </a:cubicBezTo>
                  <a:cubicBezTo>
                    <a:pt x="695" y="939"/>
                    <a:pt x="681" y="933"/>
                    <a:pt x="681" y="933"/>
                  </a:cubicBezTo>
                  <a:cubicBezTo>
                    <a:pt x="669" y="916"/>
                    <a:pt x="643" y="917"/>
                    <a:pt x="624" y="915"/>
                  </a:cubicBezTo>
                  <a:cubicBezTo>
                    <a:pt x="618" y="905"/>
                    <a:pt x="605" y="895"/>
                    <a:pt x="594" y="891"/>
                  </a:cubicBezTo>
                  <a:cubicBezTo>
                    <a:pt x="590" y="879"/>
                    <a:pt x="578" y="868"/>
                    <a:pt x="567" y="861"/>
                  </a:cubicBezTo>
                  <a:cubicBezTo>
                    <a:pt x="560" y="841"/>
                    <a:pt x="536" y="832"/>
                    <a:pt x="519" y="822"/>
                  </a:cubicBezTo>
                  <a:cubicBezTo>
                    <a:pt x="513" y="818"/>
                    <a:pt x="501" y="810"/>
                    <a:pt x="501" y="810"/>
                  </a:cubicBezTo>
                  <a:cubicBezTo>
                    <a:pt x="491" y="796"/>
                    <a:pt x="495" y="781"/>
                    <a:pt x="480" y="771"/>
                  </a:cubicBezTo>
                  <a:cubicBezTo>
                    <a:pt x="460" y="741"/>
                    <a:pt x="483" y="782"/>
                    <a:pt x="483" y="756"/>
                  </a:cubicBezTo>
                  <a:cubicBezTo>
                    <a:pt x="483" y="752"/>
                    <a:pt x="467" y="748"/>
                    <a:pt x="465" y="747"/>
                  </a:cubicBezTo>
                  <a:cubicBezTo>
                    <a:pt x="451" y="726"/>
                    <a:pt x="459" y="733"/>
                    <a:pt x="444" y="723"/>
                  </a:cubicBezTo>
                  <a:cubicBezTo>
                    <a:pt x="437" y="701"/>
                    <a:pt x="441" y="675"/>
                    <a:pt x="429" y="657"/>
                  </a:cubicBezTo>
                  <a:cubicBezTo>
                    <a:pt x="438" y="629"/>
                    <a:pt x="408" y="663"/>
                    <a:pt x="399" y="636"/>
                  </a:cubicBezTo>
                  <a:cubicBezTo>
                    <a:pt x="412" y="627"/>
                    <a:pt x="402" y="609"/>
                    <a:pt x="381" y="573"/>
                  </a:cubicBezTo>
                  <a:cubicBezTo>
                    <a:pt x="380" y="565"/>
                    <a:pt x="370" y="551"/>
                    <a:pt x="372" y="543"/>
                  </a:cubicBezTo>
                  <a:cubicBezTo>
                    <a:pt x="366" y="526"/>
                    <a:pt x="366" y="509"/>
                    <a:pt x="366" y="507"/>
                  </a:cubicBezTo>
                  <a:cubicBezTo>
                    <a:pt x="358" y="492"/>
                    <a:pt x="355" y="500"/>
                    <a:pt x="351" y="492"/>
                  </a:cubicBezTo>
                  <a:cubicBezTo>
                    <a:pt x="347" y="476"/>
                    <a:pt x="354" y="492"/>
                    <a:pt x="342" y="456"/>
                  </a:cubicBezTo>
                  <a:cubicBezTo>
                    <a:pt x="337" y="442"/>
                    <a:pt x="343" y="430"/>
                    <a:pt x="336" y="417"/>
                  </a:cubicBezTo>
                  <a:cubicBezTo>
                    <a:pt x="324" y="396"/>
                    <a:pt x="314" y="410"/>
                    <a:pt x="306" y="387"/>
                  </a:cubicBezTo>
                  <a:cubicBezTo>
                    <a:pt x="309" y="349"/>
                    <a:pt x="313" y="327"/>
                    <a:pt x="324" y="294"/>
                  </a:cubicBezTo>
                  <a:cubicBezTo>
                    <a:pt x="320" y="288"/>
                    <a:pt x="316" y="282"/>
                    <a:pt x="312" y="276"/>
                  </a:cubicBezTo>
                  <a:cubicBezTo>
                    <a:pt x="307" y="269"/>
                    <a:pt x="296" y="272"/>
                    <a:pt x="288" y="270"/>
                  </a:cubicBezTo>
                  <a:cubicBezTo>
                    <a:pt x="267" y="265"/>
                    <a:pt x="251" y="253"/>
                    <a:pt x="231" y="249"/>
                  </a:cubicBezTo>
                  <a:cubicBezTo>
                    <a:pt x="216" y="203"/>
                    <a:pt x="243" y="208"/>
                    <a:pt x="195" y="201"/>
                  </a:cubicBezTo>
                  <a:cubicBezTo>
                    <a:pt x="190" y="186"/>
                    <a:pt x="185" y="187"/>
                    <a:pt x="174" y="198"/>
                  </a:cubicBezTo>
                  <a:cubicBezTo>
                    <a:pt x="170" y="211"/>
                    <a:pt x="166" y="214"/>
                    <a:pt x="153" y="210"/>
                  </a:cubicBezTo>
                  <a:cubicBezTo>
                    <a:pt x="141" y="198"/>
                    <a:pt x="125" y="196"/>
                    <a:pt x="111" y="186"/>
                  </a:cubicBezTo>
                  <a:cubicBezTo>
                    <a:pt x="104" y="175"/>
                    <a:pt x="93" y="163"/>
                    <a:pt x="81" y="159"/>
                  </a:cubicBezTo>
                  <a:cubicBezTo>
                    <a:pt x="78" y="160"/>
                    <a:pt x="75" y="163"/>
                    <a:pt x="72" y="162"/>
                  </a:cubicBezTo>
                  <a:cubicBezTo>
                    <a:pt x="69" y="161"/>
                    <a:pt x="69" y="156"/>
                    <a:pt x="66" y="153"/>
                  </a:cubicBezTo>
                  <a:cubicBezTo>
                    <a:pt x="58" y="145"/>
                    <a:pt x="51" y="146"/>
                    <a:pt x="39" y="144"/>
                  </a:cubicBezTo>
                  <a:cubicBezTo>
                    <a:pt x="25" y="123"/>
                    <a:pt x="33" y="130"/>
                    <a:pt x="18" y="120"/>
                  </a:cubicBezTo>
                  <a:cubicBezTo>
                    <a:pt x="11" y="109"/>
                    <a:pt x="4" y="107"/>
                    <a:pt x="8" y="95"/>
                  </a:cubicBezTo>
                  <a:cubicBezTo>
                    <a:pt x="9" y="79"/>
                    <a:pt x="0" y="56"/>
                    <a:pt x="12" y="41"/>
                  </a:cubicBezTo>
                  <a:cubicBezTo>
                    <a:pt x="20" y="32"/>
                    <a:pt x="26" y="24"/>
                    <a:pt x="45" y="11"/>
                  </a:cubicBezTo>
                  <a:cubicBezTo>
                    <a:pt x="48" y="5"/>
                    <a:pt x="65" y="7"/>
                    <a:pt x="66" y="0"/>
                  </a:cubicBezTo>
                  <a:cubicBezTo>
                    <a:pt x="91" y="9"/>
                    <a:pt x="168" y="52"/>
                    <a:pt x="198" y="66"/>
                  </a:cubicBezTo>
                  <a:cubicBezTo>
                    <a:pt x="214" y="71"/>
                    <a:pt x="232" y="74"/>
                    <a:pt x="246" y="84"/>
                  </a:cubicBezTo>
                  <a:cubicBezTo>
                    <a:pt x="254" y="97"/>
                    <a:pt x="265" y="95"/>
                    <a:pt x="279" y="99"/>
                  </a:cubicBezTo>
                  <a:cubicBezTo>
                    <a:pt x="305" y="105"/>
                    <a:pt x="286" y="104"/>
                    <a:pt x="312" y="108"/>
                  </a:cubicBezTo>
                  <a:cubicBezTo>
                    <a:pt x="327" y="114"/>
                    <a:pt x="345" y="133"/>
                    <a:pt x="351" y="135"/>
                  </a:cubicBezTo>
                  <a:cubicBezTo>
                    <a:pt x="354" y="136"/>
                    <a:pt x="438" y="171"/>
                    <a:pt x="438" y="171"/>
                  </a:cubicBezTo>
                  <a:cubicBezTo>
                    <a:pt x="469" y="202"/>
                    <a:pt x="465" y="188"/>
                    <a:pt x="504" y="207"/>
                  </a:cubicBezTo>
                  <a:cubicBezTo>
                    <a:pt x="515" y="212"/>
                    <a:pt x="519" y="221"/>
                    <a:pt x="531" y="225"/>
                  </a:cubicBezTo>
                  <a:lnTo>
                    <a:pt x="621" y="263"/>
                  </a:lnTo>
                  <a:cubicBezTo>
                    <a:pt x="645" y="271"/>
                    <a:pt x="618" y="271"/>
                    <a:pt x="675" y="276"/>
                  </a:cubicBezTo>
                  <a:lnTo>
                    <a:pt x="963" y="294"/>
                  </a:lnTo>
                  <a:cubicBezTo>
                    <a:pt x="1018" y="299"/>
                    <a:pt x="1002" y="286"/>
                    <a:pt x="1011" y="307"/>
                  </a:cubicBezTo>
                  <a:cubicBezTo>
                    <a:pt x="1020" y="328"/>
                    <a:pt x="1014" y="402"/>
                    <a:pt x="1020" y="423"/>
                  </a:cubicBezTo>
                  <a:lnTo>
                    <a:pt x="1048" y="434"/>
                  </a:lnTo>
                  <a:lnTo>
                    <a:pt x="1048" y="615"/>
                  </a:lnTo>
                  <a:lnTo>
                    <a:pt x="1019" y="677"/>
                  </a:lnTo>
                  <a:cubicBezTo>
                    <a:pt x="1012" y="695"/>
                    <a:pt x="1014" y="703"/>
                    <a:pt x="1015" y="715"/>
                  </a:cubicBezTo>
                  <a:cubicBezTo>
                    <a:pt x="1016" y="727"/>
                    <a:pt x="1017" y="735"/>
                    <a:pt x="1023" y="749"/>
                  </a:cubicBezTo>
                  <a:cubicBezTo>
                    <a:pt x="1026" y="754"/>
                    <a:pt x="1050" y="795"/>
                    <a:pt x="1050" y="801"/>
                  </a:cubicBezTo>
                  <a:cubicBezTo>
                    <a:pt x="1050" y="824"/>
                    <a:pt x="1053" y="845"/>
                    <a:pt x="1053" y="857"/>
                  </a:cubicBezTo>
                </a:path>
              </a:pathLst>
            </a:custGeom>
            <a:solidFill>
              <a:schemeClr val="accent1">
                <a:lumMod val="60000"/>
                <a:lumOff val="40000"/>
              </a:schemeClr>
            </a:solidFill>
            <a:ln w="12700" cap="flat" cmpd="sng">
              <a:solidFill>
                <a:srgbClr val="000000"/>
              </a:solidFill>
              <a:prstDash val="solid"/>
              <a:round/>
              <a:headEnd/>
              <a:tailEn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4" name="Freeform 56"/>
            <p:cNvSpPr>
              <a:spLocks noChangeArrowheads="1"/>
            </p:cNvSpPr>
            <p:nvPr>
              <p:custDataLst>
                <p:tags r:id="rId33"/>
              </p:custDataLst>
            </p:nvPr>
          </p:nvSpPr>
          <p:spPr bwMode="auto">
            <a:xfrm>
              <a:off x="1587485" y="2461528"/>
              <a:ext cx="600075" cy="903287"/>
            </a:xfrm>
            <a:custGeom>
              <a:avLst/>
              <a:gdLst>
                <a:gd name="T0" fmla="*/ 2147483647 w 695"/>
                <a:gd name="T1" fmla="*/ 0 h 894"/>
                <a:gd name="T2" fmla="*/ 2147483647 w 695"/>
                <a:gd name="T3" fmla="*/ 2147483647 h 894"/>
                <a:gd name="T4" fmla="*/ 2147483647 w 695"/>
                <a:gd name="T5" fmla="*/ 2147483647 h 894"/>
                <a:gd name="T6" fmla="*/ 2147483647 w 695"/>
                <a:gd name="T7" fmla="*/ 2147483647 h 894"/>
                <a:gd name="T8" fmla="*/ 2147483647 w 695"/>
                <a:gd name="T9" fmla="*/ 2147483647 h 894"/>
                <a:gd name="T10" fmla="*/ 2147483647 w 695"/>
                <a:gd name="T11" fmla="*/ 2147483647 h 894"/>
                <a:gd name="T12" fmla="*/ 2147483647 w 695"/>
                <a:gd name="T13" fmla="*/ 2147483647 h 894"/>
                <a:gd name="T14" fmla="*/ 2147483647 w 695"/>
                <a:gd name="T15" fmla="*/ 2147483647 h 894"/>
                <a:gd name="T16" fmla="*/ 2147483647 w 695"/>
                <a:gd name="T17" fmla="*/ 2147483647 h 894"/>
                <a:gd name="T18" fmla="*/ 2147483647 w 695"/>
                <a:gd name="T19" fmla="*/ 2147483647 h 894"/>
                <a:gd name="T20" fmla="*/ 2147483647 w 695"/>
                <a:gd name="T21" fmla="*/ 2147483647 h 894"/>
                <a:gd name="T22" fmla="*/ 2147483647 w 695"/>
                <a:gd name="T23" fmla="*/ 2147483647 h 894"/>
                <a:gd name="T24" fmla="*/ 2147483647 w 695"/>
                <a:gd name="T25" fmla="*/ 2147483647 h 894"/>
                <a:gd name="T26" fmla="*/ 2147483647 w 695"/>
                <a:gd name="T27" fmla="*/ 2147483647 h 894"/>
                <a:gd name="T28" fmla="*/ 2147483647 w 695"/>
                <a:gd name="T29" fmla="*/ 2147483647 h 894"/>
                <a:gd name="T30" fmla="*/ 2147483647 w 695"/>
                <a:gd name="T31" fmla="*/ 2147483647 h 894"/>
                <a:gd name="T32" fmla="*/ 2147483647 w 695"/>
                <a:gd name="T33" fmla="*/ 2147483647 h 894"/>
                <a:gd name="T34" fmla="*/ 2147483647 w 695"/>
                <a:gd name="T35" fmla="*/ 2147483647 h 894"/>
                <a:gd name="T36" fmla="*/ 2147483647 w 695"/>
                <a:gd name="T37" fmla="*/ 2147483647 h 894"/>
                <a:gd name="T38" fmla="*/ 2147483647 w 695"/>
                <a:gd name="T39" fmla="*/ 2147483647 h 894"/>
                <a:gd name="T40" fmla="*/ 2147483647 w 695"/>
                <a:gd name="T41" fmla="*/ 2147483647 h 894"/>
                <a:gd name="T42" fmla="*/ 2147483647 w 695"/>
                <a:gd name="T43" fmla="*/ 2147483647 h 894"/>
                <a:gd name="T44" fmla="*/ 2147483647 w 695"/>
                <a:gd name="T45" fmla="*/ 2147483647 h 894"/>
                <a:gd name="T46" fmla="*/ 2147483647 w 695"/>
                <a:gd name="T47" fmla="*/ 2147483647 h 894"/>
                <a:gd name="T48" fmla="*/ 2147483647 w 695"/>
                <a:gd name="T49" fmla="*/ 2147483647 h 894"/>
                <a:gd name="T50" fmla="*/ 2147483647 w 695"/>
                <a:gd name="T51" fmla="*/ 2147483647 h 894"/>
                <a:gd name="T52" fmla="*/ 2147483647 w 695"/>
                <a:gd name="T53" fmla="*/ 2147483647 h 894"/>
                <a:gd name="T54" fmla="*/ 2147483647 w 695"/>
                <a:gd name="T55" fmla="*/ 2147483647 h 894"/>
                <a:gd name="T56" fmla="*/ 2147483647 w 695"/>
                <a:gd name="T57" fmla="*/ 2147483647 h 894"/>
                <a:gd name="T58" fmla="*/ 2147483647 w 695"/>
                <a:gd name="T59" fmla="*/ 2147483647 h 894"/>
                <a:gd name="T60" fmla="*/ 2147483647 w 695"/>
                <a:gd name="T61" fmla="*/ 2147483647 h 894"/>
                <a:gd name="T62" fmla="*/ 2147483647 w 695"/>
                <a:gd name="T63" fmla="*/ 2147483647 h 894"/>
                <a:gd name="T64" fmla="*/ 2147483647 w 695"/>
                <a:gd name="T65" fmla="*/ 2147483647 h 894"/>
                <a:gd name="T66" fmla="*/ 2147483647 w 695"/>
                <a:gd name="T67" fmla="*/ 2147483647 h 894"/>
                <a:gd name="T68" fmla="*/ 2147483647 w 695"/>
                <a:gd name="T69" fmla="*/ 2147483647 h 894"/>
                <a:gd name="T70" fmla="*/ 2147483647 w 695"/>
                <a:gd name="T71" fmla="*/ 2147483647 h 894"/>
                <a:gd name="T72" fmla="*/ 2147483647 w 695"/>
                <a:gd name="T73" fmla="*/ 2147483647 h 894"/>
                <a:gd name="T74" fmla="*/ 2147483647 w 695"/>
                <a:gd name="T75" fmla="*/ 2147483647 h 894"/>
                <a:gd name="T76" fmla="*/ 2147483647 w 695"/>
                <a:gd name="T77" fmla="*/ 2147483647 h 894"/>
                <a:gd name="T78" fmla="*/ 2147483647 w 695"/>
                <a:gd name="T79" fmla="*/ 2147483647 h 894"/>
                <a:gd name="T80" fmla="*/ 2147483647 w 695"/>
                <a:gd name="T81" fmla="*/ 2147483647 h 894"/>
                <a:gd name="T82" fmla="*/ 2147483647 w 695"/>
                <a:gd name="T83" fmla="*/ 2147483647 h 894"/>
                <a:gd name="T84" fmla="*/ 2147483647 w 695"/>
                <a:gd name="T85" fmla="*/ 2147483647 h 894"/>
                <a:gd name="T86" fmla="*/ 2147483647 w 695"/>
                <a:gd name="T87" fmla="*/ 2147483647 h 894"/>
                <a:gd name="T88" fmla="*/ 2147483647 w 695"/>
                <a:gd name="T89" fmla="*/ 2147483647 h 894"/>
                <a:gd name="T90" fmla="*/ 2147483647 w 695"/>
                <a:gd name="T91" fmla="*/ 2147483647 h 894"/>
                <a:gd name="T92" fmla="*/ 2147483647 w 695"/>
                <a:gd name="T93" fmla="*/ 2147483647 h 894"/>
                <a:gd name="T94" fmla="*/ 2147483647 w 695"/>
                <a:gd name="T95" fmla="*/ 2147483647 h 894"/>
                <a:gd name="T96" fmla="*/ 2147483647 w 695"/>
                <a:gd name="T97" fmla="*/ 0 h 8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95" h="894">
                  <a:moveTo>
                    <a:pt x="178" y="0"/>
                  </a:moveTo>
                  <a:lnTo>
                    <a:pt x="231" y="0"/>
                  </a:lnTo>
                  <a:lnTo>
                    <a:pt x="240" y="20"/>
                  </a:lnTo>
                  <a:lnTo>
                    <a:pt x="270" y="42"/>
                  </a:lnTo>
                  <a:cubicBezTo>
                    <a:pt x="276" y="50"/>
                    <a:pt x="266" y="69"/>
                    <a:pt x="267" y="81"/>
                  </a:cubicBezTo>
                  <a:cubicBezTo>
                    <a:pt x="268" y="93"/>
                    <a:pt x="269" y="99"/>
                    <a:pt x="274" y="114"/>
                  </a:cubicBezTo>
                  <a:cubicBezTo>
                    <a:pt x="280" y="130"/>
                    <a:pt x="293" y="164"/>
                    <a:pt x="300" y="174"/>
                  </a:cubicBezTo>
                  <a:cubicBezTo>
                    <a:pt x="301" y="178"/>
                    <a:pt x="311" y="175"/>
                    <a:pt x="315" y="176"/>
                  </a:cubicBezTo>
                  <a:cubicBezTo>
                    <a:pt x="317" y="177"/>
                    <a:pt x="331" y="177"/>
                    <a:pt x="333" y="177"/>
                  </a:cubicBezTo>
                  <a:cubicBezTo>
                    <a:pt x="347" y="179"/>
                    <a:pt x="344" y="172"/>
                    <a:pt x="358" y="173"/>
                  </a:cubicBezTo>
                  <a:cubicBezTo>
                    <a:pt x="361" y="183"/>
                    <a:pt x="372" y="192"/>
                    <a:pt x="382" y="195"/>
                  </a:cubicBezTo>
                  <a:cubicBezTo>
                    <a:pt x="385" y="233"/>
                    <a:pt x="373" y="206"/>
                    <a:pt x="397" y="222"/>
                  </a:cubicBezTo>
                  <a:cubicBezTo>
                    <a:pt x="398" y="224"/>
                    <a:pt x="413" y="242"/>
                    <a:pt x="414" y="242"/>
                  </a:cubicBezTo>
                  <a:cubicBezTo>
                    <a:pt x="417" y="244"/>
                    <a:pt x="426" y="256"/>
                    <a:pt x="426" y="256"/>
                  </a:cubicBezTo>
                  <a:cubicBezTo>
                    <a:pt x="423" y="298"/>
                    <a:pt x="422" y="268"/>
                    <a:pt x="397" y="285"/>
                  </a:cubicBezTo>
                  <a:cubicBezTo>
                    <a:pt x="395" y="315"/>
                    <a:pt x="406" y="329"/>
                    <a:pt x="385" y="336"/>
                  </a:cubicBezTo>
                  <a:cubicBezTo>
                    <a:pt x="387" y="347"/>
                    <a:pt x="387" y="346"/>
                    <a:pt x="398" y="350"/>
                  </a:cubicBezTo>
                  <a:cubicBezTo>
                    <a:pt x="405" y="360"/>
                    <a:pt x="400" y="375"/>
                    <a:pt x="406" y="384"/>
                  </a:cubicBezTo>
                  <a:cubicBezTo>
                    <a:pt x="395" y="388"/>
                    <a:pt x="426" y="402"/>
                    <a:pt x="432" y="406"/>
                  </a:cubicBezTo>
                  <a:cubicBezTo>
                    <a:pt x="435" y="411"/>
                    <a:pt x="434" y="418"/>
                    <a:pt x="438" y="422"/>
                  </a:cubicBezTo>
                  <a:cubicBezTo>
                    <a:pt x="441" y="425"/>
                    <a:pt x="450" y="426"/>
                    <a:pt x="450" y="426"/>
                  </a:cubicBezTo>
                  <a:cubicBezTo>
                    <a:pt x="455" y="440"/>
                    <a:pt x="450" y="436"/>
                    <a:pt x="460" y="442"/>
                  </a:cubicBezTo>
                  <a:cubicBezTo>
                    <a:pt x="462" y="449"/>
                    <a:pt x="467" y="452"/>
                    <a:pt x="470" y="458"/>
                  </a:cubicBezTo>
                  <a:cubicBezTo>
                    <a:pt x="472" y="462"/>
                    <a:pt x="478" y="470"/>
                    <a:pt x="478" y="470"/>
                  </a:cubicBezTo>
                  <a:cubicBezTo>
                    <a:pt x="481" y="516"/>
                    <a:pt x="478" y="529"/>
                    <a:pt x="525" y="534"/>
                  </a:cubicBezTo>
                  <a:cubicBezTo>
                    <a:pt x="539" y="531"/>
                    <a:pt x="536" y="525"/>
                    <a:pt x="546" y="518"/>
                  </a:cubicBezTo>
                  <a:cubicBezTo>
                    <a:pt x="561" y="520"/>
                    <a:pt x="574" y="529"/>
                    <a:pt x="590" y="534"/>
                  </a:cubicBezTo>
                  <a:cubicBezTo>
                    <a:pt x="598" y="558"/>
                    <a:pt x="591" y="593"/>
                    <a:pt x="616" y="610"/>
                  </a:cubicBezTo>
                  <a:cubicBezTo>
                    <a:pt x="619" y="622"/>
                    <a:pt x="616" y="633"/>
                    <a:pt x="612" y="644"/>
                  </a:cubicBezTo>
                  <a:cubicBezTo>
                    <a:pt x="612" y="649"/>
                    <a:pt x="613" y="692"/>
                    <a:pt x="622" y="666"/>
                  </a:cubicBezTo>
                  <a:cubicBezTo>
                    <a:pt x="632" y="669"/>
                    <a:pt x="627" y="666"/>
                    <a:pt x="632" y="680"/>
                  </a:cubicBezTo>
                  <a:cubicBezTo>
                    <a:pt x="633" y="684"/>
                    <a:pt x="636" y="692"/>
                    <a:pt x="636" y="692"/>
                  </a:cubicBezTo>
                  <a:cubicBezTo>
                    <a:pt x="631" y="707"/>
                    <a:pt x="638" y="692"/>
                    <a:pt x="630" y="692"/>
                  </a:cubicBezTo>
                  <a:cubicBezTo>
                    <a:pt x="628" y="692"/>
                    <a:pt x="634" y="699"/>
                    <a:pt x="632" y="698"/>
                  </a:cubicBezTo>
                  <a:cubicBezTo>
                    <a:pt x="631" y="697"/>
                    <a:pt x="623" y="686"/>
                    <a:pt x="622" y="684"/>
                  </a:cubicBezTo>
                  <a:cubicBezTo>
                    <a:pt x="612" y="687"/>
                    <a:pt x="611" y="686"/>
                    <a:pt x="618" y="704"/>
                  </a:cubicBezTo>
                  <a:cubicBezTo>
                    <a:pt x="620" y="709"/>
                    <a:pt x="629" y="707"/>
                    <a:pt x="634" y="708"/>
                  </a:cubicBezTo>
                  <a:cubicBezTo>
                    <a:pt x="640" y="712"/>
                    <a:pt x="646" y="714"/>
                    <a:pt x="652" y="718"/>
                  </a:cubicBezTo>
                  <a:cubicBezTo>
                    <a:pt x="653" y="729"/>
                    <a:pt x="652" y="739"/>
                    <a:pt x="662" y="746"/>
                  </a:cubicBezTo>
                  <a:cubicBezTo>
                    <a:pt x="670" y="751"/>
                    <a:pt x="688" y="754"/>
                    <a:pt x="688" y="754"/>
                  </a:cubicBezTo>
                  <a:cubicBezTo>
                    <a:pt x="689" y="756"/>
                    <a:pt x="695" y="763"/>
                    <a:pt x="694" y="766"/>
                  </a:cubicBezTo>
                  <a:cubicBezTo>
                    <a:pt x="693" y="773"/>
                    <a:pt x="675" y="795"/>
                    <a:pt x="675" y="795"/>
                  </a:cubicBezTo>
                  <a:cubicBezTo>
                    <a:pt x="674" y="813"/>
                    <a:pt x="659" y="844"/>
                    <a:pt x="682" y="852"/>
                  </a:cubicBezTo>
                  <a:cubicBezTo>
                    <a:pt x="694" y="871"/>
                    <a:pt x="678" y="867"/>
                    <a:pt x="662" y="866"/>
                  </a:cubicBezTo>
                  <a:cubicBezTo>
                    <a:pt x="657" y="858"/>
                    <a:pt x="647" y="833"/>
                    <a:pt x="640" y="828"/>
                  </a:cubicBezTo>
                  <a:cubicBezTo>
                    <a:pt x="623" y="802"/>
                    <a:pt x="642" y="844"/>
                    <a:pt x="633" y="858"/>
                  </a:cubicBezTo>
                  <a:cubicBezTo>
                    <a:pt x="632" y="866"/>
                    <a:pt x="638" y="877"/>
                    <a:pt x="634" y="884"/>
                  </a:cubicBezTo>
                  <a:cubicBezTo>
                    <a:pt x="632" y="887"/>
                    <a:pt x="621" y="894"/>
                    <a:pt x="619" y="891"/>
                  </a:cubicBezTo>
                  <a:cubicBezTo>
                    <a:pt x="610" y="877"/>
                    <a:pt x="614" y="852"/>
                    <a:pt x="600" y="843"/>
                  </a:cubicBezTo>
                  <a:cubicBezTo>
                    <a:pt x="596" y="830"/>
                    <a:pt x="597" y="833"/>
                    <a:pt x="586" y="826"/>
                  </a:cubicBezTo>
                  <a:cubicBezTo>
                    <a:pt x="577" y="813"/>
                    <a:pt x="565" y="803"/>
                    <a:pt x="556" y="790"/>
                  </a:cubicBezTo>
                  <a:cubicBezTo>
                    <a:pt x="546" y="775"/>
                    <a:pt x="541" y="758"/>
                    <a:pt x="525" y="747"/>
                  </a:cubicBezTo>
                  <a:cubicBezTo>
                    <a:pt x="515" y="732"/>
                    <a:pt x="508" y="729"/>
                    <a:pt x="498" y="714"/>
                  </a:cubicBezTo>
                  <a:cubicBezTo>
                    <a:pt x="495" y="700"/>
                    <a:pt x="469" y="688"/>
                    <a:pt x="460" y="677"/>
                  </a:cubicBezTo>
                  <a:cubicBezTo>
                    <a:pt x="450" y="665"/>
                    <a:pt x="454" y="652"/>
                    <a:pt x="445" y="639"/>
                  </a:cubicBezTo>
                  <a:cubicBezTo>
                    <a:pt x="443" y="627"/>
                    <a:pt x="441" y="625"/>
                    <a:pt x="430" y="618"/>
                  </a:cubicBezTo>
                  <a:cubicBezTo>
                    <a:pt x="424" y="609"/>
                    <a:pt x="418" y="605"/>
                    <a:pt x="408" y="598"/>
                  </a:cubicBezTo>
                  <a:cubicBezTo>
                    <a:pt x="406" y="597"/>
                    <a:pt x="402" y="594"/>
                    <a:pt x="402" y="594"/>
                  </a:cubicBezTo>
                  <a:cubicBezTo>
                    <a:pt x="401" y="590"/>
                    <a:pt x="395" y="588"/>
                    <a:pt x="394" y="584"/>
                  </a:cubicBezTo>
                  <a:cubicBezTo>
                    <a:pt x="391" y="573"/>
                    <a:pt x="395" y="560"/>
                    <a:pt x="388" y="550"/>
                  </a:cubicBezTo>
                  <a:cubicBezTo>
                    <a:pt x="383" y="542"/>
                    <a:pt x="366" y="534"/>
                    <a:pt x="366" y="534"/>
                  </a:cubicBezTo>
                  <a:cubicBezTo>
                    <a:pt x="361" y="527"/>
                    <a:pt x="357" y="527"/>
                    <a:pt x="350" y="522"/>
                  </a:cubicBezTo>
                  <a:cubicBezTo>
                    <a:pt x="342" y="510"/>
                    <a:pt x="337" y="481"/>
                    <a:pt x="322" y="476"/>
                  </a:cubicBezTo>
                  <a:cubicBezTo>
                    <a:pt x="323" y="482"/>
                    <a:pt x="316" y="492"/>
                    <a:pt x="319" y="497"/>
                  </a:cubicBezTo>
                  <a:cubicBezTo>
                    <a:pt x="315" y="503"/>
                    <a:pt x="321" y="509"/>
                    <a:pt x="318" y="510"/>
                  </a:cubicBezTo>
                  <a:cubicBezTo>
                    <a:pt x="317" y="508"/>
                    <a:pt x="299" y="506"/>
                    <a:pt x="298" y="504"/>
                  </a:cubicBezTo>
                  <a:cubicBezTo>
                    <a:pt x="296" y="502"/>
                    <a:pt x="293" y="502"/>
                    <a:pt x="292" y="500"/>
                  </a:cubicBezTo>
                  <a:cubicBezTo>
                    <a:pt x="286" y="490"/>
                    <a:pt x="290" y="473"/>
                    <a:pt x="280" y="464"/>
                  </a:cubicBezTo>
                  <a:cubicBezTo>
                    <a:pt x="280" y="464"/>
                    <a:pt x="265" y="454"/>
                    <a:pt x="262" y="452"/>
                  </a:cubicBezTo>
                  <a:cubicBezTo>
                    <a:pt x="260" y="451"/>
                    <a:pt x="256" y="448"/>
                    <a:pt x="256" y="448"/>
                  </a:cubicBezTo>
                  <a:cubicBezTo>
                    <a:pt x="247" y="434"/>
                    <a:pt x="236" y="414"/>
                    <a:pt x="225" y="410"/>
                  </a:cubicBezTo>
                  <a:cubicBezTo>
                    <a:pt x="221" y="398"/>
                    <a:pt x="231" y="393"/>
                    <a:pt x="220" y="386"/>
                  </a:cubicBezTo>
                  <a:cubicBezTo>
                    <a:pt x="216" y="370"/>
                    <a:pt x="209" y="354"/>
                    <a:pt x="192" y="348"/>
                  </a:cubicBezTo>
                  <a:cubicBezTo>
                    <a:pt x="190" y="354"/>
                    <a:pt x="198" y="366"/>
                    <a:pt x="198" y="366"/>
                  </a:cubicBezTo>
                  <a:cubicBezTo>
                    <a:pt x="195" y="378"/>
                    <a:pt x="178" y="347"/>
                    <a:pt x="169" y="341"/>
                  </a:cubicBezTo>
                  <a:cubicBezTo>
                    <a:pt x="157" y="332"/>
                    <a:pt x="142" y="330"/>
                    <a:pt x="133" y="321"/>
                  </a:cubicBezTo>
                  <a:cubicBezTo>
                    <a:pt x="132" y="308"/>
                    <a:pt x="129" y="288"/>
                    <a:pt x="116" y="284"/>
                  </a:cubicBezTo>
                  <a:cubicBezTo>
                    <a:pt x="106" y="287"/>
                    <a:pt x="111" y="292"/>
                    <a:pt x="114" y="300"/>
                  </a:cubicBezTo>
                  <a:cubicBezTo>
                    <a:pt x="110" y="327"/>
                    <a:pt x="99" y="299"/>
                    <a:pt x="85" y="290"/>
                  </a:cubicBezTo>
                  <a:cubicBezTo>
                    <a:pt x="79" y="282"/>
                    <a:pt x="58" y="270"/>
                    <a:pt x="49" y="267"/>
                  </a:cubicBezTo>
                  <a:cubicBezTo>
                    <a:pt x="42" y="257"/>
                    <a:pt x="47" y="267"/>
                    <a:pt x="36" y="262"/>
                  </a:cubicBezTo>
                  <a:cubicBezTo>
                    <a:pt x="36" y="262"/>
                    <a:pt x="21" y="257"/>
                    <a:pt x="18" y="256"/>
                  </a:cubicBezTo>
                  <a:cubicBezTo>
                    <a:pt x="16" y="255"/>
                    <a:pt x="12" y="254"/>
                    <a:pt x="12" y="254"/>
                  </a:cubicBezTo>
                  <a:cubicBezTo>
                    <a:pt x="9" y="246"/>
                    <a:pt x="13" y="244"/>
                    <a:pt x="16" y="236"/>
                  </a:cubicBezTo>
                  <a:cubicBezTo>
                    <a:pt x="2" y="231"/>
                    <a:pt x="5" y="236"/>
                    <a:pt x="2" y="226"/>
                  </a:cubicBezTo>
                  <a:cubicBezTo>
                    <a:pt x="3" y="224"/>
                    <a:pt x="4" y="222"/>
                    <a:pt x="6" y="220"/>
                  </a:cubicBezTo>
                  <a:cubicBezTo>
                    <a:pt x="18" y="210"/>
                    <a:pt x="15" y="207"/>
                    <a:pt x="0" y="204"/>
                  </a:cubicBezTo>
                  <a:cubicBezTo>
                    <a:pt x="2" y="197"/>
                    <a:pt x="1" y="197"/>
                    <a:pt x="8" y="194"/>
                  </a:cubicBezTo>
                  <a:cubicBezTo>
                    <a:pt x="12" y="192"/>
                    <a:pt x="20" y="190"/>
                    <a:pt x="20" y="190"/>
                  </a:cubicBezTo>
                  <a:cubicBezTo>
                    <a:pt x="24" y="178"/>
                    <a:pt x="29" y="169"/>
                    <a:pt x="40" y="162"/>
                  </a:cubicBezTo>
                  <a:cubicBezTo>
                    <a:pt x="43" y="154"/>
                    <a:pt x="43" y="141"/>
                    <a:pt x="51" y="138"/>
                  </a:cubicBezTo>
                  <a:cubicBezTo>
                    <a:pt x="51" y="139"/>
                    <a:pt x="65" y="171"/>
                    <a:pt x="68" y="172"/>
                  </a:cubicBezTo>
                  <a:cubicBezTo>
                    <a:pt x="72" y="173"/>
                    <a:pt x="80" y="176"/>
                    <a:pt x="80" y="176"/>
                  </a:cubicBezTo>
                  <a:cubicBezTo>
                    <a:pt x="84" y="164"/>
                    <a:pt x="80" y="155"/>
                    <a:pt x="70" y="148"/>
                  </a:cubicBezTo>
                  <a:cubicBezTo>
                    <a:pt x="71" y="143"/>
                    <a:pt x="70" y="137"/>
                    <a:pt x="74" y="134"/>
                  </a:cubicBezTo>
                  <a:cubicBezTo>
                    <a:pt x="83" y="127"/>
                    <a:pt x="82" y="137"/>
                    <a:pt x="82" y="128"/>
                  </a:cubicBezTo>
                  <a:cubicBezTo>
                    <a:pt x="101" y="110"/>
                    <a:pt x="171" y="47"/>
                    <a:pt x="189" y="26"/>
                  </a:cubicBezTo>
                  <a:cubicBezTo>
                    <a:pt x="194" y="12"/>
                    <a:pt x="178" y="0"/>
                    <a:pt x="178" y="0"/>
                  </a:cubicBezTo>
                  <a:close/>
                </a:path>
              </a:pathLst>
            </a:custGeom>
            <a:solidFill>
              <a:schemeClr val="accent1">
                <a:lumMod val="60000"/>
                <a:lumOff val="40000"/>
              </a:schemeClr>
            </a:solidFill>
            <a:ln w="12700" cap="flat" cmpd="sng">
              <a:solidFill>
                <a:srgbClr val="000000"/>
              </a:solidFill>
              <a:prstDash val="solid"/>
              <a:round/>
              <a:headEnd type="none" w="med" len="med"/>
              <a:tailEnd type="none" w="med" len="me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5" name="Freeform 57"/>
            <p:cNvSpPr>
              <a:spLocks noChangeArrowheads="1"/>
            </p:cNvSpPr>
            <p:nvPr>
              <p:custDataLst>
                <p:tags r:id="rId34"/>
              </p:custDataLst>
            </p:nvPr>
          </p:nvSpPr>
          <p:spPr bwMode="auto">
            <a:xfrm>
              <a:off x="776272" y="2210703"/>
              <a:ext cx="808038" cy="1046162"/>
            </a:xfrm>
            <a:custGeom>
              <a:avLst/>
              <a:gdLst>
                <a:gd name="T0" fmla="*/ 2147483647 w 936"/>
                <a:gd name="T1" fmla="*/ 2147483647 h 1034"/>
                <a:gd name="T2" fmla="*/ 2147483647 w 936"/>
                <a:gd name="T3" fmla="*/ 2147483647 h 1034"/>
                <a:gd name="T4" fmla="*/ 2147483647 w 936"/>
                <a:gd name="T5" fmla="*/ 2147483647 h 1034"/>
                <a:gd name="T6" fmla="*/ 2147483647 w 936"/>
                <a:gd name="T7" fmla="*/ 2147483647 h 1034"/>
                <a:gd name="T8" fmla="*/ 2147483647 w 936"/>
                <a:gd name="T9" fmla="*/ 2147483647 h 1034"/>
                <a:gd name="T10" fmla="*/ 2147483647 w 936"/>
                <a:gd name="T11" fmla="*/ 2147483647 h 1034"/>
                <a:gd name="T12" fmla="*/ 2147483647 w 936"/>
                <a:gd name="T13" fmla="*/ 2147483647 h 1034"/>
                <a:gd name="T14" fmla="*/ 2147483647 w 936"/>
                <a:gd name="T15" fmla="*/ 2147483647 h 1034"/>
                <a:gd name="T16" fmla="*/ 2147483647 w 936"/>
                <a:gd name="T17" fmla="*/ 2147483647 h 1034"/>
                <a:gd name="T18" fmla="*/ 2147483647 w 936"/>
                <a:gd name="T19" fmla="*/ 2147483647 h 1034"/>
                <a:gd name="T20" fmla="*/ 2147483647 w 936"/>
                <a:gd name="T21" fmla="*/ 2147483647 h 1034"/>
                <a:gd name="T22" fmla="*/ 2147483647 w 936"/>
                <a:gd name="T23" fmla="*/ 2147483647 h 1034"/>
                <a:gd name="T24" fmla="*/ 2147483647 w 936"/>
                <a:gd name="T25" fmla="*/ 2147483647 h 1034"/>
                <a:gd name="T26" fmla="*/ 2147483647 w 936"/>
                <a:gd name="T27" fmla="*/ 2147483647 h 1034"/>
                <a:gd name="T28" fmla="*/ 2147483647 w 936"/>
                <a:gd name="T29" fmla="*/ 2147483647 h 1034"/>
                <a:gd name="T30" fmla="*/ 2147483647 w 936"/>
                <a:gd name="T31" fmla="*/ 2147483647 h 1034"/>
                <a:gd name="T32" fmla="*/ 2147483647 w 936"/>
                <a:gd name="T33" fmla="*/ 2147483647 h 1034"/>
                <a:gd name="T34" fmla="*/ 2147483647 w 936"/>
                <a:gd name="T35" fmla="*/ 2147483647 h 1034"/>
                <a:gd name="T36" fmla="*/ 2147483647 w 936"/>
                <a:gd name="T37" fmla="*/ 2147483647 h 1034"/>
                <a:gd name="T38" fmla="*/ 2147483647 w 936"/>
                <a:gd name="T39" fmla="*/ 2147483647 h 1034"/>
                <a:gd name="T40" fmla="*/ 2147483647 w 936"/>
                <a:gd name="T41" fmla="*/ 2147483647 h 1034"/>
                <a:gd name="T42" fmla="*/ 2147483647 w 936"/>
                <a:gd name="T43" fmla="*/ 2147483647 h 1034"/>
                <a:gd name="T44" fmla="*/ 2147483647 w 936"/>
                <a:gd name="T45" fmla="*/ 2147483647 h 1034"/>
                <a:gd name="T46" fmla="*/ 2147483647 w 936"/>
                <a:gd name="T47" fmla="*/ 2147483647 h 1034"/>
                <a:gd name="T48" fmla="*/ 2147483647 w 936"/>
                <a:gd name="T49" fmla="*/ 2147483647 h 1034"/>
                <a:gd name="T50" fmla="*/ 2147483647 w 936"/>
                <a:gd name="T51" fmla="*/ 2147483647 h 1034"/>
                <a:gd name="T52" fmla="*/ 2147483647 w 936"/>
                <a:gd name="T53" fmla="*/ 2147483647 h 1034"/>
                <a:gd name="T54" fmla="*/ 2147483647 w 936"/>
                <a:gd name="T55" fmla="*/ 2147483647 h 1034"/>
                <a:gd name="T56" fmla="*/ 2147483647 w 936"/>
                <a:gd name="T57" fmla="*/ 2147483647 h 1034"/>
                <a:gd name="T58" fmla="*/ 2147483647 w 936"/>
                <a:gd name="T59" fmla="*/ 2147483647 h 1034"/>
                <a:gd name="T60" fmla="*/ 2147483647 w 936"/>
                <a:gd name="T61" fmla="*/ 2147483647 h 1034"/>
                <a:gd name="T62" fmla="*/ 2147483647 w 936"/>
                <a:gd name="T63" fmla="*/ 2147483647 h 1034"/>
                <a:gd name="T64" fmla="*/ 2147483647 w 936"/>
                <a:gd name="T65" fmla="*/ 2147483647 h 1034"/>
                <a:gd name="T66" fmla="*/ 2147483647 w 936"/>
                <a:gd name="T67" fmla="*/ 2147483647 h 1034"/>
                <a:gd name="T68" fmla="*/ 2147483647 w 936"/>
                <a:gd name="T69" fmla="*/ 2147483647 h 1034"/>
                <a:gd name="T70" fmla="*/ 2147483647 w 936"/>
                <a:gd name="T71" fmla="*/ 2147483647 h 1034"/>
                <a:gd name="T72" fmla="*/ 2147483647 w 936"/>
                <a:gd name="T73" fmla="*/ 2147483647 h 1034"/>
                <a:gd name="T74" fmla="*/ 2147483647 w 936"/>
                <a:gd name="T75" fmla="*/ 2147483647 h 1034"/>
                <a:gd name="T76" fmla="*/ 2147483647 w 936"/>
                <a:gd name="T77" fmla="*/ 2147483647 h 1034"/>
                <a:gd name="T78" fmla="*/ 2147483647 w 936"/>
                <a:gd name="T79" fmla="*/ 2147483647 h 1034"/>
                <a:gd name="T80" fmla="*/ 2147483647 w 936"/>
                <a:gd name="T81" fmla="*/ 2147483647 h 1034"/>
                <a:gd name="T82" fmla="*/ 2147483647 w 936"/>
                <a:gd name="T83" fmla="*/ 2147483647 h 1034"/>
                <a:gd name="T84" fmla="*/ 2147483647 w 936"/>
                <a:gd name="T85" fmla="*/ 2147483647 h 1034"/>
                <a:gd name="T86" fmla="*/ 2147483647 w 936"/>
                <a:gd name="T87" fmla="*/ 2147483647 h 1034"/>
                <a:gd name="T88" fmla="*/ 2147483647 w 936"/>
                <a:gd name="T89" fmla="*/ 2147483647 h 1034"/>
                <a:gd name="T90" fmla="*/ 2147483647 w 936"/>
                <a:gd name="T91" fmla="*/ 2147483647 h 1034"/>
                <a:gd name="T92" fmla="*/ 2147483647 w 936"/>
                <a:gd name="T93" fmla="*/ 2147483647 h 1034"/>
                <a:gd name="T94" fmla="*/ 2147483647 w 936"/>
                <a:gd name="T95" fmla="*/ 2147483647 h 1034"/>
                <a:gd name="T96" fmla="*/ 2147483647 w 936"/>
                <a:gd name="T97" fmla="*/ 2147483647 h 1034"/>
                <a:gd name="T98" fmla="*/ 2147483647 w 936"/>
                <a:gd name="T99" fmla="*/ 2147483647 h 1034"/>
                <a:gd name="T100" fmla="*/ 2147483647 w 936"/>
                <a:gd name="T101" fmla="*/ 2147483647 h 1034"/>
                <a:gd name="T102" fmla="*/ 2147483647 w 936"/>
                <a:gd name="T103" fmla="*/ 2147483647 h 1034"/>
                <a:gd name="T104" fmla="*/ 2147483647 w 936"/>
                <a:gd name="T105" fmla="*/ 2147483647 h 1034"/>
                <a:gd name="T106" fmla="*/ 2147483647 w 936"/>
                <a:gd name="T107" fmla="*/ 2147483647 h 1034"/>
                <a:gd name="T108" fmla="*/ 2147483647 w 936"/>
                <a:gd name="T109" fmla="*/ 2147483647 h 10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6" h="1034">
                  <a:moveTo>
                    <a:pt x="414" y="22"/>
                  </a:moveTo>
                  <a:cubicBezTo>
                    <a:pt x="418" y="34"/>
                    <a:pt x="415" y="63"/>
                    <a:pt x="426" y="70"/>
                  </a:cubicBezTo>
                  <a:cubicBezTo>
                    <a:pt x="439" y="108"/>
                    <a:pt x="420" y="107"/>
                    <a:pt x="468" y="112"/>
                  </a:cubicBezTo>
                  <a:cubicBezTo>
                    <a:pt x="480" y="116"/>
                    <a:pt x="477" y="128"/>
                    <a:pt x="480" y="138"/>
                  </a:cubicBezTo>
                  <a:cubicBezTo>
                    <a:pt x="481" y="142"/>
                    <a:pt x="484" y="150"/>
                    <a:pt x="484" y="150"/>
                  </a:cubicBezTo>
                  <a:cubicBezTo>
                    <a:pt x="485" y="162"/>
                    <a:pt x="481" y="176"/>
                    <a:pt x="488" y="186"/>
                  </a:cubicBezTo>
                  <a:cubicBezTo>
                    <a:pt x="492" y="192"/>
                    <a:pt x="506" y="196"/>
                    <a:pt x="506" y="196"/>
                  </a:cubicBezTo>
                  <a:cubicBezTo>
                    <a:pt x="512" y="202"/>
                    <a:pt x="513" y="207"/>
                    <a:pt x="520" y="212"/>
                  </a:cubicBezTo>
                  <a:cubicBezTo>
                    <a:pt x="547" y="253"/>
                    <a:pt x="514" y="253"/>
                    <a:pt x="542" y="292"/>
                  </a:cubicBezTo>
                  <a:cubicBezTo>
                    <a:pt x="551" y="298"/>
                    <a:pt x="568" y="314"/>
                    <a:pt x="580" y="311"/>
                  </a:cubicBezTo>
                  <a:cubicBezTo>
                    <a:pt x="571" y="305"/>
                    <a:pt x="573" y="287"/>
                    <a:pt x="563" y="284"/>
                  </a:cubicBezTo>
                  <a:cubicBezTo>
                    <a:pt x="554" y="270"/>
                    <a:pt x="552" y="260"/>
                    <a:pt x="554" y="244"/>
                  </a:cubicBezTo>
                  <a:cubicBezTo>
                    <a:pt x="566" y="248"/>
                    <a:pt x="568" y="255"/>
                    <a:pt x="575" y="262"/>
                  </a:cubicBezTo>
                  <a:cubicBezTo>
                    <a:pt x="580" y="267"/>
                    <a:pt x="582" y="276"/>
                    <a:pt x="582" y="276"/>
                  </a:cubicBezTo>
                  <a:cubicBezTo>
                    <a:pt x="585" y="284"/>
                    <a:pt x="588" y="285"/>
                    <a:pt x="596" y="288"/>
                  </a:cubicBezTo>
                  <a:cubicBezTo>
                    <a:pt x="599" y="292"/>
                    <a:pt x="604" y="294"/>
                    <a:pt x="606" y="298"/>
                  </a:cubicBezTo>
                  <a:cubicBezTo>
                    <a:pt x="609" y="303"/>
                    <a:pt x="612" y="316"/>
                    <a:pt x="612" y="316"/>
                  </a:cubicBezTo>
                  <a:cubicBezTo>
                    <a:pt x="614" y="343"/>
                    <a:pt x="620" y="343"/>
                    <a:pt x="628" y="366"/>
                  </a:cubicBezTo>
                  <a:cubicBezTo>
                    <a:pt x="629" y="377"/>
                    <a:pt x="627" y="370"/>
                    <a:pt x="631" y="380"/>
                  </a:cubicBezTo>
                  <a:cubicBezTo>
                    <a:pt x="632" y="383"/>
                    <a:pt x="638" y="397"/>
                    <a:pt x="640" y="400"/>
                  </a:cubicBezTo>
                  <a:cubicBezTo>
                    <a:pt x="641" y="403"/>
                    <a:pt x="636" y="404"/>
                    <a:pt x="634" y="406"/>
                  </a:cubicBezTo>
                  <a:cubicBezTo>
                    <a:pt x="630" y="411"/>
                    <a:pt x="630" y="412"/>
                    <a:pt x="628" y="418"/>
                  </a:cubicBezTo>
                  <a:cubicBezTo>
                    <a:pt x="631" y="435"/>
                    <a:pt x="643" y="475"/>
                    <a:pt x="649" y="491"/>
                  </a:cubicBezTo>
                  <a:cubicBezTo>
                    <a:pt x="652" y="494"/>
                    <a:pt x="670" y="513"/>
                    <a:pt x="674" y="515"/>
                  </a:cubicBezTo>
                  <a:cubicBezTo>
                    <a:pt x="678" y="526"/>
                    <a:pt x="675" y="537"/>
                    <a:pt x="680" y="548"/>
                  </a:cubicBezTo>
                  <a:cubicBezTo>
                    <a:pt x="684" y="556"/>
                    <a:pt x="684" y="565"/>
                    <a:pt x="686" y="574"/>
                  </a:cubicBezTo>
                  <a:cubicBezTo>
                    <a:pt x="688" y="584"/>
                    <a:pt x="690" y="583"/>
                    <a:pt x="697" y="593"/>
                  </a:cubicBezTo>
                  <a:cubicBezTo>
                    <a:pt x="698" y="599"/>
                    <a:pt x="708" y="608"/>
                    <a:pt x="710" y="614"/>
                  </a:cubicBezTo>
                  <a:cubicBezTo>
                    <a:pt x="715" y="615"/>
                    <a:pt x="725" y="644"/>
                    <a:pt x="733" y="644"/>
                  </a:cubicBezTo>
                  <a:cubicBezTo>
                    <a:pt x="739" y="646"/>
                    <a:pt x="720" y="600"/>
                    <a:pt x="724" y="595"/>
                  </a:cubicBezTo>
                  <a:cubicBezTo>
                    <a:pt x="727" y="591"/>
                    <a:pt x="749" y="613"/>
                    <a:pt x="752" y="622"/>
                  </a:cubicBezTo>
                  <a:cubicBezTo>
                    <a:pt x="755" y="634"/>
                    <a:pt x="770" y="642"/>
                    <a:pt x="745" y="650"/>
                  </a:cubicBezTo>
                  <a:cubicBezTo>
                    <a:pt x="740" y="657"/>
                    <a:pt x="727" y="667"/>
                    <a:pt x="720" y="672"/>
                  </a:cubicBezTo>
                  <a:cubicBezTo>
                    <a:pt x="716" y="677"/>
                    <a:pt x="712" y="690"/>
                    <a:pt x="712" y="690"/>
                  </a:cubicBezTo>
                  <a:cubicBezTo>
                    <a:pt x="716" y="702"/>
                    <a:pt x="725" y="705"/>
                    <a:pt x="733" y="719"/>
                  </a:cubicBezTo>
                  <a:cubicBezTo>
                    <a:pt x="735" y="737"/>
                    <a:pt x="754" y="761"/>
                    <a:pt x="767" y="770"/>
                  </a:cubicBezTo>
                  <a:cubicBezTo>
                    <a:pt x="771" y="776"/>
                    <a:pt x="768" y="788"/>
                    <a:pt x="773" y="791"/>
                  </a:cubicBezTo>
                  <a:cubicBezTo>
                    <a:pt x="779" y="795"/>
                    <a:pt x="788" y="799"/>
                    <a:pt x="788" y="799"/>
                  </a:cubicBezTo>
                  <a:cubicBezTo>
                    <a:pt x="804" y="794"/>
                    <a:pt x="789" y="784"/>
                    <a:pt x="782" y="774"/>
                  </a:cubicBezTo>
                  <a:cubicBezTo>
                    <a:pt x="784" y="766"/>
                    <a:pt x="788" y="761"/>
                    <a:pt x="790" y="754"/>
                  </a:cubicBezTo>
                  <a:cubicBezTo>
                    <a:pt x="793" y="749"/>
                    <a:pt x="797" y="741"/>
                    <a:pt x="802" y="746"/>
                  </a:cubicBezTo>
                  <a:cubicBezTo>
                    <a:pt x="806" y="759"/>
                    <a:pt x="821" y="770"/>
                    <a:pt x="832" y="778"/>
                  </a:cubicBezTo>
                  <a:cubicBezTo>
                    <a:pt x="838" y="787"/>
                    <a:pt x="834" y="795"/>
                    <a:pt x="844" y="798"/>
                  </a:cubicBezTo>
                  <a:cubicBezTo>
                    <a:pt x="844" y="798"/>
                    <a:pt x="853" y="803"/>
                    <a:pt x="858" y="804"/>
                  </a:cubicBezTo>
                  <a:cubicBezTo>
                    <a:pt x="868" y="819"/>
                    <a:pt x="866" y="841"/>
                    <a:pt x="886" y="848"/>
                  </a:cubicBezTo>
                  <a:cubicBezTo>
                    <a:pt x="895" y="861"/>
                    <a:pt x="889" y="857"/>
                    <a:pt x="893" y="865"/>
                  </a:cubicBezTo>
                  <a:cubicBezTo>
                    <a:pt x="898" y="872"/>
                    <a:pt x="916" y="890"/>
                    <a:pt x="922" y="896"/>
                  </a:cubicBezTo>
                  <a:cubicBezTo>
                    <a:pt x="927" y="909"/>
                    <a:pt x="936" y="924"/>
                    <a:pt x="934" y="932"/>
                  </a:cubicBezTo>
                  <a:cubicBezTo>
                    <a:pt x="932" y="946"/>
                    <a:pt x="927" y="968"/>
                    <a:pt x="910" y="981"/>
                  </a:cubicBezTo>
                  <a:lnTo>
                    <a:pt x="838" y="1034"/>
                  </a:lnTo>
                  <a:lnTo>
                    <a:pt x="818" y="1027"/>
                  </a:lnTo>
                  <a:lnTo>
                    <a:pt x="809" y="994"/>
                  </a:lnTo>
                  <a:lnTo>
                    <a:pt x="814" y="953"/>
                  </a:lnTo>
                  <a:lnTo>
                    <a:pt x="787" y="890"/>
                  </a:lnTo>
                  <a:lnTo>
                    <a:pt x="740" y="865"/>
                  </a:lnTo>
                  <a:cubicBezTo>
                    <a:pt x="724" y="851"/>
                    <a:pt x="704" y="820"/>
                    <a:pt x="690" y="806"/>
                  </a:cubicBezTo>
                  <a:cubicBezTo>
                    <a:pt x="680" y="797"/>
                    <a:pt x="665" y="789"/>
                    <a:pt x="654" y="782"/>
                  </a:cubicBezTo>
                  <a:cubicBezTo>
                    <a:pt x="643" y="765"/>
                    <a:pt x="658" y="785"/>
                    <a:pt x="644" y="774"/>
                  </a:cubicBezTo>
                  <a:cubicBezTo>
                    <a:pt x="622" y="756"/>
                    <a:pt x="632" y="752"/>
                    <a:pt x="602" y="748"/>
                  </a:cubicBezTo>
                  <a:cubicBezTo>
                    <a:pt x="588" y="743"/>
                    <a:pt x="591" y="741"/>
                    <a:pt x="580" y="734"/>
                  </a:cubicBezTo>
                  <a:cubicBezTo>
                    <a:pt x="574" y="724"/>
                    <a:pt x="571" y="712"/>
                    <a:pt x="562" y="706"/>
                  </a:cubicBezTo>
                  <a:cubicBezTo>
                    <a:pt x="558" y="693"/>
                    <a:pt x="550" y="692"/>
                    <a:pt x="538" y="690"/>
                  </a:cubicBezTo>
                  <a:cubicBezTo>
                    <a:pt x="527" y="679"/>
                    <a:pt x="517" y="669"/>
                    <a:pt x="508" y="656"/>
                  </a:cubicBezTo>
                  <a:cubicBezTo>
                    <a:pt x="505" y="651"/>
                    <a:pt x="492" y="646"/>
                    <a:pt x="492" y="646"/>
                  </a:cubicBezTo>
                  <a:cubicBezTo>
                    <a:pt x="470" y="624"/>
                    <a:pt x="486" y="584"/>
                    <a:pt x="485" y="553"/>
                  </a:cubicBezTo>
                  <a:cubicBezTo>
                    <a:pt x="487" y="536"/>
                    <a:pt x="495" y="505"/>
                    <a:pt x="499" y="488"/>
                  </a:cubicBezTo>
                  <a:cubicBezTo>
                    <a:pt x="498" y="457"/>
                    <a:pt x="499" y="447"/>
                    <a:pt x="478" y="433"/>
                  </a:cubicBezTo>
                  <a:cubicBezTo>
                    <a:pt x="473" y="426"/>
                    <a:pt x="477" y="414"/>
                    <a:pt x="470" y="409"/>
                  </a:cubicBezTo>
                  <a:cubicBezTo>
                    <a:pt x="459" y="376"/>
                    <a:pt x="463" y="364"/>
                    <a:pt x="422" y="356"/>
                  </a:cubicBezTo>
                  <a:cubicBezTo>
                    <a:pt x="408" y="347"/>
                    <a:pt x="415" y="350"/>
                    <a:pt x="404" y="346"/>
                  </a:cubicBezTo>
                  <a:cubicBezTo>
                    <a:pt x="397" y="339"/>
                    <a:pt x="390" y="331"/>
                    <a:pt x="382" y="326"/>
                  </a:cubicBezTo>
                  <a:cubicBezTo>
                    <a:pt x="376" y="317"/>
                    <a:pt x="365" y="306"/>
                    <a:pt x="356" y="300"/>
                  </a:cubicBezTo>
                  <a:cubicBezTo>
                    <a:pt x="353" y="292"/>
                    <a:pt x="345" y="285"/>
                    <a:pt x="338" y="280"/>
                  </a:cubicBezTo>
                  <a:cubicBezTo>
                    <a:pt x="330" y="268"/>
                    <a:pt x="334" y="263"/>
                    <a:pt x="338" y="250"/>
                  </a:cubicBezTo>
                  <a:cubicBezTo>
                    <a:pt x="339" y="246"/>
                    <a:pt x="342" y="238"/>
                    <a:pt x="342" y="238"/>
                  </a:cubicBezTo>
                  <a:cubicBezTo>
                    <a:pt x="339" y="221"/>
                    <a:pt x="336" y="225"/>
                    <a:pt x="322" y="230"/>
                  </a:cubicBezTo>
                  <a:cubicBezTo>
                    <a:pt x="320" y="237"/>
                    <a:pt x="322" y="246"/>
                    <a:pt x="318" y="252"/>
                  </a:cubicBezTo>
                  <a:cubicBezTo>
                    <a:pt x="316" y="255"/>
                    <a:pt x="306" y="256"/>
                    <a:pt x="306" y="256"/>
                  </a:cubicBezTo>
                  <a:cubicBezTo>
                    <a:pt x="291" y="254"/>
                    <a:pt x="290" y="255"/>
                    <a:pt x="286" y="242"/>
                  </a:cubicBezTo>
                  <a:cubicBezTo>
                    <a:pt x="286" y="242"/>
                    <a:pt x="271" y="244"/>
                    <a:pt x="268" y="246"/>
                  </a:cubicBezTo>
                  <a:cubicBezTo>
                    <a:pt x="264" y="249"/>
                    <a:pt x="256" y="258"/>
                    <a:pt x="256" y="258"/>
                  </a:cubicBezTo>
                  <a:cubicBezTo>
                    <a:pt x="247" y="255"/>
                    <a:pt x="244" y="246"/>
                    <a:pt x="236" y="240"/>
                  </a:cubicBezTo>
                  <a:cubicBezTo>
                    <a:pt x="235" y="236"/>
                    <a:pt x="221" y="207"/>
                    <a:pt x="214" y="206"/>
                  </a:cubicBezTo>
                  <a:cubicBezTo>
                    <a:pt x="207" y="205"/>
                    <a:pt x="199" y="206"/>
                    <a:pt x="192" y="206"/>
                  </a:cubicBezTo>
                  <a:cubicBezTo>
                    <a:pt x="176" y="214"/>
                    <a:pt x="177" y="190"/>
                    <a:pt x="162" y="180"/>
                  </a:cubicBezTo>
                  <a:cubicBezTo>
                    <a:pt x="161" y="178"/>
                    <a:pt x="162" y="174"/>
                    <a:pt x="160" y="174"/>
                  </a:cubicBezTo>
                  <a:cubicBezTo>
                    <a:pt x="156" y="173"/>
                    <a:pt x="148" y="178"/>
                    <a:pt x="148" y="178"/>
                  </a:cubicBezTo>
                  <a:cubicBezTo>
                    <a:pt x="137" y="161"/>
                    <a:pt x="143" y="163"/>
                    <a:pt x="122" y="156"/>
                  </a:cubicBezTo>
                  <a:cubicBezTo>
                    <a:pt x="117" y="149"/>
                    <a:pt x="113" y="149"/>
                    <a:pt x="108" y="142"/>
                  </a:cubicBezTo>
                  <a:cubicBezTo>
                    <a:pt x="107" y="136"/>
                    <a:pt x="107" y="108"/>
                    <a:pt x="96" y="104"/>
                  </a:cubicBezTo>
                  <a:cubicBezTo>
                    <a:pt x="85" y="100"/>
                    <a:pt x="92" y="103"/>
                    <a:pt x="78" y="94"/>
                  </a:cubicBezTo>
                  <a:cubicBezTo>
                    <a:pt x="76" y="93"/>
                    <a:pt x="72" y="90"/>
                    <a:pt x="72" y="90"/>
                  </a:cubicBezTo>
                  <a:cubicBezTo>
                    <a:pt x="65" y="68"/>
                    <a:pt x="62" y="57"/>
                    <a:pt x="38" y="54"/>
                  </a:cubicBezTo>
                  <a:cubicBezTo>
                    <a:pt x="36" y="49"/>
                    <a:pt x="32" y="32"/>
                    <a:pt x="26" y="30"/>
                  </a:cubicBezTo>
                  <a:cubicBezTo>
                    <a:pt x="22" y="29"/>
                    <a:pt x="14" y="26"/>
                    <a:pt x="14" y="26"/>
                  </a:cubicBezTo>
                  <a:cubicBezTo>
                    <a:pt x="9" y="18"/>
                    <a:pt x="0" y="19"/>
                    <a:pt x="10" y="12"/>
                  </a:cubicBezTo>
                  <a:cubicBezTo>
                    <a:pt x="21" y="16"/>
                    <a:pt x="31" y="17"/>
                    <a:pt x="42" y="18"/>
                  </a:cubicBezTo>
                  <a:cubicBezTo>
                    <a:pt x="56" y="27"/>
                    <a:pt x="72" y="31"/>
                    <a:pt x="88" y="36"/>
                  </a:cubicBezTo>
                  <a:cubicBezTo>
                    <a:pt x="97" y="39"/>
                    <a:pt x="105" y="45"/>
                    <a:pt x="114" y="48"/>
                  </a:cubicBezTo>
                  <a:cubicBezTo>
                    <a:pt x="120" y="47"/>
                    <a:pt x="127" y="49"/>
                    <a:pt x="132" y="46"/>
                  </a:cubicBezTo>
                  <a:cubicBezTo>
                    <a:pt x="139" y="47"/>
                    <a:pt x="148" y="53"/>
                    <a:pt x="154" y="56"/>
                  </a:cubicBezTo>
                  <a:cubicBezTo>
                    <a:pt x="158" y="61"/>
                    <a:pt x="161" y="59"/>
                    <a:pt x="166" y="62"/>
                  </a:cubicBezTo>
                  <a:cubicBezTo>
                    <a:pt x="170" y="64"/>
                    <a:pt x="174" y="67"/>
                    <a:pt x="178" y="70"/>
                  </a:cubicBezTo>
                  <a:cubicBezTo>
                    <a:pt x="182" y="72"/>
                    <a:pt x="190" y="74"/>
                    <a:pt x="190" y="74"/>
                  </a:cubicBezTo>
                  <a:cubicBezTo>
                    <a:pt x="195" y="60"/>
                    <a:pt x="176" y="52"/>
                    <a:pt x="164" y="48"/>
                  </a:cubicBezTo>
                  <a:cubicBezTo>
                    <a:pt x="162" y="32"/>
                    <a:pt x="166" y="23"/>
                    <a:pt x="150" y="28"/>
                  </a:cubicBezTo>
                  <a:cubicBezTo>
                    <a:pt x="142" y="25"/>
                    <a:pt x="139" y="24"/>
                    <a:pt x="136" y="16"/>
                  </a:cubicBezTo>
                  <a:cubicBezTo>
                    <a:pt x="139" y="1"/>
                    <a:pt x="144" y="8"/>
                    <a:pt x="160" y="10"/>
                  </a:cubicBezTo>
                  <a:cubicBezTo>
                    <a:pt x="171" y="7"/>
                    <a:pt x="168" y="11"/>
                    <a:pt x="168" y="0"/>
                  </a:cubicBezTo>
                  <a:lnTo>
                    <a:pt x="414" y="22"/>
                  </a:lnTo>
                  <a:close/>
                </a:path>
              </a:pathLst>
            </a:custGeom>
            <a:solidFill>
              <a:schemeClr val="accent1">
                <a:lumMod val="75000"/>
              </a:schemeClr>
            </a:solidFill>
            <a:ln w="12700">
              <a:solidFill>
                <a:srgbClr val="000000"/>
              </a:solidFill>
              <a:round/>
              <a:headEnd/>
              <a:tailEn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6" name="Freeform 58"/>
            <p:cNvSpPr>
              <a:spLocks noChangeArrowheads="1"/>
            </p:cNvSpPr>
            <p:nvPr>
              <p:custDataLst>
                <p:tags r:id="rId35"/>
              </p:custDataLst>
            </p:nvPr>
          </p:nvSpPr>
          <p:spPr bwMode="auto">
            <a:xfrm>
              <a:off x="1679560" y="1556653"/>
              <a:ext cx="819150" cy="1200150"/>
            </a:xfrm>
            <a:custGeom>
              <a:avLst/>
              <a:gdLst>
                <a:gd name="T0" fmla="*/ 2147483647 w 948"/>
                <a:gd name="T1" fmla="*/ 2147483647 h 1185"/>
                <a:gd name="T2" fmla="*/ 2147483647 w 948"/>
                <a:gd name="T3" fmla="*/ 2147483647 h 1185"/>
                <a:gd name="T4" fmla="*/ 2147483647 w 948"/>
                <a:gd name="T5" fmla="*/ 2147483647 h 1185"/>
                <a:gd name="T6" fmla="*/ 2147483647 w 948"/>
                <a:gd name="T7" fmla="*/ 2147483647 h 1185"/>
                <a:gd name="T8" fmla="*/ 2147483647 w 948"/>
                <a:gd name="T9" fmla="*/ 2147483647 h 1185"/>
                <a:gd name="T10" fmla="*/ 2147483647 w 948"/>
                <a:gd name="T11" fmla="*/ 2147483647 h 1185"/>
                <a:gd name="T12" fmla="*/ 2147483647 w 948"/>
                <a:gd name="T13" fmla="*/ 2147483647 h 1185"/>
                <a:gd name="T14" fmla="*/ 2147483647 w 948"/>
                <a:gd name="T15" fmla="*/ 2147483647 h 1185"/>
                <a:gd name="T16" fmla="*/ 2147483647 w 948"/>
                <a:gd name="T17" fmla="*/ 2147483647 h 1185"/>
                <a:gd name="T18" fmla="*/ 2147483647 w 948"/>
                <a:gd name="T19" fmla="*/ 2147483647 h 1185"/>
                <a:gd name="T20" fmla="*/ 2147483647 w 948"/>
                <a:gd name="T21" fmla="*/ 2147483647 h 1185"/>
                <a:gd name="T22" fmla="*/ 2147483647 w 948"/>
                <a:gd name="T23" fmla="*/ 2147483647 h 1185"/>
                <a:gd name="T24" fmla="*/ 2147483647 w 948"/>
                <a:gd name="T25" fmla="*/ 2147483647 h 1185"/>
                <a:gd name="T26" fmla="*/ 2147483647 w 948"/>
                <a:gd name="T27" fmla="*/ 2147483647 h 1185"/>
                <a:gd name="T28" fmla="*/ 2147483647 w 948"/>
                <a:gd name="T29" fmla="*/ 2147483647 h 1185"/>
                <a:gd name="T30" fmla="*/ 2147483647 w 948"/>
                <a:gd name="T31" fmla="*/ 2147483647 h 1185"/>
                <a:gd name="T32" fmla="*/ 2147483647 w 948"/>
                <a:gd name="T33" fmla="*/ 2147483647 h 1185"/>
                <a:gd name="T34" fmla="*/ 2147483647 w 948"/>
                <a:gd name="T35" fmla="*/ 2147483647 h 1185"/>
                <a:gd name="T36" fmla="*/ 2147483647 w 948"/>
                <a:gd name="T37" fmla="*/ 2147483647 h 1185"/>
                <a:gd name="T38" fmla="*/ 2147483647 w 948"/>
                <a:gd name="T39" fmla="*/ 2147483647 h 1185"/>
                <a:gd name="T40" fmla="*/ 2147483647 w 948"/>
                <a:gd name="T41" fmla="*/ 2147483647 h 1185"/>
                <a:gd name="T42" fmla="*/ 2147483647 w 948"/>
                <a:gd name="T43" fmla="*/ 2147483647 h 1185"/>
                <a:gd name="T44" fmla="*/ 2147483647 w 948"/>
                <a:gd name="T45" fmla="*/ 2147483647 h 1185"/>
                <a:gd name="T46" fmla="*/ 2147483647 w 948"/>
                <a:gd name="T47" fmla="*/ 2147483647 h 1185"/>
                <a:gd name="T48" fmla="*/ 2147483647 w 948"/>
                <a:gd name="T49" fmla="*/ 2147483647 h 1185"/>
                <a:gd name="T50" fmla="*/ 2147483647 w 948"/>
                <a:gd name="T51" fmla="*/ 2147483647 h 1185"/>
                <a:gd name="T52" fmla="*/ 2147483647 w 948"/>
                <a:gd name="T53" fmla="*/ 2147483647 h 1185"/>
                <a:gd name="T54" fmla="*/ 2147483647 w 948"/>
                <a:gd name="T55" fmla="*/ 2147483647 h 1185"/>
                <a:gd name="T56" fmla="*/ 2147483647 w 948"/>
                <a:gd name="T57" fmla="*/ 2147483647 h 1185"/>
                <a:gd name="T58" fmla="*/ 2147483647 w 948"/>
                <a:gd name="T59" fmla="*/ 2147483647 h 1185"/>
                <a:gd name="T60" fmla="*/ 2147483647 w 948"/>
                <a:gd name="T61" fmla="*/ 2147483647 h 1185"/>
                <a:gd name="T62" fmla="*/ 2147483647 w 948"/>
                <a:gd name="T63" fmla="*/ 2147483647 h 1185"/>
                <a:gd name="T64" fmla="*/ 2147483647 w 948"/>
                <a:gd name="T65" fmla="*/ 2147483647 h 1185"/>
                <a:gd name="T66" fmla="*/ 2147483647 w 948"/>
                <a:gd name="T67" fmla="*/ 2147483647 h 1185"/>
                <a:gd name="T68" fmla="*/ 2147483647 w 948"/>
                <a:gd name="T69" fmla="*/ 2147483647 h 1185"/>
                <a:gd name="T70" fmla="*/ 2147483647 w 948"/>
                <a:gd name="T71" fmla="*/ 2147483647 h 1185"/>
                <a:gd name="T72" fmla="*/ 2147483647 w 948"/>
                <a:gd name="T73" fmla="*/ 2147483647 h 1185"/>
                <a:gd name="T74" fmla="*/ 2147483647 w 948"/>
                <a:gd name="T75" fmla="*/ 2147483647 h 1185"/>
                <a:gd name="T76" fmla="*/ 2147483647 w 948"/>
                <a:gd name="T77" fmla="*/ 2147483647 h 1185"/>
                <a:gd name="T78" fmla="*/ 2147483647 w 948"/>
                <a:gd name="T79" fmla="*/ 2147483647 h 1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48" h="1185">
                  <a:moveTo>
                    <a:pt x="58" y="80"/>
                  </a:moveTo>
                  <a:lnTo>
                    <a:pt x="161" y="84"/>
                  </a:lnTo>
                  <a:lnTo>
                    <a:pt x="166" y="0"/>
                  </a:lnTo>
                  <a:lnTo>
                    <a:pt x="446" y="11"/>
                  </a:lnTo>
                  <a:lnTo>
                    <a:pt x="475" y="41"/>
                  </a:lnTo>
                  <a:cubicBezTo>
                    <a:pt x="491" y="52"/>
                    <a:pt x="494" y="64"/>
                    <a:pt x="504" y="74"/>
                  </a:cubicBezTo>
                  <a:cubicBezTo>
                    <a:pt x="528" y="93"/>
                    <a:pt x="503" y="74"/>
                    <a:pt x="521" y="86"/>
                  </a:cubicBezTo>
                  <a:cubicBezTo>
                    <a:pt x="526" y="89"/>
                    <a:pt x="535" y="96"/>
                    <a:pt x="535" y="96"/>
                  </a:cubicBezTo>
                  <a:cubicBezTo>
                    <a:pt x="549" y="129"/>
                    <a:pt x="538" y="129"/>
                    <a:pt x="574" y="139"/>
                  </a:cubicBezTo>
                  <a:cubicBezTo>
                    <a:pt x="583" y="152"/>
                    <a:pt x="587" y="166"/>
                    <a:pt x="603" y="170"/>
                  </a:cubicBezTo>
                  <a:cubicBezTo>
                    <a:pt x="605" y="180"/>
                    <a:pt x="607" y="184"/>
                    <a:pt x="617" y="187"/>
                  </a:cubicBezTo>
                  <a:cubicBezTo>
                    <a:pt x="626" y="193"/>
                    <a:pt x="637" y="196"/>
                    <a:pt x="648" y="199"/>
                  </a:cubicBezTo>
                  <a:cubicBezTo>
                    <a:pt x="650" y="201"/>
                    <a:pt x="651" y="204"/>
                    <a:pt x="653" y="206"/>
                  </a:cubicBezTo>
                  <a:cubicBezTo>
                    <a:pt x="655" y="208"/>
                    <a:pt x="658" y="207"/>
                    <a:pt x="660" y="209"/>
                  </a:cubicBezTo>
                  <a:cubicBezTo>
                    <a:pt x="665" y="214"/>
                    <a:pt x="666" y="224"/>
                    <a:pt x="670" y="230"/>
                  </a:cubicBezTo>
                  <a:cubicBezTo>
                    <a:pt x="672" y="240"/>
                    <a:pt x="674" y="244"/>
                    <a:pt x="684" y="247"/>
                  </a:cubicBezTo>
                  <a:cubicBezTo>
                    <a:pt x="697" y="257"/>
                    <a:pt x="694" y="276"/>
                    <a:pt x="706" y="288"/>
                  </a:cubicBezTo>
                  <a:cubicBezTo>
                    <a:pt x="714" y="315"/>
                    <a:pt x="710" y="316"/>
                    <a:pt x="742" y="319"/>
                  </a:cubicBezTo>
                  <a:cubicBezTo>
                    <a:pt x="752" y="353"/>
                    <a:pt x="728" y="409"/>
                    <a:pt x="773" y="422"/>
                  </a:cubicBezTo>
                  <a:cubicBezTo>
                    <a:pt x="781" y="435"/>
                    <a:pt x="781" y="454"/>
                    <a:pt x="797" y="461"/>
                  </a:cubicBezTo>
                  <a:cubicBezTo>
                    <a:pt x="803" y="470"/>
                    <a:pt x="812" y="472"/>
                    <a:pt x="823" y="475"/>
                  </a:cubicBezTo>
                  <a:cubicBezTo>
                    <a:pt x="836" y="483"/>
                    <a:pt x="843" y="487"/>
                    <a:pt x="859" y="490"/>
                  </a:cubicBezTo>
                  <a:cubicBezTo>
                    <a:pt x="863" y="499"/>
                    <a:pt x="868" y="498"/>
                    <a:pt x="876" y="504"/>
                  </a:cubicBezTo>
                  <a:cubicBezTo>
                    <a:pt x="881" y="515"/>
                    <a:pt x="883" y="525"/>
                    <a:pt x="895" y="528"/>
                  </a:cubicBezTo>
                  <a:cubicBezTo>
                    <a:pt x="910" y="538"/>
                    <a:pt x="918" y="536"/>
                    <a:pt x="939" y="538"/>
                  </a:cubicBezTo>
                  <a:cubicBezTo>
                    <a:pt x="940" y="543"/>
                    <a:pt x="942" y="552"/>
                    <a:pt x="948" y="552"/>
                  </a:cubicBezTo>
                  <a:lnTo>
                    <a:pt x="861" y="720"/>
                  </a:lnTo>
                  <a:cubicBezTo>
                    <a:pt x="849" y="755"/>
                    <a:pt x="852" y="795"/>
                    <a:pt x="857" y="833"/>
                  </a:cubicBezTo>
                  <a:cubicBezTo>
                    <a:pt x="858" y="843"/>
                    <a:pt x="875" y="859"/>
                    <a:pt x="879" y="869"/>
                  </a:cubicBezTo>
                  <a:cubicBezTo>
                    <a:pt x="882" y="941"/>
                    <a:pt x="881" y="906"/>
                    <a:pt x="881" y="974"/>
                  </a:cubicBezTo>
                  <a:lnTo>
                    <a:pt x="815" y="946"/>
                  </a:lnTo>
                  <a:cubicBezTo>
                    <a:pt x="800" y="961"/>
                    <a:pt x="786" y="978"/>
                    <a:pt x="770" y="992"/>
                  </a:cubicBezTo>
                  <a:cubicBezTo>
                    <a:pt x="768" y="994"/>
                    <a:pt x="774" y="985"/>
                    <a:pt x="771" y="984"/>
                  </a:cubicBezTo>
                  <a:cubicBezTo>
                    <a:pt x="769" y="983"/>
                    <a:pt x="763" y="997"/>
                    <a:pt x="763" y="998"/>
                  </a:cubicBezTo>
                  <a:cubicBezTo>
                    <a:pt x="759" y="1010"/>
                    <a:pt x="762" y="1025"/>
                    <a:pt x="749" y="1030"/>
                  </a:cubicBezTo>
                  <a:cubicBezTo>
                    <a:pt x="743" y="1039"/>
                    <a:pt x="746" y="1045"/>
                    <a:pt x="735" y="1042"/>
                  </a:cubicBezTo>
                  <a:cubicBezTo>
                    <a:pt x="730" y="1034"/>
                    <a:pt x="721" y="1023"/>
                    <a:pt x="713" y="1018"/>
                  </a:cubicBezTo>
                  <a:cubicBezTo>
                    <a:pt x="706" y="1006"/>
                    <a:pt x="703" y="1008"/>
                    <a:pt x="689" y="1010"/>
                  </a:cubicBezTo>
                  <a:cubicBezTo>
                    <a:pt x="680" y="1014"/>
                    <a:pt x="677" y="1020"/>
                    <a:pt x="667" y="1022"/>
                  </a:cubicBezTo>
                  <a:cubicBezTo>
                    <a:pt x="652" y="1018"/>
                    <a:pt x="667" y="1015"/>
                    <a:pt x="646" y="1010"/>
                  </a:cubicBezTo>
                  <a:cubicBezTo>
                    <a:pt x="641" y="1017"/>
                    <a:pt x="639" y="1024"/>
                    <a:pt x="636" y="1032"/>
                  </a:cubicBezTo>
                  <a:cubicBezTo>
                    <a:pt x="626" y="1029"/>
                    <a:pt x="625" y="1022"/>
                    <a:pt x="617" y="1015"/>
                  </a:cubicBezTo>
                  <a:cubicBezTo>
                    <a:pt x="607" y="1006"/>
                    <a:pt x="594" y="1000"/>
                    <a:pt x="581" y="996"/>
                  </a:cubicBezTo>
                  <a:cubicBezTo>
                    <a:pt x="577" y="982"/>
                    <a:pt x="570" y="984"/>
                    <a:pt x="557" y="986"/>
                  </a:cubicBezTo>
                  <a:cubicBezTo>
                    <a:pt x="549" y="975"/>
                    <a:pt x="534" y="957"/>
                    <a:pt x="521" y="953"/>
                  </a:cubicBezTo>
                  <a:cubicBezTo>
                    <a:pt x="498" y="937"/>
                    <a:pt x="513" y="945"/>
                    <a:pt x="495" y="953"/>
                  </a:cubicBezTo>
                  <a:cubicBezTo>
                    <a:pt x="489" y="962"/>
                    <a:pt x="485" y="964"/>
                    <a:pt x="475" y="967"/>
                  </a:cubicBezTo>
                  <a:cubicBezTo>
                    <a:pt x="453" y="982"/>
                    <a:pt x="479" y="962"/>
                    <a:pt x="466" y="979"/>
                  </a:cubicBezTo>
                  <a:cubicBezTo>
                    <a:pt x="462" y="985"/>
                    <a:pt x="451" y="994"/>
                    <a:pt x="451" y="994"/>
                  </a:cubicBezTo>
                  <a:cubicBezTo>
                    <a:pt x="454" y="1022"/>
                    <a:pt x="458" y="1013"/>
                    <a:pt x="451" y="1025"/>
                  </a:cubicBezTo>
                  <a:cubicBezTo>
                    <a:pt x="452" y="1029"/>
                    <a:pt x="456" y="1034"/>
                    <a:pt x="453" y="1037"/>
                  </a:cubicBezTo>
                  <a:cubicBezTo>
                    <a:pt x="446" y="1043"/>
                    <a:pt x="427" y="1044"/>
                    <a:pt x="427" y="1044"/>
                  </a:cubicBezTo>
                  <a:cubicBezTo>
                    <a:pt x="421" y="1054"/>
                    <a:pt x="424" y="1062"/>
                    <a:pt x="427" y="1073"/>
                  </a:cubicBezTo>
                  <a:cubicBezTo>
                    <a:pt x="425" y="1095"/>
                    <a:pt x="429" y="1100"/>
                    <a:pt x="415" y="1114"/>
                  </a:cubicBezTo>
                  <a:cubicBezTo>
                    <a:pt x="413" y="1122"/>
                    <a:pt x="408" y="1127"/>
                    <a:pt x="406" y="1135"/>
                  </a:cubicBezTo>
                  <a:cubicBezTo>
                    <a:pt x="405" y="1145"/>
                    <a:pt x="405" y="1163"/>
                    <a:pt x="396" y="1171"/>
                  </a:cubicBezTo>
                  <a:cubicBezTo>
                    <a:pt x="392" y="1175"/>
                    <a:pt x="382" y="1181"/>
                    <a:pt x="382" y="1181"/>
                  </a:cubicBezTo>
                  <a:cubicBezTo>
                    <a:pt x="361" y="1179"/>
                    <a:pt x="343" y="1185"/>
                    <a:pt x="331" y="1169"/>
                  </a:cubicBezTo>
                  <a:cubicBezTo>
                    <a:pt x="328" y="1159"/>
                    <a:pt x="324" y="1155"/>
                    <a:pt x="315" y="1150"/>
                  </a:cubicBezTo>
                  <a:cubicBezTo>
                    <a:pt x="309" y="1141"/>
                    <a:pt x="290" y="1117"/>
                    <a:pt x="281" y="1114"/>
                  </a:cubicBezTo>
                  <a:cubicBezTo>
                    <a:pt x="279" y="1108"/>
                    <a:pt x="283" y="1097"/>
                    <a:pt x="279" y="1092"/>
                  </a:cubicBezTo>
                  <a:cubicBezTo>
                    <a:pt x="257" y="1065"/>
                    <a:pt x="228" y="1067"/>
                    <a:pt x="195" y="1066"/>
                  </a:cubicBezTo>
                  <a:cubicBezTo>
                    <a:pt x="191" y="1055"/>
                    <a:pt x="190" y="1054"/>
                    <a:pt x="183" y="1046"/>
                  </a:cubicBezTo>
                  <a:cubicBezTo>
                    <a:pt x="179" y="1042"/>
                    <a:pt x="173" y="1032"/>
                    <a:pt x="173" y="1032"/>
                  </a:cubicBezTo>
                  <a:cubicBezTo>
                    <a:pt x="171" y="1011"/>
                    <a:pt x="166" y="998"/>
                    <a:pt x="161" y="979"/>
                  </a:cubicBezTo>
                  <a:cubicBezTo>
                    <a:pt x="164" y="947"/>
                    <a:pt x="168" y="940"/>
                    <a:pt x="137" y="922"/>
                  </a:cubicBezTo>
                  <a:cubicBezTo>
                    <a:pt x="115" y="887"/>
                    <a:pt x="147" y="934"/>
                    <a:pt x="125" y="912"/>
                  </a:cubicBezTo>
                  <a:cubicBezTo>
                    <a:pt x="123" y="910"/>
                    <a:pt x="124" y="907"/>
                    <a:pt x="123" y="905"/>
                  </a:cubicBezTo>
                  <a:cubicBezTo>
                    <a:pt x="113" y="884"/>
                    <a:pt x="94" y="897"/>
                    <a:pt x="67" y="895"/>
                  </a:cubicBezTo>
                  <a:cubicBezTo>
                    <a:pt x="57" y="893"/>
                    <a:pt x="49" y="888"/>
                    <a:pt x="63" y="883"/>
                  </a:cubicBezTo>
                  <a:cubicBezTo>
                    <a:pt x="58" y="860"/>
                    <a:pt x="44" y="787"/>
                    <a:pt x="36" y="758"/>
                  </a:cubicBezTo>
                  <a:cubicBezTo>
                    <a:pt x="34" y="741"/>
                    <a:pt x="26" y="720"/>
                    <a:pt x="12" y="710"/>
                  </a:cubicBezTo>
                  <a:cubicBezTo>
                    <a:pt x="8" y="697"/>
                    <a:pt x="8" y="683"/>
                    <a:pt x="0" y="672"/>
                  </a:cubicBezTo>
                  <a:cubicBezTo>
                    <a:pt x="28" y="652"/>
                    <a:pt x="74" y="690"/>
                    <a:pt x="92" y="659"/>
                  </a:cubicBezTo>
                  <a:cubicBezTo>
                    <a:pt x="96" y="618"/>
                    <a:pt x="83" y="604"/>
                    <a:pt x="89" y="579"/>
                  </a:cubicBezTo>
                  <a:cubicBezTo>
                    <a:pt x="83" y="551"/>
                    <a:pt x="58" y="523"/>
                    <a:pt x="56" y="489"/>
                  </a:cubicBezTo>
                  <a:lnTo>
                    <a:pt x="91" y="408"/>
                  </a:lnTo>
                  <a:cubicBezTo>
                    <a:pt x="95" y="368"/>
                    <a:pt x="91" y="335"/>
                    <a:pt x="92" y="299"/>
                  </a:cubicBezTo>
                  <a:cubicBezTo>
                    <a:pt x="91" y="288"/>
                    <a:pt x="93" y="232"/>
                    <a:pt x="91" y="221"/>
                  </a:cubicBezTo>
                  <a:cubicBezTo>
                    <a:pt x="90" y="213"/>
                    <a:pt x="58" y="206"/>
                    <a:pt x="58" y="206"/>
                  </a:cubicBezTo>
                  <a:lnTo>
                    <a:pt x="58" y="80"/>
                  </a:lnTo>
                  <a:close/>
                </a:path>
              </a:pathLst>
            </a:custGeom>
            <a:solidFill>
              <a:schemeClr val="accent1">
                <a:lumMod val="20000"/>
                <a:lumOff val="80000"/>
              </a:schemeClr>
            </a:solidFill>
            <a:ln w="12700" cap="flat" cmpd="sng">
              <a:solidFill>
                <a:srgbClr val="000000"/>
              </a:solidFill>
              <a:prstDash val="solid"/>
              <a:round/>
              <a:headEnd/>
              <a:tailEnd/>
            </a:ln>
            <a:effectLst/>
            <a:ex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7" name="Oval 59"/>
            <p:cNvSpPr>
              <a:spLocks noChangeArrowheads="1"/>
            </p:cNvSpPr>
            <p:nvPr>
              <p:custDataLst>
                <p:tags r:id="rId36"/>
              </p:custDataLst>
            </p:nvPr>
          </p:nvSpPr>
          <p:spPr bwMode="auto">
            <a:xfrm>
              <a:off x="1450960" y="3012390"/>
              <a:ext cx="19050" cy="22225"/>
            </a:xfrm>
            <a:prstGeom prst="ellipse">
              <a:avLst/>
            </a:prstGeom>
            <a:solidFill>
              <a:srgbClr val="B1C6DD"/>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algn="ctr" eaLnBrk="0" fontAlgn="base" hangingPunct="0">
                <a:spcBef>
                  <a:spcPct val="50000"/>
                </a:spcBef>
                <a:spcAft>
                  <a:spcPct val="0"/>
                </a:spcAft>
                <a:defRPr kumimoji="1" sz="1000" b="1" u="sng">
                  <a:solidFill>
                    <a:schemeClr val="tx1"/>
                  </a:solidFill>
                  <a:latin typeface="Arial" panose="020B0604020202020204" pitchFamily="34" charset="0"/>
                </a:defRPr>
              </a:lvl6pPr>
              <a:lvl7pPr marL="2971800" indent="-228600" algn="ctr" eaLnBrk="0" fontAlgn="base" hangingPunct="0">
                <a:spcBef>
                  <a:spcPct val="50000"/>
                </a:spcBef>
                <a:spcAft>
                  <a:spcPct val="0"/>
                </a:spcAft>
                <a:defRPr kumimoji="1" sz="1000" b="1" u="sng">
                  <a:solidFill>
                    <a:schemeClr val="tx1"/>
                  </a:solidFill>
                  <a:latin typeface="Arial" panose="020B0604020202020204" pitchFamily="34" charset="0"/>
                </a:defRPr>
              </a:lvl7pPr>
              <a:lvl8pPr marL="3429000" indent="-228600" algn="ctr" eaLnBrk="0" fontAlgn="base" hangingPunct="0">
                <a:spcBef>
                  <a:spcPct val="50000"/>
                </a:spcBef>
                <a:spcAft>
                  <a:spcPct val="0"/>
                </a:spcAft>
                <a:defRPr kumimoji="1" sz="1000" b="1" u="sng">
                  <a:solidFill>
                    <a:schemeClr val="tx1"/>
                  </a:solidFill>
                  <a:latin typeface="Arial" panose="020B0604020202020204" pitchFamily="34" charset="0"/>
                </a:defRPr>
              </a:lvl8pPr>
              <a:lvl9pPr marL="3886200" indent="-228600" algn="ctr" eaLnBrk="0" fontAlgn="base" hangingPunct="0">
                <a:spcBef>
                  <a:spcPct val="50000"/>
                </a:spcBef>
                <a:spcAft>
                  <a:spcPct val="0"/>
                </a:spcAft>
                <a:defRPr kumimoji="1" sz="1000" b="1" u="sng">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alt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8" name="Oval 60"/>
            <p:cNvSpPr>
              <a:spLocks noChangeArrowheads="1"/>
            </p:cNvSpPr>
            <p:nvPr>
              <p:custDataLst>
                <p:tags r:id="rId37"/>
              </p:custDataLst>
            </p:nvPr>
          </p:nvSpPr>
          <p:spPr bwMode="auto">
            <a:xfrm>
              <a:off x="4814872" y="3982353"/>
              <a:ext cx="20638" cy="23812"/>
            </a:xfrm>
            <a:prstGeom prst="ellipse">
              <a:avLst/>
            </a:prstGeom>
            <a:solidFill>
              <a:srgbClr val="B1C6DD"/>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algn="ctr" eaLnBrk="0" fontAlgn="base" hangingPunct="0">
                <a:spcBef>
                  <a:spcPct val="50000"/>
                </a:spcBef>
                <a:spcAft>
                  <a:spcPct val="0"/>
                </a:spcAft>
                <a:defRPr kumimoji="1" sz="1000" b="1" u="sng">
                  <a:solidFill>
                    <a:schemeClr val="tx1"/>
                  </a:solidFill>
                  <a:latin typeface="Arial" panose="020B0604020202020204" pitchFamily="34" charset="0"/>
                </a:defRPr>
              </a:lvl6pPr>
              <a:lvl7pPr marL="2971800" indent="-228600" algn="ctr" eaLnBrk="0" fontAlgn="base" hangingPunct="0">
                <a:spcBef>
                  <a:spcPct val="50000"/>
                </a:spcBef>
                <a:spcAft>
                  <a:spcPct val="0"/>
                </a:spcAft>
                <a:defRPr kumimoji="1" sz="1000" b="1" u="sng">
                  <a:solidFill>
                    <a:schemeClr val="tx1"/>
                  </a:solidFill>
                  <a:latin typeface="Arial" panose="020B0604020202020204" pitchFamily="34" charset="0"/>
                </a:defRPr>
              </a:lvl7pPr>
              <a:lvl8pPr marL="3429000" indent="-228600" algn="ctr" eaLnBrk="0" fontAlgn="base" hangingPunct="0">
                <a:spcBef>
                  <a:spcPct val="50000"/>
                </a:spcBef>
                <a:spcAft>
                  <a:spcPct val="0"/>
                </a:spcAft>
                <a:defRPr kumimoji="1" sz="1000" b="1" u="sng">
                  <a:solidFill>
                    <a:schemeClr val="tx1"/>
                  </a:solidFill>
                  <a:latin typeface="Arial" panose="020B0604020202020204" pitchFamily="34" charset="0"/>
                </a:defRPr>
              </a:lvl8pPr>
              <a:lvl9pPr marL="3886200" indent="-228600" algn="ctr" eaLnBrk="0" fontAlgn="base" hangingPunct="0">
                <a:spcBef>
                  <a:spcPct val="50000"/>
                </a:spcBef>
                <a:spcAft>
                  <a:spcPct val="0"/>
                </a:spcAft>
                <a:defRPr kumimoji="1" sz="1000" b="1" u="sng">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alt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9" name="Freeform 61"/>
            <p:cNvSpPr>
              <a:spLocks/>
            </p:cNvSpPr>
            <p:nvPr>
              <p:custDataLst>
                <p:tags r:id="rId38"/>
              </p:custDataLst>
            </p:nvPr>
          </p:nvSpPr>
          <p:spPr bwMode="auto">
            <a:xfrm>
              <a:off x="4283060" y="3988703"/>
              <a:ext cx="49212" cy="41275"/>
            </a:xfrm>
            <a:custGeom>
              <a:avLst/>
              <a:gdLst>
                <a:gd name="T0" fmla="*/ 0 w 55"/>
                <a:gd name="T1" fmla="*/ 2147483647 h 41"/>
                <a:gd name="T2" fmla="*/ 2147483647 w 55"/>
                <a:gd name="T3" fmla="*/ 2147483647 h 41"/>
                <a:gd name="T4" fmla="*/ 2147483647 w 55"/>
                <a:gd name="T5" fmla="*/ 2147483647 h 41"/>
                <a:gd name="T6" fmla="*/ 2147483647 w 55"/>
                <a:gd name="T7" fmla="*/ 2147483647 h 41"/>
                <a:gd name="T8" fmla="*/ 2147483647 w 55"/>
                <a:gd name="T9" fmla="*/ 0 h 41"/>
                <a:gd name="T10" fmla="*/ 2147483647 w 55"/>
                <a:gd name="T11" fmla="*/ 2147483647 h 41"/>
                <a:gd name="T12" fmla="*/ 0 w 55"/>
                <a:gd name="T13" fmla="*/ 2147483647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1">
                  <a:moveTo>
                    <a:pt x="0" y="26"/>
                  </a:moveTo>
                  <a:cubicBezTo>
                    <a:pt x="1" y="35"/>
                    <a:pt x="1" y="38"/>
                    <a:pt x="9" y="41"/>
                  </a:cubicBezTo>
                  <a:cubicBezTo>
                    <a:pt x="15" y="39"/>
                    <a:pt x="18" y="35"/>
                    <a:pt x="24" y="32"/>
                  </a:cubicBezTo>
                  <a:cubicBezTo>
                    <a:pt x="30" y="25"/>
                    <a:pt x="39" y="19"/>
                    <a:pt x="48" y="17"/>
                  </a:cubicBezTo>
                  <a:cubicBezTo>
                    <a:pt x="55" y="12"/>
                    <a:pt x="54" y="9"/>
                    <a:pt x="52" y="0"/>
                  </a:cubicBezTo>
                  <a:cubicBezTo>
                    <a:pt x="30" y="11"/>
                    <a:pt x="41" y="22"/>
                    <a:pt x="7" y="24"/>
                  </a:cubicBezTo>
                  <a:cubicBezTo>
                    <a:pt x="5" y="25"/>
                    <a:pt x="0" y="26"/>
                    <a:pt x="0" y="26"/>
                  </a:cubicBezTo>
                  <a:close/>
                </a:path>
              </a:pathLst>
            </a:custGeom>
            <a:solidFill>
              <a:srgbClr val="B1C6DD">
                <a:alpha val="50195"/>
              </a:srgbClr>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0" name="Freeform 62"/>
            <p:cNvSpPr>
              <a:spLocks/>
            </p:cNvSpPr>
            <p:nvPr>
              <p:custDataLst>
                <p:tags r:id="rId39"/>
              </p:custDataLst>
            </p:nvPr>
          </p:nvSpPr>
          <p:spPr bwMode="auto">
            <a:xfrm>
              <a:off x="4997435" y="3587065"/>
              <a:ext cx="46037" cy="66675"/>
            </a:xfrm>
            <a:custGeom>
              <a:avLst/>
              <a:gdLst>
                <a:gd name="T0" fmla="*/ 2147483647 w 53"/>
                <a:gd name="T1" fmla="*/ 2147483647 h 66"/>
                <a:gd name="T2" fmla="*/ 2147483647 w 53"/>
                <a:gd name="T3" fmla="*/ 2147483647 h 66"/>
                <a:gd name="T4" fmla="*/ 2147483647 w 53"/>
                <a:gd name="T5" fmla="*/ 2147483647 h 66"/>
                <a:gd name="T6" fmla="*/ 2147483647 w 53"/>
                <a:gd name="T7" fmla="*/ 2147483647 h 66"/>
                <a:gd name="T8" fmla="*/ 2147483647 w 53"/>
                <a:gd name="T9" fmla="*/ 0 h 66"/>
                <a:gd name="T10" fmla="*/ 2147483647 w 53"/>
                <a:gd name="T11" fmla="*/ 2147483647 h 66"/>
                <a:gd name="T12" fmla="*/ 2147483647 w 53"/>
                <a:gd name="T13" fmla="*/ 2147483647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66">
                  <a:moveTo>
                    <a:pt x="2" y="34"/>
                  </a:moveTo>
                  <a:cubicBezTo>
                    <a:pt x="0" y="44"/>
                    <a:pt x="11" y="57"/>
                    <a:pt x="16" y="66"/>
                  </a:cubicBezTo>
                  <a:cubicBezTo>
                    <a:pt x="22" y="63"/>
                    <a:pt x="22" y="58"/>
                    <a:pt x="25" y="52"/>
                  </a:cubicBezTo>
                  <a:cubicBezTo>
                    <a:pt x="27" y="38"/>
                    <a:pt x="32" y="30"/>
                    <a:pt x="46" y="27"/>
                  </a:cubicBezTo>
                  <a:cubicBezTo>
                    <a:pt x="48" y="17"/>
                    <a:pt x="53" y="7"/>
                    <a:pt x="43" y="0"/>
                  </a:cubicBezTo>
                  <a:cubicBezTo>
                    <a:pt x="32" y="2"/>
                    <a:pt x="20" y="6"/>
                    <a:pt x="8" y="9"/>
                  </a:cubicBezTo>
                  <a:cubicBezTo>
                    <a:pt x="3" y="16"/>
                    <a:pt x="2" y="25"/>
                    <a:pt x="2" y="34"/>
                  </a:cubicBezTo>
                  <a:close/>
                </a:path>
              </a:pathLst>
            </a:custGeom>
            <a:solidFill>
              <a:srgbClr val="B1C6DD">
                <a:alpha val="50195"/>
              </a:srgbClr>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1" name="Freeform 63"/>
            <p:cNvSpPr>
              <a:spLocks/>
            </p:cNvSpPr>
            <p:nvPr>
              <p:custDataLst>
                <p:tags r:id="rId40"/>
              </p:custDataLst>
            </p:nvPr>
          </p:nvSpPr>
          <p:spPr bwMode="auto">
            <a:xfrm>
              <a:off x="4892660" y="3383865"/>
              <a:ext cx="73025" cy="20638"/>
            </a:xfrm>
            <a:custGeom>
              <a:avLst/>
              <a:gdLst>
                <a:gd name="T0" fmla="*/ 0 w 84"/>
                <a:gd name="T1" fmla="*/ 2147483647 h 20"/>
                <a:gd name="T2" fmla="*/ 2147483647 w 84"/>
                <a:gd name="T3" fmla="*/ 2147483647 h 20"/>
                <a:gd name="T4" fmla="*/ 2147483647 w 84"/>
                <a:gd name="T5" fmla="*/ 2147483647 h 20"/>
                <a:gd name="T6" fmla="*/ 2147483647 w 84"/>
                <a:gd name="T7" fmla="*/ 0 h 20"/>
                <a:gd name="T8" fmla="*/ 2147483647 w 84"/>
                <a:gd name="T9" fmla="*/ 2147483647 h 20"/>
                <a:gd name="T10" fmla="*/ 2147483647 w 84"/>
                <a:gd name="T11" fmla="*/ 2147483647 h 20"/>
                <a:gd name="T12" fmla="*/ 0 w 84"/>
                <a:gd name="T13" fmla="*/ 214748364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20">
                  <a:moveTo>
                    <a:pt x="0" y="9"/>
                  </a:moveTo>
                  <a:cubicBezTo>
                    <a:pt x="1" y="16"/>
                    <a:pt x="4" y="17"/>
                    <a:pt x="10" y="20"/>
                  </a:cubicBezTo>
                  <a:cubicBezTo>
                    <a:pt x="49" y="18"/>
                    <a:pt x="48" y="13"/>
                    <a:pt x="78" y="9"/>
                  </a:cubicBezTo>
                  <a:cubicBezTo>
                    <a:pt x="84" y="4"/>
                    <a:pt x="81" y="3"/>
                    <a:pt x="75" y="0"/>
                  </a:cubicBezTo>
                  <a:cubicBezTo>
                    <a:pt x="70" y="2"/>
                    <a:pt x="67" y="5"/>
                    <a:pt x="61" y="6"/>
                  </a:cubicBezTo>
                  <a:cubicBezTo>
                    <a:pt x="54" y="10"/>
                    <a:pt x="47" y="8"/>
                    <a:pt x="40" y="12"/>
                  </a:cubicBezTo>
                  <a:cubicBezTo>
                    <a:pt x="6" y="11"/>
                    <a:pt x="19" y="13"/>
                    <a:pt x="0" y="9"/>
                  </a:cubicBezTo>
                  <a:close/>
                </a:path>
              </a:pathLst>
            </a:custGeom>
            <a:solidFill>
              <a:srgbClr val="B1C6DD">
                <a:alpha val="50195"/>
              </a:srgbClr>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s-MX" sz="1000" b="1" i="0" u="sng" strike="noStrike" kern="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92" name="Rectángulo 191"/>
          <p:cNvSpPr/>
          <p:nvPr/>
        </p:nvSpPr>
        <p:spPr>
          <a:xfrm>
            <a:off x="226426" y="4552444"/>
            <a:ext cx="216024" cy="21600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193" name="Rectángulo 192"/>
          <p:cNvSpPr/>
          <p:nvPr/>
        </p:nvSpPr>
        <p:spPr>
          <a:xfrm>
            <a:off x="226426" y="6102082"/>
            <a:ext cx="216024" cy="216000"/>
          </a:xfrm>
          <a:prstGeom prst="rect">
            <a:avLst/>
          </a:prstGeom>
          <a:blipFill>
            <a:blip r:embed="rId4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194" name="Rectángulo 193"/>
          <p:cNvSpPr/>
          <p:nvPr/>
        </p:nvSpPr>
        <p:spPr>
          <a:xfrm>
            <a:off x="226426" y="4810717"/>
            <a:ext cx="216024" cy="2160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195" name="Rectángulo 194"/>
          <p:cNvSpPr/>
          <p:nvPr/>
        </p:nvSpPr>
        <p:spPr>
          <a:xfrm>
            <a:off x="226426" y="5068990"/>
            <a:ext cx="216024" cy="21600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196" name="Rectángulo 195"/>
          <p:cNvSpPr/>
          <p:nvPr/>
        </p:nvSpPr>
        <p:spPr>
          <a:xfrm>
            <a:off x="226426" y="5327263"/>
            <a:ext cx="216024" cy="216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197" name="Rectángulo 196"/>
          <p:cNvSpPr/>
          <p:nvPr/>
        </p:nvSpPr>
        <p:spPr>
          <a:xfrm>
            <a:off x="226426" y="5585536"/>
            <a:ext cx="216024" cy="216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198" name="Rectángulo 197"/>
          <p:cNvSpPr/>
          <p:nvPr/>
        </p:nvSpPr>
        <p:spPr>
          <a:xfrm>
            <a:off x="226426" y="5843809"/>
            <a:ext cx="216024" cy="216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199" name="Rectángulo 198"/>
          <p:cNvSpPr/>
          <p:nvPr/>
        </p:nvSpPr>
        <p:spPr>
          <a:xfrm>
            <a:off x="226426" y="6360355"/>
            <a:ext cx="216024" cy="216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200" name="Rectángulo 199"/>
          <p:cNvSpPr/>
          <p:nvPr/>
        </p:nvSpPr>
        <p:spPr>
          <a:xfrm>
            <a:off x="2135560" y="6033757"/>
            <a:ext cx="216024" cy="216000"/>
          </a:xfrm>
          <a:prstGeom prst="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201" name="Rectángulo 200"/>
          <p:cNvSpPr/>
          <p:nvPr/>
        </p:nvSpPr>
        <p:spPr>
          <a:xfrm>
            <a:off x="2138731" y="4698207"/>
            <a:ext cx="216024" cy="2160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202" name="Rectángulo 201"/>
          <p:cNvSpPr/>
          <p:nvPr/>
        </p:nvSpPr>
        <p:spPr>
          <a:xfrm>
            <a:off x="2138731" y="5214753"/>
            <a:ext cx="216024" cy="216000"/>
          </a:xfrm>
          <a:prstGeom prst="rect">
            <a:avLst/>
          </a:prstGeom>
          <a:solidFill>
            <a:srgbClr val="0052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203" name="Rectángulo 202"/>
          <p:cNvSpPr/>
          <p:nvPr/>
        </p:nvSpPr>
        <p:spPr>
          <a:xfrm>
            <a:off x="2138731" y="5476641"/>
            <a:ext cx="216024" cy="2160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204" name="Rectángulo 203"/>
          <p:cNvSpPr/>
          <p:nvPr/>
        </p:nvSpPr>
        <p:spPr>
          <a:xfrm>
            <a:off x="226426" y="6618628"/>
            <a:ext cx="216024" cy="216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205" name="Rectángulo 204"/>
          <p:cNvSpPr/>
          <p:nvPr/>
        </p:nvSpPr>
        <p:spPr>
          <a:xfrm>
            <a:off x="2138731" y="4956480"/>
            <a:ext cx="216024" cy="216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206" name="CuadroTexto 205"/>
          <p:cNvSpPr txBox="1"/>
          <p:nvPr/>
        </p:nvSpPr>
        <p:spPr>
          <a:xfrm>
            <a:off x="509920" y="4514045"/>
            <a:ext cx="1436149"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Baja California</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7" name="CuadroTexto 206"/>
          <p:cNvSpPr txBox="1"/>
          <p:nvPr/>
        </p:nvSpPr>
        <p:spPr>
          <a:xfrm>
            <a:off x="510977" y="4772020"/>
            <a:ext cx="1511078"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Baja California Sur</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8" name="CuadroTexto 207"/>
          <p:cNvSpPr txBox="1"/>
          <p:nvPr/>
        </p:nvSpPr>
        <p:spPr>
          <a:xfrm>
            <a:off x="512034" y="5029995"/>
            <a:ext cx="1546542"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Noroeste</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09" name="CuadroTexto 208"/>
          <p:cNvSpPr txBox="1"/>
          <p:nvPr/>
        </p:nvSpPr>
        <p:spPr>
          <a:xfrm>
            <a:off x="513091" y="5287970"/>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Norte</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0" name="CuadroTexto 209"/>
          <p:cNvSpPr txBox="1"/>
          <p:nvPr/>
        </p:nvSpPr>
        <p:spPr>
          <a:xfrm>
            <a:off x="514148" y="5545945"/>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Golfo Norte</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1" name="CuadroTexto 210"/>
          <p:cNvSpPr txBox="1"/>
          <p:nvPr/>
        </p:nvSpPr>
        <p:spPr>
          <a:xfrm>
            <a:off x="515205" y="5803920"/>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Jalisco</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2" name="CuadroTexto 211"/>
          <p:cNvSpPr txBox="1"/>
          <p:nvPr/>
        </p:nvSpPr>
        <p:spPr>
          <a:xfrm>
            <a:off x="516262" y="6061895"/>
            <a:ext cx="1463295"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Bajío</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3" name="CuadroTexto 212"/>
          <p:cNvSpPr txBox="1"/>
          <p:nvPr/>
        </p:nvSpPr>
        <p:spPr>
          <a:xfrm>
            <a:off x="517319" y="6319870"/>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Golfo Centro</a:t>
            </a:r>
          </a:p>
        </p:txBody>
      </p:sp>
      <p:sp>
        <p:nvSpPr>
          <p:cNvPr id="214" name="CuadroTexto 213"/>
          <p:cNvSpPr txBox="1"/>
          <p:nvPr/>
        </p:nvSpPr>
        <p:spPr>
          <a:xfrm>
            <a:off x="518376" y="6577845"/>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Centro Occidente</a:t>
            </a:r>
          </a:p>
        </p:txBody>
      </p:sp>
      <p:sp>
        <p:nvSpPr>
          <p:cNvPr id="215" name="CuadroTexto 214"/>
          <p:cNvSpPr txBox="1"/>
          <p:nvPr/>
        </p:nvSpPr>
        <p:spPr>
          <a:xfrm>
            <a:off x="2428567" y="5992676"/>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Valle de México Centro</a:t>
            </a:r>
          </a:p>
        </p:txBody>
      </p:sp>
      <p:sp>
        <p:nvSpPr>
          <p:cNvPr id="219" name="CuadroTexto 218"/>
          <p:cNvSpPr txBox="1"/>
          <p:nvPr/>
        </p:nvSpPr>
        <p:spPr>
          <a:xfrm>
            <a:off x="2432795" y="4656828"/>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Centro Oriente</a:t>
            </a:r>
          </a:p>
        </p:txBody>
      </p:sp>
      <p:sp>
        <p:nvSpPr>
          <p:cNvPr id="220" name="CuadroTexto 219"/>
          <p:cNvSpPr txBox="1"/>
          <p:nvPr/>
        </p:nvSpPr>
        <p:spPr>
          <a:xfrm>
            <a:off x="2433852" y="4914803"/>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Oriente</a:t>
            </a:r>
          </a:p>
        </p:txBody>
      </p:sp>
      <p:sp>
        <p:nvSpPr>
          <p:cNvPr id="221" name="CuadroTexto 220"/>
          <p:cNvSpPr txBox="1"/>
          <p:nvPr/>
        </p:nvSpPr>
        <p:spPr>
          <a:xfrm>
            <a:off x="2434910" y="5172778"/>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Sureste</a:t>
            </a:r>
          </a:p>
        </p:txBody>
      </p:sp>
      <p:sp>
        <p:nvSpPr>
          <p:cNvPr id="222" name="CuadroTexto 221"/>
          <p:cNvSpPr txBox="1"/>
          <p:nvPr/>
        </p:nvSpPr>
        <p:spPr>
          <a:xfrm>
            <a:off x="2421168" y="5430753"/>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Peninsular</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3" name="Rectángulo 222"/>
          <p:cNvSpPr/>
          <p:nvPr/>
        </p:nvSpPr>
        <p:spPr>
          <a:xfrm>
            <a:off x="2141549" y="5747009"/>
            <a:ext cx="216024" cy="216000"/>
          </a:xfrm>
          <a:prstGeom prst="rect">
            <a:avLst/>
          </a:prstGeom>
          <a:solidFill>
            <a:srgbClr val="33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227" name="CuadroTexto 226"/>
          <p:cNvSpPr txBox="1"/>
          <p:nvPr/>
        </p:nvSpPr>
        <p:spPr>
          <a:xfrm>
            <a:off x="2421168" y="5695547"/>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Centro Sur</a:t>
            </a:r>
            <a:endParaRPr kumimoji="0" lang="es-MX"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28" name="Rectángulo 227"/>
          <p:cNvSpPr/>
          <p:nvPr/>
        </p:nvSpPr>
        <p:spPr>
          <a:xfrm>
            <a:off x="2135560" y="6316962"/>
            <a:ext cx="216024" cy="216000"/>
          </a:xfrm>
          <a:prstGeom prst="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229" name="CuadroTexto 228"/>
          <p:cNvSpPr txBox="1"/>
          <p:nvPr/>
        </p:nvSpPr>
        <p:spPr>
          <a:xfrm>
            <a:off x="2428567" y="6275881"/>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Valle de México Norte</a:t>
            </a:r>
          </a:p>
        </p:txBody>
      </p:sp>
      <p:sp>
        <p:nvSpPr>
          <p:cNvPr id="230" name="Rectángulo 229"/>
          <p:cNvSpPr/>
          <p:nvPr/>
        </p:nvSpPr>
        <p:spPr>
          <a:xfrm>
            <a:off x="2135560" y="6586383"/>
            <a:ext cx="216024" cy="216000"/>
          </a:xfrm>
          <a:prstGeom prst="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231" name="CuadroTexto 230"/>
          <p:cNvSpPr txBox="1"/>
          <p:nvPr/>
        </p:nvSpPr>
        <p:spPr>
          <a:xfrm>
            <a:off x="2428567" y="6545302"/>
            <a:ext cx="216024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Valle de México Sur</a:t>
            </a:r>
          </a:p>
        </p:txBody>
      </p:sp>
      <p:sp>
        <p:nvSpPr>
          <p:cNvPr id="8" name="Elipse 7"/>
          <p:cNvSpPr/>
          <p:nvPr/>
        </p:nvSpPr>
        <p:spPr>
          <a:xfrm>
            <a:off x="8040216" y="2636912"/>
            <a:ext cx="1944216" cy="393683"/>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87" name="Elipse 86"/>
          <p:cNvSpPr/>
          <p:nvPr/>
        </p:nvSpPr>
        <p:spPr>
          <a:xfrm>
            <a:off x="7281529" y="3150310"/>
            <a:ext cx="4791136" cy="393683"/>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88" name="Elipse 87"/>
          <p:cNvSpPr/>
          <p:nvPr/>
        </p:nvSpPr>
        <p:spPr>
          <a:xfrm>
            <a:off x="6893115" y="4142354"/>
            <a:ext cx="382144" cy="755450"/>
          </a:xfrm>
          <a:prstGeom prst="ellipse">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ángulo 8"/>
          <p:cNvSpPr/>
          <p:nvPr/>
        </p:nvSpPr>
        <p:spPr>
          <a:xfrm>
            <a:off x="7663456" y="2349260"/>
            <a:ext cx="285337" cy="923330"/>
          </a:xfrm>
          <a:prstGeom prst="rect">
            <a:avLst/>
          </a:prstGeom>
          <a:noFill/>
        </p:spPr>
        <p:txBody>
          <a:bodyPr wrap="squar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a:ea typeface="+mn-ea"/>
                <a:cs typeface="+mn-cs"/>
              </a:rPr>
              <a:t>1</a:t>
            </a:r>
            <a:endParaRPr kumimoji="0" lang="es-E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endParaRPr>
          </a:p>
        </p:txBody>
      </p:sp>
      <p:sp>
        <p:nvSpPr>
          <p:cNvPr id="90" name="Rectángulo 89"/>
          <p:cNvSpPr/>
          <p:nvPr/>
        </p:nvSpPr>
        <p:spPr>
          <a:xfrm>
            <a:off x="11851092" y="2538158"/>
            <a:ext cx="285337" cy="923330"/>
          </a:xfrm>
          <a:prstGeom prst="rect">
            <a:avLst/>
          </a:prstGeom>
          <a:noFill/>
        </p:spPr>
        <p:txBody>
          <a:bodyPr wrap="squar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a:ea typeface="+mn-ea"/>
                <a:cs typeface="+mn-cs"/>
              </a:rPr>
              <a:t>2</a:t>
            </a:r>
            <a:endParaRPr kumimoji="0" lang="es-E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endParaRPr>
          </a:p>
        </p:txBody>
      </p:sp>
      <p:sp>
        <p:nvSpPr>
          <p:cNvPr id="91" name="Rectángulo 90"/>
          <p:cNvSpPr/>
          <p:nvPr/>
        </p:nvSpPr>
        <p:spPr>
          <a:xfrm>
            <a:off x="5508853" y="3719807"/>
            <a:ext cx="455619" cy="923330"/>
          </a:xfrm>
          <a:prstGeom prst="rect">
            <a:avLst/>
          </a:prstGeom>
          <a:noFill/>
        </p:spPr>
        <p:txBody>
          <a:bodyPr wrap="squar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a:ea typeface="+mn-ea"/>
                <a:cs typeface="+mn-cs"/>
              </a:rPr>
              <a:t>3</a:t>
            </a:r>
            <a:endParaRPr kumimoji="0" lang="es-E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endParaRPr>
          </a:p>
        </p:txBody>
      </p:sp>
      <p:sp>
        <p:nvSpPr>
          <p:cNvPr id="93" name="Rectángulo 92"/>
          <p:cNvSpPr/>
          <p:nvPr/>
        </p:nvSpPr>
        <p:spPr>
          <a:xfrm>
            <a:off x="7391803" y="4436139"/>
            <a:ext cx="455619" cy="923330"/>
          </a:xfrm>
          <a:prstGeom prst="rect">
            <a:avLst/>
          </a:prstGeom>
          <a:noFill/>
        </p:spPr>
        <p:txBody>
          <a:bodyPr wrap="squar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a:ea typeface="+mn-ea"/>
                <a:cs typeface="+mn-cs"/>
              </a:rPr>
              <a:t>4</a:t>
            </a:r>
            <a:endParaRPr kumimoji="0" lang="es-E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endParaRPr>
          </a:p>
        </p:txBody>
      </p:sp>
      <p:sp>
        <p:nvSpPr>
          <p:cNvPr id="94" name="Rectángulo 93"/>
          <p:cNvSpPr/>
          <p:nvPr/>
        </p:nvSpPr>
        <p:spPr>
          <a:xfrm>
            <a:off x="5515732" y="5814113"/>
            <a:ext cx="455619" cy="923330"/>
          </a:xfrm>
          <a:prstGeom prst="rect">
            <a:avLst/>
          </a:prstGeom>
          <a:noFill/>
        </p:spPr>
        <p:txBody>
          <a:bodyPr wrap="squar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a:ea typeface="+mn-ea"/>
                <a:cs typeface="+mn-cs"/>
              </a:rPr>
              <a:t>5</a:t>
            </a:r>
            <a:endParaRPr kumimoji="0" lang="es-E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mn-cs"/>
            </a:endParaRPr>
          </a:p>
        </p:txBody>
      </p:sp>
      <p:sp>
        <p:nvSpPr>
          <p:cNvPr id="6" name="Elipse 5"/>
          <p:cNvSpPr/>
          <p:nvPr/>
        </p:nvSpPr>
        <p:spPr>
          <a:xfrm>
            <a:off x="1693407" y="3156870"/>
            <a:ext cx="720000" cy="720000"/>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1546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07368" y="2393535"/>
            <a:ext cx="11376021" cy="101777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407368" y="1253326"/>
            <a:ext cx="11376021" cy="5601202"/>
          </a:xfrm>
          <a:prstGeom prst="rect">
            <a:avLst/>
          </a:prstGeom>
          <a:solidFill>
            <a:schemeClr val="bg2">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Rectángulo 91"/>
          <p:cNvSpPr/>
          <p:nvPr/>
        </p:nvSpPr>
        <p:spPr>
          <a:xfrm>
            <a:off x="1733249" y="1345328"/>
            <a:ext cx="9939528" cy="5509200"/>
          </a:xfrm>
          <a:prstGeom prst="rect">
            <a:avLst/>
          </a:prstGeom>
        </p:spPr>
        <p:txBody>
          <a:bodyPr wrap="square">
            <a:spAutoFit/>
          </a:bodyPr>
          <a:lstStyle/>
          <a:p>
            <a:pPr marL="342900" lvl="0" indent="-342900" algn="just">
              <a:buFont typeface="Arial" panose="020B0604020202020204" pitchFamily="34" charset="0"/>
              <a:buChar char="•"/>
            </a:pPr>
            <a:r>
              <a:rPr lang="es-ES_tradnl" sz="2200" dirty="0" smtClean="0">
                <a:latin typeface="Arial Narrow" panose="020B0606020202030204" pitchFamily="34" charset="0"/>
              </a:rPr>
              <a:t>Establece </a:t>
            </a:r>
            <a:r>
              <a:rPr lang="es-ES_tradnl" sz="2200" dirty="0">
                <a:latin typeface="Arial Narrow" panose="020B0606020202030204" pitchFamily="34" charset="0"/>
              </a:rPr>
              <a:t>un </a:t>
            </a:r>
            <a:r>
              <a:rPr lang="es-ES_tradnl" sz="2200" b="1" dirty="0">
                <a:latin typeface="Arial Narrow" panose="020B0606020202030204" pitchFamily="34" charset="0"/>
              </a:rPr>
              <a:t>esquema de precios relativos constantes</a:t>
            </a:r>
            <a:r>
              <a:rPr lang="es-ES_tradnl" sz="2200" dirty="0">
                <a:latin typeface="Arial Narrow" panose="020B0606020202030204" pitchFamily="34" charset="0"/>
              </a:rPr>
              <a:t>, que consiste en </a:t>
            </a:r>
            <a:r>
              <a:rPr lang="es-ES_tradnl" sz="2200" b="1" dirty="0">
                <a:latin typeface="Arial Narrow" panose="020B0606020202030204" pitchFamily="34" charset="0"/>
              </a:rPr>
              <a:t>ajustar mensualmente los cargos tarifarios de </a:t>
            </a:r>
            <a:r>
              <a:rPr lang="es-ES_tradnl" sz="2200" b="1" dirty="0" smtClean="0">
                <a:latin typeface="Arial Narrow" panose="020B0606020202030204" pitchFamily="34" charset="0"/>
              </a:rPr>
              <a:t>generación</a:t>
            </a:r>
            <a:r>
              <a:rPr lang="es-ES_tradnl" sz="2200" dirty="0" smtClean="0">
                <a:latin typeface="Arial Narrow" panose="020B0606020202030204" pitchFamily="34" charset="0"/>
              </a:rPr>
              <a:t>. </a:t>
            </a:r>
          </a:p>
          <a:p>
            <a:pPr marL="342900" lvl="0" indent="-342900" algn="just">
              <a:buFont typeface="Arial" panose="020B0604020202020204" pitchFamily="34" charset="0"/>
              <a:buChar char="•"/>
            </a:pPr>
            <a:endParaRPr lang="es-MX" sz="2200" dirty="0">
              <a:latin typeface="Arial Narrow" panose="020B0606020202030204" pitchFamily="34" charset="0"/>
            </a:endParaRPr>
          </a:p>
          <a:p>
            <a:pPr marL="342900" lvl="0" indent="-342900" algn="just">
              <a:buFont typeface="Arial" panose="020B0604020202020204" pitchFamily="34" charset="0"/>
              <a:buChar char="•"/>
            </a:pPr>
            <a:r>
              <a:rPr lang="es-ES_tradnl" sz="2200" dirty="0">
                <a:latin typeface="Arial Narrow" panose="020B0606020202030204" pitchFamily="34" charset="0"/>
              </a:rPr>
              <a:t>Llevar a cabo el </a:t>
            </a:r>
            <a:r>
              <a:rPr lang="es-ES_tradnl" sz="2200" b="1" dirty="0">
                <a:latin typeface="Arial Narrow" panose="020B0606020202030204" pitchFamily="34" charset="0"/>
              </a:rPr>
              <a:t>procedimiento de reconocimiento de los costos de generación</a:t>
            </a:r>
            <a:r>
              <a:rPr lang="es-ES_tradnl" sz="2200" dirty="0">
                <a:latin typeface="Arial Narrow" panose="020B0606020202030204" pitchFamily="34" charset="0"/>
              </a:rPr>
              <a:t> en los que incurre CFE Suministrador de Servicios Básicos durante 2018 </a:t>
            </a:r>
            <a:r>
              <a:rPr lang="es-ES_tradnl" sz="2200" b="1" dirty="0">
                <a:latin typeface="Arial Narrow" panose="020B0606020202030204" pitchFamily="34" charset="0"/>
              </a:rPr>
              <a:t>y que gradualmente converjan a costos </a:t>
            </a:r>
            <a:r>
              <a:rPr lang="es-ES_tradnl" sz="2200" b="1" dirty="0" smtClean="0">
                <a:latin typeface="Arial Narrow" panose="020B0606020202030204" pitchFamily="34" charset="0"/>
              </a:rPr>
              <a:t>competitivos</a:t>
            </a:r>
            <a:r>
              <a:rPr lang="es-ES_tradnl" sz="2200" dirty="0" smtClean="0">
                <a:latin typeface="Arial Narrow" panose="020B0606020202030204" pitchFamily="34" charset="0"/>
              </a:rPr>
              <a:t>.</a:t>
            </a:r>
          </a:p>
          <a:p>
            <a:pPr marL="342900" lvl="0" indent="-342900" algn="just">
              <a:buFont typeface="Arial" panose="020B0604020202020204" pitchFamily="34" charset="0"/>
              <a:buChar char="•"/>
            </a:pPr>
            <a:endParaRPr lang="es-MX" sz="2200" dirty="0">
              <a:latin typeface="Arial Narrow" panose="020B0606020202030204" pitchFamily="34" charset="0"/>
            </a:endParaRPr>
          </a:p>
          <a:p>
            <a:pPr marL="342900" lvl="0" indent="-342900" algn="just">
              <a:buFont typeface="Arial" panose="020B0604020202020204" pitchFamily="34" charset="0"/>
              <a:buChar char="•"/>
            </a:pPr>
            <a:r>
              <a:rPr lang="es-ES_tradnl" sz="2200" b="1" dirty="0">
                <a:latin typeface="Arial Narrow" panose="020B0606020202030204" pitchFamily="34" charset="0"/>
              </a:rPr>
              <a:t>Se define un costo de generación para el año 2018</a:t>
            </a:r>
            <a:r>
              <a:rPr lang="es-ES_tradnl" sz="2200" dirty="0">
                <a:latin typeface="Arial Narrow" panose="020B0606020202030204" pitchFamily="34" charset="0"/>
              </a:rPr>
              <a:t>, tomando en cuenta el pronóstico mensual de los costos de generación proporcionado por CFE Suministrador de Servicios Básicos</a:t>
            </a:r>
            <a:r>
              <a:rPr lang="es-ES_tradnl" sz="2200" dirty="0" smtClean="0">
                <a:latin typeface="Arial Narrow" panose="020B0606020202030204" pitchFamily="34" charset="0"/>
              </a:rPr>
              <a:t>.</a:t>
            </a:r>
          </a:p>
          <a:p>
            <a:pPr marL="342900" lvl="0" indent="-342900" algn="just">
              <a:buFont typeface="Arial" panose="020B0604020202020204" pitchFamily="34" charset="0"/>
              <a:buChar char="•"/>
            </a:pPr>
            <a:endParaRPr lang="es-MX" sz="2200" dirty="0">
              <a:latin typeface="Arial Narrow" panose="020B0606020202030204" pitchFamily="34" charset="0"/>
            </a:endParaRPr>
          </a:p>
          <a:p>
            <a:pPr marL="342900" lvl="0" indent="-342900" algn="just">
              <a:buFont typeface="Arial" panose="020B0604020202020204" pitchFamily="34" charset="0"/>
              <a:buChar char="•"/>
            </a:pPr>
            <a:r>
              <a:rPr lang="es-ES_tradnl" sz="2200" b="1" dirty="0">
                <a:latin typeface="Arial Narrow" panose="020B0606020202030204" pitchFamily="34" charset="0"/>
              </a:rPr>
              <a:t>Se </a:t>
            </a:r>
            <a:r>
              <a:rPr lang="es-ES_tradnl" sz="2200" b="1" dirty="0" smtClean="0">
                <a:latin typeface="Arial Narrow" panose="020B0606020202030204" pitchFamily="34" charset="0"/>
              </a:rPr>
              <a:t>actualizarán los </a:t>
            </a:r>
            <a:r>
              <a:rPr lang="es-ES_tradnl" sz="2200" b="1" dirty="0">
                <a:latin typeface="Arial Narrow" panose="020B0606020202030204" pitchFamily="34" charset="0"/>
              </a:rPr>
              <a:t>cargos de generación </a:t>
            </a:r>
            <a:r>
              <a:rPr lang="es-ES_tradnl" sz="2200" dirty="0">
                <a:latin typeface="Arial Narrow" panose="020B0606020202030204" pitchFamily="34" charset="0"/>
              </a:rPr>
              <a:t>conforme a la evaluación mensual de las variaciones de los precios y costos de referentes nacionales e internacionales de los combustibles empleados para la generación de energía eléctrica</a:t>
            </a:r>
            <a:r>
              <a:rPr lang="es-ES_tradnl" sz="2200" dirty="0" smtClean="0">
                <a:latin typeface="Arial Narrow" panose="020B0606020202030204" pitchFamily="34" charset="0"/>
              </a:rPr>
              <a:t>.</a:t>
            </a:r>
          </a:p>
          <a:p>
            <a:pPr marL="342900" lvl="0" indent="-342900" algn="just">
              <a:buFont typeface="Arial" panose="020B0604020202020204" pitchFamily="34" charset="0"/>
              <a:buChar char="•"/>
            </a:pPr>
            <a:endParaRPr lang="es-MX" sz="2200" dirty="0">
              <a:latin typeface="Arial Narrow" panose="020B0606020202030204" pitchFamily="34" charset="0"/>
            </a:endParaRPr>
          </a:p>
          <a:p>
            <a:pPr marL="342900" lvl="0" indent="-342900" algn="just">
              <a:buFont typeface="Arial" panose="020B0604020202020204" pitchFamily="34" charset="0"/>
              <a:buChar char="•"/>
            </a:pPr>
            <a:r>
              <a:rPr lang="es-ES_tradnl" sz="2200" b="1" dirty="0" smtClean="0">
                <a:latin typeface="Arial Narrow" panose="020B0606020202030204" pitchFamily="34" charset="0"/>
              </a:rPr>
              <a:t>Determina </a:t>
            </a:r>
            <a:r>
              <a:rPr lang="es-ES_tradnl" sz="2200" b="1" dirty="0">
                <a:latin typeface="Arial Narrow" panose="020B0606020202030204" pitchFamily="34" charset="0"/>
              </a:rPr>
              <a:t>el consumo de energía eléctrica y los usuarios atendidos </a:t>
            </a:r>
            <a:r>
              <a:rPr lang="es-ES_tradnl" sz="2200" dirty="0">
                <a:latin typeface="Arial Narrow" panose="020B0606020202030204" pitchFamily="34" charset="0"/>
              </a:rPr>
              <a:t>para el año </a:t>
            </a:r>
            <a:r>
              <a:rPr lang="es-ES_tradnl" sz="2200" dirty="0" smtClean="0">
                <a:latin typeface="Arial Narrow" panose="020B0606020202030204" pitchFamily="34" charset="0"/>
              </a:rPr>
              <a:t>2018. </a:t>
            </a:r>
            <a:endParaRPr lang="es-MX" sz="2200" dirty="0">
              <a:latin typeface="Arial Narrow" panose="020B0606020202030204" pitchFamily="34" charset="0"/>
            </a:endParaRPr>
          </a:p>
        </p:txBody>
      </p:sp>
      <p:graphicFrame>
        <p:nvGraphicFramePr>
          <p:cNvPr id="5" name="Objeto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55" name="Diapositiva de think-cell" r:id="rId5" imgW="425" imgH="424" progId="TCLayout.ActiveDocument.1">
                  <p:embed/>
                </p:oleObj>
              </mc:Choice>
              <mc:Fallback>
                <p:oleObj name="Diapositiva de think-cell" r:id="rId5" imgW="425" imgH="424" progId="TCLayout.ActiveDocument.1">
                  <p:embed/>
                  <p:pic>
                    <p:nvPicPr>
                      <p:cNvPr id="5" name="Objeto 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377" rtl="0" eaLnBrk="1" fontAlgn="auto" latinLnBrk="0" hangingPunct="1">
              <a:lnSpc>
                <a:spcPct val="100000"/>
              </a:lnSpc>
              <a:spcBef>
                <a:spcPct val="0"/>
              </a:spcBef>
              <a:spcAft>
                <a:spcPct val="0"/>
              </a:spcAft>
              <a:buClrTx/>
              <a:buSzTx/>
              <a:buFontTx/>
              <a:buNone/>
              <a:tabLst/>
              <a:defRPr/>
            </a:pPr>
            <a:endPar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sym typeface="+mn-lt"/>
            </a:endParaRPr>
          </a:p>
        </p:txBody>
      </p:sp>
      <p:sp>
        <p:nvSpPr>
          <p:cNvPr id="2" name="Título 1"/>
          <p:cNvSpPr>
            <a:spLocks noGrp="1"/>
          </p:cNvSpPr>
          <p:nvPr>
            <p:ph type="title"/>
          </p:nvPr>
        </p:nvSpPr>
        <p:spPr>
          <a:xfrm>
            <a:off x="263352" y="188640"/>
            <a:ext cx="9289032" cy="936104"/>
          </a:xfrm>
        </p:spPr>
        <p:txBody>
          <a:bodyPr/>
          <a:lstStyle/>
          <a:p>
            <a:r>
              <a:rPr lang="es-MX" dirty="0" smtClean="0">
                <a:solidFill>
                  <a:schemeClr val="tx1">
                    <a:lumMod val="65000"/>
                    <a:lumOff val="35000"/>
                  </a:schemeClr>
                </a:solidFill>
              </a:rPr>
              <a:t>El Acuerdo A/017/2018 modifica el Acuerdo A/058/2017, para el periodo de abril a diciembre de 2018 e incorpora los siguientes elementos tarifarios:</a:t>
            </a:r>
            <a:endParaRPr lang="es-MX" dirty="0">
              <a:solidFill>
                <a:schemeClr val="tx1">
                  <a:lumMod val="65000"/>
                  <a:lumOff val="35000"/>
                </a:schemeClr>
              </a:solidFill>
            </a:endParaRPr>
          </a:p>
        </p:txBody>
      </p:sp>
      <p:grpSp>
        <p:nvGrpSpPr>
          <p:cNvPr id="95" name="63 Grupo"/>
          <p:cNvGrpSpPr/>
          <p:nvPr/>
        </p:nvGrpSpPr>
        <p:grpSpPr>
          <a:xfrm>
            <a:off x="478285" y="2393535"/>
            <a:ext cx="720000" cy="720000"/>
            <a:chOff x="7266941" y="5013325"/>
            <a:chExt cx="762000" cy="752475"/>
          </a:xfrm>
          <a:solidFill>
            <a:schemeClr val="tx2"/>
          </a:solidFill>
        </p:grpSpPr>
        <p:sp>
          <p:nvSpPr>
            <p:cNvPr id="96" name="Freeform 6"/>
            <p:cNvSpPr>
              <a:spLocks noEditPoints="1"/>
            </p:cNvSpPr>
            <p:nvPr/>
          </p:nvSpPr>
          <p:spPr bwMode="auto">
            <a:xfrm>
              <a:off x="7266941" y="5391150"/>
              <a:ext cx="762000" cy="374650"/>
            </a:xfrm>
            <a:custGeom>
              <a:avLst/>
              <a:gdLst>
                <a:gd name="T0" fmla="*/ 193 w 201"/>
                <a:gd name="T1" fmla="*/ 83 h 99"/>
                <a:gd name="T2" fmla="*/ 193 w 201"/>
                <a:gd name="T3" fmla="*/ 52 h 99"/>
                <a:gd name="T4" fmla="*/ 193 w 201"/>
                <a:gd name="T5" fmla="*/ 33 h 99"/>
                <a:gd name="T6" fmla="*/ 193 w 201"/>
                <a:gd name="T7" fmla="*/ 0 h 99"/>
                <a:gd name="T8" fmla="*/ 103 w 201"/>
                <a:gd name="T9" fmla="*/ 0 h 99"/>
                <a:gd name="T10" fmla="*/ 93 w 201"/>
                <a:gd name="T11" fmla="*/ 33 h 99"/>
                <a:gd name="T12" fmla="*/ 13 w 201"/>
                <a:gd name="T13" fmla="*/ 33 h 99"/>
                <a:gd name="T14" fmla="*/ 13 w 201"/>
                <a:gd name="T15" fmla="*/ 83 h 99"/>
                <a:gd name="T16" fmla="*/ 4 w 201"/>
                <a:gd name="T17" fmla="*/ 83 h 99"/>
                <a:gd name="T18" fmla="*/ 0 w 201"/>
                <a:gd name="T19" fmla="*/ 99 h 99"/>
                <a:gd name="T20" fmla="*/ 201 w 201"/>
                <a:gd name="T21" fmla="*/ 99 h 99"/>
                <a:gd name="T22" fmla="*/ 201 w 201"/>
                <a:gd name="T23" fmla="*/ 83 h 99"/>
                <a:gd name="T24" fmla="*/ 193 w 201"/>
                <a:gd name="T25" fmla="*/ 83 h 99"/>
                <a:gd name="T26" fmla="*/ 154 w 201"/>
                <a:gd name="T27" fmla="*/ 13 h 99"/>
                <a:gd name="T28" fmla="*/ 162 w 201"/>
                <a:gd name="T29" fmla="*/ 13 h 99"/>
                <a:gd name="T30" fmla="*/ 162 w 201"/>
                <a:gd name="T31" fmla="*/ 22 h 99"/>
                <a:gd name="T32" fmla="*/ 154 w 201"/>
                <a:gd name="T33" fmla="*/ 22 h 99"/>
                <a:gd name="T34" fmla="*/ 154 w 201"/>
                <a:gd name="T35" fmla="*/ 13 h 99"/>
                <a:gd name="T36" fmla="*/ 132 w 201"/>
                <a:gd name="T37" fmla="*/ 13 h 99"/>
                <a:gd name="T38" fmla="*/ 140 w 201"/>
                <a:gd name="T39" fmla="*/ 13 h 99"/>
                <a:gd name="T40" fmla="*/ 140 w 201"/>
                <a:gd name="T41" fmla="*/ 22 h 99"/>
                <a:gd name="T42" fmla="*/ 132 w 201"/>
                <a:gd name="T43" fmla="*/ 22 h 99"/>
                <a:gd name="T44" fmla="*/ 132 w 201"/>
                <a:gd name="T45" fmla="*/ 13 h 99"/>
                <a:gd name="T46" fmla="*/ 119 w 201"/>
                <a:gd name="T47" fmla="*/ 22 h 99"/>
                <a:gd name="T48" fmla="*/ 111 w 201"/>
                <a:gd name="T49" fmla="*/ 22 h 99"/>
                <a:gd name="T50" fmla="*/ 111 w 201"/>
                <a:gd name="T51" fmla="*/ 13 h 99"/>
                <a:gd name="T52" fmla="*/ 119 w 201"/>
                <a:gd name="T53" fmla="*/ 13 h 99"/>
                <a:gd name="T54" fmla="*/ 119 w 201"/>
                <a:gd name="T55" fmla="*/ 22 h 99"/>
                <a:gd name="T56" fmla="*/ 140 w 201"/>
                <a:gd name="T57" fmla="*/ 86 h 99"/>
                <a:gd name="T58" fmla="*/ 145 w 201"/>
                <a:gd name="T59" fmla="*/ 64 h 99"/>
                <a:gd name="T60" fmla="*/ 127 w 201"/>
                <a:gd name="T61" fmla="*/ 64 h 99"/>
                <a:gd name="T62" fmla="*/ 136 w 201"/>
                <a:gd name="T63" fmla="*/ 39 h 99"/>
                <a:gd name="T64" fmla="*/ 153 w 201"/>
                <a:gd name="T65" fmla="*/ 39 h 99"/>
                <a:gd name="T66" fmla="*/ 147 w 201"/>
                <a:gd name="T67" fmla="*/ 54 h 99"/>
                <a:gd name="T68" fmla="*/ 162 w 201"/>
                <a:gd name="T69" fmla="*/ 54 h 99"/>
                <a:gd name="T70" fmla="*/ 140 w 201"/>
                <a:gd name="T71" fmla="*/ 86 h 99"/>
                <a:gd name="T72" fmla="*/ 183 w 201"/>
                <a:gd name="T73" fmla="*/ 22 h 99"/>
                <a:gd name="T74" fmla="*/ 175 w 201"/>
                <a:gd name="T75" fmla="*/ 22 h 99"/>
                <a:gd name="T76" fmla="*/ 175 w 201"/>
                <a:gd name="T77" fmla="*/ 13 h 99"/>
                <a:gd name="T78" fmla="*/ 183 w 201"/>
                <a:gd name="T79" fmla="*/ 13 h 99"/>
                <a:gd name="T80" fmla="*/ 183 w 201"/>
                <a:gd name="T81"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99">
                  <a:moveTo>
                    <a:pt x="193" y="83"/>
                  </a:moveTo>
                  <a:cubicBezTo>
                    <a:pt x="193" y="52"/>
                    <a:pt x="193" y="52"/>
                    <a:pt x="193" y="52"/>
                  </a:cubicBezTo>
                  <a:cubicBezTo>
                    <a:pt x="193" y="33"/>
                    <a:pt x="193" y="33"/>
                    <a:pt x="193" y="33"/>
                  </a:cubicBezTo>
                  <a:cubicBezTo>
                    <a:pt x="193" y="0"/>
                    <a:pt x="193" y="0"/>
                    <a:pt x="193" y="0"/>
                  </a:cubicBezTo>
                  <a:cubicBezTo>
                    <a:pt x="103" y="0"/>
                    <a:pt x="103" y="0"/>
                    <a:pt x="103" y="0"/>
                  </a:cubicBezTo>
                  <a:cubicBezTo>
                    <a:pt x="93" y="33"/>
                    <a:pt x="93" y="33"/>
                    <a:pt x="93" y="33"/>
                  </a:cubicBezTo>
                  <a:cubicBezTo>
                    <a:pt x="13" y="33"/>
                    <a:pt x="13" y="33"/>
                    <a:pt x="13" y="33"/>
                  </a:cubicBezTo>
                  <a:cubicBezTo>
                    <a:pt x="13" y="83"/>
                    <a:pt x="13" y="83"/>
                    <a:pt x="13" y="83"/>
                  </a:cubicBezTo>
                  <a:cubicBezTo>
                    <a:pt x="4" y="83"/>
                    <a:pt x="4" y="83"/>
                    <a:pt x="4" y="83"/>
                  </a:cubicBezTo>
                  <a:cubicBezTo>
                    <a:pt x="0" y="99"/>
                    <a:pt x="0" y="99"/>
                    <a:pt x="0" y="99"/>
                  </a:cubicBezTo>
                  <a:cubicBezTo>
                    <a:pt x="201" y="99"/>
                    <a:pt x="201" y="99"/>
                    <a:pt x="201" y="99"/>
                  </a:cubicBezTo>
                  <a:cubicBezTo>
                    <a:pt x="201" y="83"/>
                    <a:pt x="201" y="83"/>
                    <a:pt x="201" y="83"/>
                  </a:cubicBezTo>
                  <a:lnTo>
                    <a:pt x="193" y="83"/>
                  </a:lnTo>
                  <a:close/>
                  <a:moveTo>
                    <a:pt x="154" y="13"/>
                  </a:moveTo>
                  <a:cubicBezTo>
                    <a:pt x="156" y="13"/>
                    <a:pt x="159" y="13"/>
                    <a:pt x="162" y="13"/>
                  </a:cubicBezTo>
                  <a:cubicBezTo>
                    <a:pt x="162" y="16"/>
                    <a:pt x="162" y="19"/>
                    <a:pt x="162" y="22"/>
                  </a:cubicBezTo>
                  <a:cubicBezTo>
                    <a:pt x="159" y="22"/>
                    <a:pt x="156" y="22"/>
                    <a:pt x="154" y="22"/>
                  </a:cubicBezTo>
                  <a:cubicBezTo>
                    <a:pt x="154" y="19"/>
                    <a:pt x="154" y="16"/>
                    <a:pt x="154" y="13"/>
                  </a:cubicBezTo>
                  <a:close/>
                  <a:moveTo>
                    <a:pt x="132" y="13"/>
                  </a:moveTo>
                  <a:cubicBezTo>
                    <a:pt x="135" y="13"/>
                    <a:pt x="138" y="13"/>
                    <a:pt x="140" y="13"/>
                  </a:cubicBezTo>
                  <a:cubicBezTo>
                    <a:pt x="140" y="16"/>
                    <a:pt x="140" y="19"/>
                    <a:pt x="140" y="22"/>
                  </a:cubicBezTo>
                  <a:cubicBezTo>
                    <a:pt x="138" y="22"/>
                    <a:pt x="135" y="22"/>
                    <a:pt x="132" y="22"/>
                  </a:cubicBezTo>
                  <a:cubicBezTo>
                    <a:pt x="132" y="19"/>
                    <a:pt x="132" y="16"/>
                    <a:pt x="132" y="13"/>
                  </a:cubicBezTo>
                  <a:close/>
                  <a:moveTo>
                    <a:pt x="119" y="22"/>
                  </a:moveTo>
                  <a:cubicBezTo>
                    <a:pt x="111" y="22"/>
                    <a:pt x="111" y="22"/>
                    <a:pt x="111" y="22"/>
                  </a:cubicBezTo>
                  <a:cubicBezTo>
                    <a:pt x="111" y="13"/>
                    <a:pt x="111" y="13"/>
                    <a:pt x="111" y="13"/>
                  </a:cubicBezTo>
                  <a:cubicBezTo>
                    <a:pt x="119" y="13"/>
                    <a:pt x="119" y="13"/>
                    <a:pt x="119" y="13"/>
                  </a:cubicBezTo>
                  <a:lnTo>
                    <a:pt x="119" y="22"/>
                  </a:lnTo>
                  <a:close/>
                  <a:moveTo>
                    <a:pt x="140" y="86"/>
                  </a:moveTo>
                  <a:cubicBezTo>
                    <a:pt x="145" y="64"/>
                    <a:pt x="145" y="64"/>
                    <a:pt x="145" y="64"/>
                  </a:cubicBezTo>
                  <a:cubicBezTo>
                    <a:pt x="127" y="64"/>
                    <a:pt x="127" y="64"/>
                    <a:pt x="127" y="64"/>
                  </a:cubicBezTo>
                  <a:cubicBezTo>
                    <a:pt x="136" y="39"/>
                    <a:pt x="136" y="39"/>
                    <a:pt x="136" y="39"/>
                  </a:cubicBezTo>
                  <a:cubicBezTo>
                    <a:pt x="153" y="39"/>
                    <a:pt x="153" y="39"/>
                    <a:pt x="153" y="39"/>
                  </a:cubicBezTo>
                  <a:cubicBezTo>
                    <a:pt x="147" y="54"/>
                    <a:pt x="147" y="54"/>
                    <a:pt x="147" y="54"/>
                  </a:cubicBezTo>
                  <a:cubicBezTo>
                    <a:pt x="162" y="54"/>
                    <a:pt x="162" y="54"/>
                    <a:pt x="162" y="54"/>
                  </a:cubicBezTo>
                  <a:lnTo>
                    <a:pt x="140" y="86"/>
                  </a:lnTo>
                  <a:close/>
                  <a:moveTo>
                    <a:pt x="183" y="22"/>
                  </a:moveTo>
                  <a:cubicBezTo>
                    <a:pt x="181" y="22"/>
                    <a:pt x="178" y="22"/>
                    <a:pt x="175" y="22"/>
                  </a:cubicBezTo>
                  <a:cubicBezTo>
                    <a:pt x="175" y="19"/>
                    <a:pt x="175" y="16"/>
                    <a:pt x="175" y="13"/>
                  </a:cubicBezTo>
                  <a:cubicBezTo>
                    <a:pt x="178" y="13"/>
                    <a:pt x="181" y="13"/>
                    <a:pt x="183" y="13"/>
                  </a:cubicBezTo>
                  <a:cubicBezTo>
                    <a:pt x="183" y="16"/>
                    <a:pt x="183" y="19"/>
                    <a:pt x="18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97" name="Freeform 7"/>
            <p:cNvSpPr>
              <a:spLocks noEditPoints="1"/>
            </p:cNvSpPr>
            <p:nvPr/>
          </p:nvSpPr>
          <p:spPr bwMode="auto">
            <a:xfrm>
              <a:off x="7695566" y="5254625"/>
              <a:ext cx="260350" cy="122238"/>
            </a:xfrm>
            <a:custGeom>
              <a:avLst/>
              <a:gdLst>
                <a:gd name="T0" fmla="*/ 6 w 69"/>
                <a:gd name="T1" fmla="*/ 32 h 32"/>
                <a:gd name="T2" fmla="*/ 64 w 69"/>
                <a:gd name="T3" fmla="*/ 32 h 32"/>
                <a:gd name="T4" fmla="*/ 64 w 69"/>
                <a:gd name="T5" fmla="*/ 8 h 32"/>
                <a:gd name="T6" fmla="*/ 69 w 69"/>
                <a:gd name="T7" fmla="*/ 8 h 32"/>
                <a:gd name="T8" fmla="*/ 69 w 69"/>
                <a:gd name="T9" fmla="*/ 0 h 32"/>
                <a:gd name="T10" fmla="*/ 0 w 69"/>
                <a:gd name="T11" fmla="*/ 0 h 32"/>
                <a:gd name="T12" fmla="*/ 0 w 69"/>
                <a:gd name="T13" fmla="*/ 8 h 32"/>
                <a:gd name="T14" fmla="*/ 6 w 69"/>
                <a:gd name="T15" fmla="*/ 8 h 32"/>
                <a:gd name="T16" fmla="*/ 6 w 69"/>
                <a:gd name="T17" fmla="*/ 32 h 32"/>
                <a:gd name="T18" fmla="*/ 52 w 69"/>
                <a:gd name="T19" fmla="*/ 12 h 32"/>
                <a:gd name="T20" fmla="*/ 57 w 69"/>
                <a:gd name="T21" fmla="*/ 12 h 32"/>
                <a:gd name="T22" fmla="*/ 57 w 69"/>
                <a:gd name="T23" fmla="*/ 17 h 32"/>
                <a:gd name="T24" fmla="*/ 52 w 69"/>
                <a:gd name="T25" fmla="*/ 17 h 32"/>
                <a:gd name="T26" fmla="*/ 52 w 69"/>
                <a:gd name="T27" fmla="*/ 12 h 32"/>
                <a:gd name="T28" fmla="*/ 40 w 69"/>
                <a:gd name="T29" fmla="*/ 12 h 32"/>
                <a:gd name="T30" fmla="*/ 44 w 69"/>
                <a:gd name="T31" fmla="*/ 12 h 32"/>
                <a:gd name="T32" fmla="*/ 44 w 69"/>
                <a:gd name="T33" fmla="*/ 17 h 32"/>
                <a:gd name="T34" fmla="*/ 40 w 69"/>
                <a:gd name="T35" fmla="*/ 17 h 32"/>
                <a:gd name="T36" fmla="*/ 40 w 69"/>
                <a:gd name="T37" fmla="*/ 12 h 32"/>
                <a:gd name="T38" fmla="*/ 27 w 69"/>
                <a:gd name="T39" fmla="*/ 12 h 32"/>
                <a:gd name="T40" fmla="*/ 32 w 69"/>
                <a:gd name="T41" fmla="*/ 12 h 32"/>
                <a:gd name="T42" fmla="*/ 32 w 69"/>
                <a:gd name="T43" fmla="*/ 17 h 32"/>
                <a:gd name="T44" fmla="*/ 27 w 69"/>
                <a:gd name="T45" fmla="*/ 17 h 32"/>
                <a:gd name="T46" fmla="*/ 27 w 69"/>
                <a:gd name="T47" fmla="*/ 12 h 32"/>
                <a:gd name="T48" fmla="*/ 14 w 69"/>
                <a:gd name="T49" fmla="*/ 12 h 32"/>
                <a:gd name="T50" fmla="*/ 19 w 69"/>
                <a:gd name="T51" fmla="*/ 12 h 32"/>
                <a:gd name="T52" fmla="*/ 19 w 69"/>
                <a:gd name="T53" fmla="*/ 17 h 32"/>
                <a:gd name="T54" fmla="*/ 14 w 69"/>
                <a:gd name="T55" fmla="*/ 17 h 32"/>
                <a:gd name="T56" fmla="*/ 14 w 69"/>
                <a:gd name="T57"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32">
                  <a:moveTo>
                    <a:pt x="6" y="32"/>
                  </a:moveTo>
                  <a:cubicBezTo>
                    <a:pt x="64" y="32"/>
                    <a:pt x="64" y="32"/>
                    <a:pt x="64" y="32"/>
                  </a:cubicBezTo>
                  <a:cubicBezTo>
                    <a:pt x="64" y="8"/>
                    <a:pt x="64" y="8"/>
                    <a:pt x="64" y="8"/>
                  </a:cubicBezTo>
                  <a:cubicBezTo>
                    <a:pt x="69" y="8"/>
                    <a:pt x="69" y="8"/>
                    <a:pt x="69" y="8"/>
                  </a:cubicBezTo>
                  <a:cubicBezTo>
                    <a:pt x="69" y="0"/>
                    <a:pt x="69" y="0"/>
                    <a:pt x="69" y="0"/>
                  </a:cubicBezTo>
                  <a:cubicBezTo>
                    <a:pt x="0" y="0"/>
                    <a:pt x="0" y="0"/>
                    <a:pt x="0" y="0"/>
                  </a:cubicBezTo>
                  <a:cubicBezTo>
                    <a:pt x="0" y="8"/>
                    <a:pt x="0" y="8"/>
                    <a:pt x="0" y="8"/>
                  </a:cubicBezTo>
                  <a:cubicBezTo>
                    <a:pt x="6" y="8"/>
                    <a:pt x="6" y="8"/>
                    <a:pt x="6" y="8"/>
                  </a:cubicBezTo>
                  <a:lnTo>
                    <a:pt x="6" y="32"/>
                  </a:lnTo>
                  <a:close/>
                  <a:moveTo>
                    <a:pt x="52" y="12"/>
                  </a:moveTo>
                  <a:cubicBezTo>
                    <a:pt x="54" y="12"/>
                    <a:pt x="56" y="12"/>
                    <a:pt x="57" y="12"/>
                  </a:cubicBezTo>
                  <a:cubicBezTo>
                    <a:pt x="57" y="14"/>
                    <a:pt x="57" y="16"/>
                    <a:pt x="57" y="17"/>
                  </a:cubicBezTo>
                  <a:cubicBezTo>
                    <a:pt x="56" y="17"/>
                    <a:pt x="54" y="17"/>
                    <a:pt x="52" y="17"/>
                  </a:cubicBezTo>
                  <a:cubicBezTo>
                    <a:pt x="52" y="16"/>
                    <a:pt x="52" y="14"/>
                    <a:pt x="52" y="12"/>
                  </a:cubicBezTo>
                  <a:close/>
                  <a:moveTo>
                    <a:pt x="40" y="12"/>
                  </a:moveTo>
                  <a:cubicBezTo>
                    <a:pt x="41" y="12"/>
                    <a:pt x="43" y="12"/>
                    <a:pt x="44" y="12"/>
                  </a:cubicBezTo>
                  <a:cubicBezTo>
                    <a:pt x="44" y="14"/>
                    <a:pt x="44" y="16"/>
                    <a:pt x="44" y="17"/>
                  </a:cubicBezTo>
                  <a:cubicBezTo>
                    <a:pt x="43" y="17"/>
                    <a:pt x="41" y="17"/>
                    <a:pt x="40" y="17"/>
                  </a:cubicBezTo>
                  <a:cubicBezTo>
                    <a:pt x="40" y="16"/>
                    <a:pt x="40" y="14"/>
                    <a:pt x="40" y="12"/>
                  </a:cubicBezTo>
                  <a:close/>
                  <a:moveTo>
                    <a:pt x="27" y="12"/>
                  </a:moveTo>
                  <a:cubicBezTo>
                    <a:pt x="29" y="12"/>
                    <a:pt x="30" y="12"/>
                    <a:pt x="32" y="12"/>
                  </a:cubicBezTo>
                  <a:cubicBezTo>
                    <a:pt x="32" y="14"/>
                    <a:pt x="32" y="16"/>
                    <a:pt x="32" y="17"/>
                  </a:cubicBezTo>
                  <a:cubicBezTo>
                    <a:pt x="30" y="17"/>
                    <a:pt x="29" y="17"/>
                    <a:pt x="27" y="17"/>
                  </a:cubicBezTo>
                  <a:cubicBezTo>
                    <a:pt x="27" y="16"/>
                    <a:pt x="27" y="14"/>
                    <a:pt x="27" y="12"/>
                  </a:cubicBezTo>
                  <a:close/>
                  <a:moveTo>
                    <a:pt x="14" y="12"/>
                  </a:moveTo>
                  <a:cubicBezTo>
                    <a:pt x="19" y="12"/>
                    <a:pt x="19" y="12"/>
                    <a:pt x="19" y="12"/>
                  </a:cubicBezTo>
                  <a:cubicBezTo>
                    <a:pt x="19" y="17"/>
                    <a:pt x="19" y="17"/>
                    <a:pt x="19" y="17"/>
                  </a:cubicBezTo>
                  <a:cubicBezTo>
                    <a:pt x="14" y="17"/>
                    <a:pt x="14" y="17"/>
                    <a:pt x="14" y="17"/>
                  </a:cubicBezTo>
                  <a:lnTo>
                    <a:pt x="14"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98" name="Freeform 8"/>
            <p:cNvSpPr>
              <a:spLocks/>
            </p:cNvSpPr>
            <p:nvPr/>
          </p:nvSpPr>
          <p:spPr bwMode="auto">
            <a:xfrm>
              <a:off x="7463791" y="5118100"/>
              <a:ext cx="79375" cy="376238"/>
            </a:xfrm>
            <a:custGeom>
              <a:avLst/>
              <a:gdLst>
                <a:gd name="T0" fmla="*/ 7 w 50"/>
                <a:gd name="T1" fmla="*/ 0 h 237"/>
                <a:gd name="T2" fmla="*/ 0 w 50"/>
                <a:gd name="T3" fmla="*/ 237 h 237"/>
                <a:gd name="T4" fmla="*/ 50 w 50"/>
                <a:gd name="T5" fmla="*/ 237 h 237"/>
                <a:gd name="T6" fmla="*/ 43 w 50"/>
                <a:gd name="T7" fmla="*/ 0 h 237"/>
                <a:gd name="T8" fmla="*/ 7 w 50"/>
                <a:gd name="T9" fmla="*/ 0 h 237"/>
              </a:gdLst>
              <a:ahLst/>
              <a:cxnLst>
                <a:cxn ang="0">
                  <a:pos x="T0" y="T1"/>
                </a:cxn>
                <a:cxn ang="0">
                  <a:pos x="T2" y="T3"/>
                </a:cxn>
                <a:cxn ang="0">
                  <a:pos x="T4" y="T5"/>
                </a:cxn>
                <a:cxn ang="0">
                  <a:pos x="T6" y="T7"/>
                </a:cxn>
                <a:cxn ang="0">
                  <a:pos x="T8" y="T9"/>
                </a:cxn>
              </a:cxnLst>
              <a:rect l="0" t="0" r="r" b="b"/>
              <a:pathLst>
                <a:path w="50" h="237">
                  <a:moveTo>
                    <a:pt x="7" y="0"/>
                  </a:moveTo>
                  <a:lnTo>
                    <a:pt x="0" y="237"/>
                  </a:lnTo>
                  <a:lnTo>
                    <a:pt x="50" y="237"/>
                  </a:lnTo>
                  <a:lnTo>
                    <a:pt x="43" y="0"/>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99" name="Freeform 9"/>
            <p:cNvSpPr>
              <a:spLocks/>
            </p:cNvSpPr>
            <p:nvPr/>
          </p:nvSpPr>
          <p:spPr bwMode="auto">
            <a:xfrm>
              <a:off x="7370128" y="5024438"/>
              <a:ext cx="101600" cy="79375"/>
            </a:xfrm>
            <a:custGeom>
              <a:avLst/>
              <a:gdLst>
                <a:gd name="T0" fmla="*/ 0 w 27"/>
                <a:gd name="T1" fmla="*/ 16 h 21"/>
                <a:gd name="T2" fmla="*/ 4 w 27"/>
                <a:gd name="T3" fmla="*/ 21 h 21"/>
                <a:gd name="T4" fmla="*/ 9 w 27"/>
                <a:gd name="T5" fmla="*/ 17 h 21"/>
                <a:gd name="T6" fmla="*/ 12 w 27"/>
                <a:gd name="T7" fmla="*/ 18 h 21"/>
                <a:gd name="T8" fmla="*/ 18 w 27"/>
                <a:gd name="T9" fmla="*/ 14 h 21"/>
                <a:gd name="T10" fmla="*/ 20 w 27"/>
                <a:gd name="T11" fmla="*/ 14 h 21"/>
                <a:gd name="T12" fmla="*/ 27 w 27"/>
                <a:gd name="T13" fmla="*/ 7 h 21"/>
                <a:gd name="T14" fmla="*/ 20 w 27"/>
                <a:gd name="T15" fmla="*/ 0 h 21"/>
                <a:gd name="T16" fmla="*/ 14 w 27"/>
                <a:gd name="T17" fmla="*/ 4 h 21"/>
                <a:gd name="T18" fmla="*/ 12 w 27"/>
                <a:gd name="T19" fmla="*/ 4 h 21"/>
                <a:gd name="T20" fmla="*/ 11 w 27"/>
                <a:gd name="T21" fmla="*/ 4 h 21"/>
                <a:gd name="T22" fmla="*/ 6 w 27"/>
                <a:gd name="T23" fmla="*/ 3 h 21"/>
                <a:gd name="T24" fmla="*/ 0 w 27"/>
                <a:gd name="T25" fmla="*/ 9 h 21"/>
                <a:gd name="T26" fmla="*/ 1 w 27"/>
                <a:gd name="T27" fmla="*/ 14 h 21"/>
                <a:gd name="T28" fmla="*/ 0 w 27"/>
                <a:gd name="T2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1">
                  <a:moveTo>
                    <a:pt x="0" y="16"/>
                  </a:moveTo>
                  <a:cubicBezTo>
                    <a:pt x="0" y="19"/>
                    <a:pt x="2" y="21"/>
                    <a:pt x="4" y="21"/>
                  </a:cubicBezTo>
                  <a:cubicBezTo>
                    <a:pt x="7" y="21"/>
                    <a:pt x="8" y="19"/>
                    <a:pt x="9" y="17"/>
                  </a:cubicBezTo>
                  <a:cubicBezTo>
                    <a:pt x="10" y="18"/>
                    <a:pt x="11" y="18"/>
                    <a:pt x="12" y="18"/>
                  </a:cubicBezTo>
                  <a:cubicBezTo>
                    <a:pt x="15" y="18"/>
                    <a:pt x="17" y="16"/>
                    <a:pt x="18" y="14"/>
                  </a:cubicBezTo>
                  <a:cubicBezTo>
                    <a:pt x="19" y="14"/>
                    <a:pt x="19" y="14"/>
                    <a:pt x="20" y="14"/>
                  </a:cubicBezTo>
                  <a:cubicBezTo>
                    <a:pt x="24" y="14"/>
                    <a:pt x="27" y="11"/>
                    <a:pt x="27" y="7"/>
                  </a:cubicBezTo>
                  <a:cubicBezTo>
                    <a:pt x="27" y="3"/>
                    <a:pt x="24" y="0"/>
                    <a:pt x="20" y="0"/>
                  </a:cubicBezTo>
                  <a:cubicBezTo>
                    <a:pt x="17" y="0"/>
                    <a:pt x="15" y="2"/>
                    <a:pt x="14" y="4"/>
                  </a:cubicBezTo>
                  <a:cubicBezTo>
                    <a:pt x="13" y="4"/>
                    <a:pt x="12" y="4"/>
                    <a:pt x="12" y="4"/>
                  </a:cubicBezTo>
                  <a:cubicBezTo>
                    <a:pt x="12" y="4"/>
                    <a:pt x="11" y="4"/>
                    <a:pt x="11" y="4"/>
                  </a:cubicBezTo>
                  <a:cubicBezTo>
                    <a:pt x="10" y="3"/>
                    <a:pt x="8" y="3"/>
                    <a:pt x="6" y="3"/>
                  </a:cubicBezTo>
                  <a:cubicBezTo>
                    <a:pt x="3" y="3"/>
                    <a:pt x="0" y="6"/>
                    <a:pt x="0" y="9"/>
                  </a:cubicBezTo>
                  <a:cubicBezTo>
                    <a:pt x="0" y="11"/>
                    <a:pt x="0" y="12"/>
                    <a:pt x="1" y="14"/>
                  </a:cubicBezTo>
                  <a:cubicBezTo>
                    <a:pt x="0" y="14"/>
                    <a:pt x="0" y="15"/>
                    <a:pt x="0"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00" name="Freeform 10"/>
            <p:cNvSpPr>
              <a:spLocks/>
            </p:cNvSpPr>
            <p:nvPr/>
          </p:nvSpPr>
          <p:spPr bwMode="auto">
            <a:xfrm>
              <a:off x="7346316" y="5118100"/>
              <a:ext cx="79375" cy="376238"/>
            </a:xfrm>
            <a:custGeom>
              <a:avLst/>
              <a:gdLst>
                <a:gd name="T0" fmla="*/ 43 w 50"/>
                <a:gd name="T1" fmla="*/ 0 h 237"/>
                <a:gd name="T2" fmla="*/ 7 w 50"/>
                <a:gd name="T3" fmla="*/ 0 h 237"/>
                <a:gd name="T4" fmla="*/ 0 w 50"/>
                <a:gd name="T5" fmla="*/ 237 h 237"/>
                <a:gd name="T6" fmla="*/ 50 w 50"/>
                <a:gd name="T7" fmla="*/ 237 h 237"/>
                <a:gd name="T8" fmla="*/ 43 w 50"/>
                <a:gd name="T9" fmla="*/ 0 h 237"/>
              </a:gdLst>
              <a:ahLst/>
              <a:cxnLst>
                <a:cxn ang="0">
                  <a:pos x="T0" y="T1"/>
                </a:cxn>
                <a:cxn ang="0">
                  <a:pos x="T2" y="T3"/>
                </a:cxn>
                <a:cxn ang="0">
                  <a:pos x="T4" y="T5"/>
                </a:cxn>
                <a:cxn ang="0">
                  <a:pos x="T6" y="T7"/>
                </a:cxn>
                <a:cxn ang="0">
                  <a:pos x="T8" y="T9"/>
                </a:cxn>
              </a:cxnLst>
              <a:rect l="0" t="0" r="r" b="b"/>
              <a:pathLst>
                <a:path w="50" h="237">
                  <a:moveTo>
                    <a:pt x="43" y="0"/>
                  </a:moveTo>
                  <a:lnTo>
                    <a:pt x="7" y="0"/>
                  </a:lnTo>
                  <a:lnTo>
                    <a:pt x="0" y="237"/>
                  </a:lnTo>
                  <a:lnTo>
                    <a:pt x="50" y="237"/>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01" name="Freeform 11"/>
            <p:cNvSpPr>
              <a:spLocks/>
            </p:cNvSpPr>
            <p:nvPr/>
          </p:nvSpPr>
          <p:spPr bwMode="auto">
            <a:xfrm>
              <a:off x="7468553" y="5013325"/>
              <a:ext cx="203200" cy="98425"/>
            </a:xfrm>
            <a:custGeom>
              <a:avLst/>
              <a:gdLst>
                <a:gd name="T0" fmla="*/ 0 w 54"/>
                <a:gd name="T1" fmla="*/ 17 h 26"/>
                <a:gd name="T2" fmla="*/ 5 w 54"/>
                <a:gd name="T3" fmla="*/ 22 h 26"/>
                <a:gd name="T4" fmla="*/ 5 w 54"/>
                <a:gd name="T5" fmla="*/ 22 h 26"/>
                <a:gd name="T6" fmla="*/ 11 w 54"/>
                <a:gd name="T7" fmla="*/ 26 h 26"/>
                <a:gd name="T8" fmla="*/ 18 w 54"/>
                <a:gd name="T9" fmla="*/ 19 h 26"/>
                <a:gd name="T10" fmla="*/ 18 w 54"/>
                <a:gd name="T11" fmla="*/ 19 h 26"/>
                <a:gd name="T12" fmla="*/ 23 w 54"/>
                <a:gd name="T13" fmla="*/ 14 h 26"/>
                <a:gd name="T14" fmla="*/ 23 w 54"/>
                <a:gd name="T15" fmla="*/ 14 h 26"/>
                <a:gd name="T16" fmla="*/ 27 w 54"/>
                <a:gd name="T17" fmla="*/ 15 h 26"/>
                <a:gd name="T18" fmla="*/ 27 w 54"/>
                <a:gd name="T19" fmla="*/ 15 h 26"/>
                <a:gd name="T20" fmla="*/ 33 w 54"/>
                <a:gd name="T21" fmla="*/ 20 h 26"/>
                <a:gd name="T22" fmla="*/ 38 w 54"/>
                <a:gd name="T23" fmla="*/ 15 h 26"/>
                <a:gd name="T24" fmla="*/ 40 w 54"/>
                <a:gd name="T25" fmla="*/ 15 h 26"/>
                <a:gd name="T26" fmla="*/ 47 w 54"/>
                <a:gd name="T27" fmla="*/ 21 h 26"/>
                <a:gd name="T28" fmla="*/ 54 w 54"/>
                <a:gd name="T29" fmla="*/ 14 h 26"/>
                <a:gd name="T30" fmla="*/ 49 w 54"/>
                <a:gd name="T31" fmla="*/ 7 h 26"/>
                <a:gd name="T32" fmla="*/ 41 w 54"/>
                <a:gd name="T33" fmla="*/ 0 h 26"/>
                <a:gd name="T34" fmla="*/ 33 w 54"/>
                <a:gd name="T35" fmla="*/ 8 h 26"/>
                <a:gd name="T36" fmla="*/ 33 w 54"/>
                <a:gd name="T37" fmla="*/ 9 h 26"/>
                <a:gd name="T38" fmla="*/ 33 w 54"/>
                <a:gd name="T39" fmla="*/ 9 h 26"/>
                <a:gd name="T40" fmla="*/ 33 w 54"/>
                <a:gd name="T41" fmla="*/ 9 h 26"/>
                <a:gd name="T42" fmla="*/ 27 w 54"/>
                <a:gd name="T43" fmla="*/ 3 h 26"/>
                <a:gd name="T44" fmla="*/ 22 w 54"/>
                <a:gd name="T45" fmla="*/ 6 h 26"/>
                <a:gd name="T46" fmla="*/ 17 w 54"/>
                <a:gd name="T47" fmla="*/ 4 h 26"/>
                <a:gd name="T48" fmla="*/ 13 w 54"/>
                <a:gd name="T49" fmla="*/ 5 h 26"/>
                <a:gd name="T50" fmla="*/ 9 w 54"/>
                <a:gd name="T51" fmla="*/ 3 h 26"/>
                <a:gd name="T52" fmla="*/ 3 w 54"/>
                <a:gd name="T53" fmla="*/ 9 h 26"/>
                <a:gd name="T54" fmla="*/ 4 w 54"/>
                <a:gd name="T55" fmla="*/ 13 h 26"/>
                <a:gd name="T56" fmla="*/ 0 w 54"/>
                <a:gd name="T5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6">
                  <a:moveTo>
                    <a:pt x="0" y="17"/>
                  </a:moveTo>
                  <a:cubicBezTo>
                    <a:pt x="0" y="20"/>
                    <a:pt x="2" y="22"/>
                    <a:pt x="5" y="22"/>
                  </a:cubicBezTo>
                  <a:cubicBezTo>
                    <a:pt x="5" y="22"/>
                    <a:pt x="5" y="22"/>
                    <a:pt x="5" y="22"/>
                  </a:cubicBezTo>
                  <a:cubicBezTo>
                    <a:pt x="6" y="24"/>
                    <a:pt x="8" y="26"/>
                    <a:pt x="11" y="26"/>
                  </a:cubicBezTo>
                  <a:cubicBezTo>
                    <a:pt x="15" y="26"/>
                    <a:pt x="18" y="23"/>
                    <a:pt x="18" y="19"/>
                  </a:cubicBezTo>
                  <a:cubicBezTo>
                    <a:pt x="18" y="19"/>
                    <a:pt x="18" y="19"/>
                    <a:pt x="18" y="19"/>
                  </a:cubicBezTo>
                  <a:cubicBezTo>
                    <a:pt x="21" y="19"/>
                    <a:pt x="23" y="17"/>
                    <a:pt x="23" y="14"/>
                  </a:cubicBezTo>
                  <a:cubicBezTo>
                    <a:pt x="23" y="14"/>
                    <a:pt x="23" y="14"/>
                    <a:pt x="23" y="14"/>
                  </a:cubicBezTo>
                  <a:cubicBezTo>
                    <a:pt x="24" y="15"/>
                    <a:pt x="25" y="15"/>
                    <a:pt x="27" y="15"/>
                  </a:cubicBezTo>
                  <a:cubicBezTo>
                    <a:pt x="27" y="15"/>
                    <a:pt x="27" y="15"/>
                    <a:pt x="27" y="15"/>
                  </a:cubicBezTo>
                  <a:cubicBezTo>
                    <a:pt x="27" y="18"/>
                    <a:pt x="30" y="20"/>
                    <a:pt x="33" y="20"/>
                  </a:cubicBezTo>
                  <a:cubicBezTo>
                    <a:pt x="36" y="20"/>
                    <a:pt x="38" y="18"/>
                    <a:pt x="38" y="15"/>
                  </a:cubicBezTo>
                  <a:cubicBezTo>
                    <a:pt x="39" y="15"/>
                    <a:pt x="39" y="15"/>
                    <a:pt x="40" y="15"/>
                  </a:cubicBezTo>
                  <a:cubicBezTo>
                    <a:pt x="41" y="19"/>
                    <a:pt x="44" y="21"/>
                    <a:pt x="47" y="21"/>
                  </a:cubicBezTo>
                  <a:cubicBezTo>
                    <a:pt x="51" y="21"/>
                    <a:pt x="54" y="18"/>
                    <a:pt x="54" y="14"/>
                  </a:cubicBezTo>
                  <a:cubicBezTo>
                    <a:pt x="54" y="10"/>
                    <a:pt x="52" y="7"/>
                    <a:pt x="49" y="7"/>
                  </a:cubicBezTo>
                  <a:cubicBezTo>
                    <a:pt x="48" y="3"/>
                    <a:pt x="45" y="0"/>
                    <a:pt x="41" y="0"/>
                  </a:cubicBezTo>
                  <a:cubicBezTo>
                    <a:pt x="37" y="0"/>
                    <a:pt x="33" y="3"/>
                    <a:pt x="33" y="8"/>
                  </a:cubicBezTo>
                  <a:cubicBezTo>
                    <a:pt x="33" y="8"/>
                    <a:pt x="33" y="8"/>
                    <a:pt x="33" y="9"/>
                  </a:cubicBezTo>
                  <a:cubicBezTo>
                    <a:pt x="33" y="9"/>
                    <a:pt x="33" y="9"/>
                    <a:pt x="33" y="9"/>
                  </a:cubicBezTo>
                  <a:cubicBezTo>
                    <a:pt x="33" y="9"/>
                    <a:pt x="33" y="9"/>
                    <a:pt x="33" y="9"/>
                  </a:cubicBezTo>
                  <a:cubicBezTo>
                    <a:pt x="32" y="6"/>
                    <a:pt x="30" y="3"/>
                    <a:pt x="27" y="3"/>
                  </a:cubicBezTo>
                  <a:cubicBezTo>
                    <a:pt x="24" y="3"/>
                    <a:pt x="23" y="5"/>
                    <a:pt x="22" y="6"/>
                  </a:cubicBezTo>
                  <a:cubicBezTo>
                    <a:pt x="20" y="5"/>
                    <a:pt x="19" y="4"/>
                    <a:pt x="17" y="4"/>
                  </a:cubicBezTo>
                  <a:cubicBezTo>
                    <a:pt x="16" y="4"/>
                    <a:pt x="14" y="4"/>
                    <a:pt x="13" y="5"/>
                  </a:cubicBezTo>
                  <a:cubicBezTo>
                    <a:pt x="12" y="4"/>
                    <a:pt x="11" y="3"/>
                    <a:pt x="9" y="3"/>
                  </a:cubicBezTo>
                  <a:cubicBezTo>
                    <a:pt x="6" y="3"/>
                    <a:pt x="3" y="6"/>
                    <a:pt x="3" y="9"/>
                  </a:cubicBezTo>
                  <a:cubicBezTo>
                    <a:pt x="3" y="11"/>
                    <a:pt x="3" y="12"/>
                    <a:pt x="4" y="13"/>
                  </a:cubicBezTo>
                  <a:cubicBezTo>
                    <a:pt x="2" y="13"/>
                    <a:pt x="0" y="15"/>
                    <a:pt x="0"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grpSp>
      <p:sp>
        <p:nvSpPr>
          <p:cNvPr id="16" name="Rectangle 7">
            <a:extLst>
              <a:ext uri="{FF2B5EF4-FFF2-40B4-BE49-F238E27FC236}">
                <a16:creationId xmlns:a16="http://schemas.microsoft.com/office/drawing/2014/main" id="{5762ECCD-474C-4280-BBF3-78E8FE3AFF5D}"/>
              </a:ext>
            </a:extLst>
          </p:cNvPr>
          <p:cNvSpPr/>
          <p:nvPr/>
        </p:nvSpPr>
        <p:spPr>
          <a:xfrm>
            <a:off x="597373" y="6009851"/>
            <a:ext cx="720000" cy="72000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7" name="Donut 24">
            <a:extLst>
              <a:ext uri="{FF2B5EF4-FFF2-40B4-BE49-F238E27FC236}">
                <a16:creationId xmlns:a16="http://schemas.microsoft.com/office/drawing/2014/main" id="{A360D2BA-8EB6-4B6D-BF3A-59CD58ED1220}"/>
              </a:ext>
            </a:extLst>
          </p:cNvPr>
          <p:cNvSpPr/>
          <p:nvPr/>
        </p:nvSpPr>
        <p:spPr>
          <a:xfrm>
            <a:off x="633393" y="4999196"/>
            <a:ext cx="720000" cy="72000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8" name="Block Arc 11">
            <a:extLst>
              <a:ext uri="{FF2B5EF4-FFF2-40B4-BE49-F238E27FC236}">
                <a16:creationId xmlns:a16="http://schemas.microsoft.com/office/drawing/2014/main" id="{30B5BA08-7DC9-4D9A-8A65-F103082CC82D}"/>
              </a:ext>
            </a:extLst>
          </p:cNvPr>
          <p:cNvSpPr/>
          <p:nvPr/>
        </p:nvSpPr>
        <p:spPr>
          <a:xfrm>
            <a:off x="565561" y="3707403"/>
            <a:ext cx="720000" cy="72000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9" name="Rounded Rectangle 10">
            <a:extLst>
              <a:ext uri="{FF2B5EF4-FFF2-40B4-BE49-F238E27FC236}">
                <a16:creationId xmlns:a16="http://schemas.microsoft.com/office/drawing/2014/main" id="{135DCAFD-C66C-491F-991B-672BFE283A52}"/>
              </a:ext>
            </a:extLst>
          </p:cNvPr>
          <p:cNvSpPr/>
          <p:nvPr/>
        </p:nvSpPr>
        <p:spPr>
          <a:xfrm>
            <a:off x="565561" y="1351687"/>
            <a:ext cx="720000" cy="72000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1919200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2" name="Rectángulo 91"/>
              <p:cNvSpPr/>
              <p:nvPr/>
            </p:nvSpPr>
            <p:spPr>
              <a:xfrm>
                <a:off x="551385" y="1268760"/>
                <a:ext cx="11161239" cy="5526000"/>
              </a:xfrm>
              <a:prstGeom prst="rect">
                <a:avLst/>
              </a:prstGeom>
            </p:spPr>
            <p:txBody>
              <a:bodyPr wrap="square">
                <a:spAutoFit/>
              </a:bodyPr>
              <a:lstStyle/>
              <a:p>
                <a:pPr algn="just"/>
                <a:r>
                  <a:rPr lang="es-ES_tradnl" sz="2400" dirty="0">
                    <a:latin typeface="Arial Narrow" panose="020B0606020202030204" pitchFamily="34" charset="0"/>
                  </a:rPr>
                  <a:t>La demanda máxima a la que se deberá aplicar los </a:t>
                </a:r>
                <a:r>
                  <a:rPr lang="es-ES_tradnl" sz="2400" b="1" dirty="0">
                    <a:latin typeface="Arial Narrow" panose="020B0606020202030204" pitchFamily="34" charset="0"/>
                  </a:rPr>
                  <a:t>cargos por capacidad</a:t>
                </a:r>
                <a:r>
                  <a:rPr lang="es-ES_tradnl" sz="2400" dirty="0">
                    <a:latin typeface="Arial Narrow" panose="020B0606020202030204" pitchFamily="34" charset="0"/>
                  </a:rPr>
                  <a:t> expresados en $/kW-mes, para los meses de abril a diciembre de 2018, será la mínima entre los valores que se definen a continuación</a:t>
                </a:r>
                <a:r>
                  <a:rPr lang="es-ES_tradnl" sz="2400" dirty="0" smtClean="0">
                    <a:latin typeface="Arial Narrow" panose="020B0606020202030204" pitchFamily="34" charset="0"/>
                  </a:rPr>
                  <a:t>:</a:t>
                </a:r>
              </a:p>
              <a:p>
                <a:pPr algn="just"/>
                <a:r>
                  <a:rPr lang="es-ES_tradnl" sz="2400" dirty="0">
                    <a:latin typeface="Arial Narrow" panose="020B0606020202030204" pitchFamily="34" charset="0"/>
                  </a:rPr>
                  <a:t> </a:t>
                </a:r>
                <a:r>
                  <a:rPr lang="es-ES_tradnl" sz="2400" dirty="0" smtClean="0">
                    <a:latin typeface="Arial Narrow" panose="020B0606020202030204" pitchFamily="34" charset="0"/>
                  </a:rPr>
                  <a:t>	</a:t>
                </a:r>
                <a:endParaRPr lang="es-MX" sz="2400" dirty="0">
                  <a:latin typeface="Arial Narrow" panose="020B0606020202030204" pitchFamily="34" charset="0"/>
                </a:endParaRPr>
              </a:p>
              <a:p>
                <a:pPr algn="just"/>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𝑚</m:t>
                      </m:r>
                      <m:r>
                        <a:rPr lang="es-MX" sz="2400">
                          <a:latin typeface="Cambria Math" panose="02040503050406030204" pitchFamily="18" charset="0"/>
                        </a:rPr>
                        <m:t>í</m:t>
                      </m:r>
                      <m:r>
                        <a:rPr lang="es-MX" sz="2400" i="1">
                          <a:latin typeface="Cambria Math" panose="02040503050406030204" pitchFamily="18" charset="0"/>
                        </a:rPr>
                        <m:t>𝑛</m:t>
                      </m:r>
                      <m:d>
                        <m:dPr>
                          <m:begChr m:val="{"/>
                          <m:endChr m:val="}"/>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rPr>
                                <m:t>𝐷𝑚𝑎𝑥</m:t>
                              </m:r>
                            </m:e>
                            <m:sub>
                              <m:r>
                                <a:rPr lang="es-MX" sz="2400" i="1">
                                  <a:latin typeface="Cambria Math" panose="02040503050406030204" pitchFamily="18" charset="0"/>
                                </a:rPr>
                                <m:t>𝑝𝑢𝑛𝑡𝑎</m:t>
                              </m:r>
                            </m:sub>
                          </m:sSub>
                          <m:r>
                            <a:rPr lang="es-MX" sz="2400" i="1">
                              <a:latin typeface="Cambria Math" panose="02040503050406030204" pitchFamily="18" charset="0"/>
                            </a:rPr>
                            <m:t>,</m:t>
                          </m:r>
                          <m:d>
                            <m:dPr>
                              <m:begChr m:val="["/>
                              <m:endChr m:val="]"/>
                              <m:ctrlPr>
                                <a:rPr lang="es-MX" sz="2400" i="1">
                                  <a:latin typeface="Cambria Math" panose="02040503050406030204" pitchFamily="18" charset="0"/>
                                </a:rPr>
                              </m:ctrlPr>
                            </m:dPr>
                            <m:e>
                              <m:f>
                                <m:fPr>
                                  <m:ctrlPr>
                                    <a:rPr lang="es-MX" sz="2400" i="1">
                                      <a:latin typeface="Cambria Math" panose="02040503050406030204" pitchFamily="18" charset="0"/>
                                    </a:rPr>
                                  </m:ctrlPr>
                                </m:fPr>
                                <m:num>
                                  <m:sSub>
                                    <m:sSubPr>
                                      <m:ctrlPr>
                                        <a:rPr lang="es-MX" sz="2400" i="1">
                                          <a:latin typeface="Cambria Math" panose="02040503050406030204" pitchFamily="18" charset="0"/>
                                        </a:rPr>
                                      </m:ctrlPr>
                                    </m:sSubPr>
                                    <m:e>
                                      <m:r>
                                        <a:rPr lang="es-MX" sz="2400" i="1">
                                          <a:latin typeface="Cambria Math" panose="02040503050406030204" pitchFamily="18" charset="0"/>
                                        </a:rPr>
                                        <m:t>𝑄</m:t>
                                      </m:r>
                                    </m:e>
                                    <m:sub>
                                      <m:r>
                                        <a:rPr lang="es-MX" sz="2400" i="1">
                                          <a:latin typeface="Cambria Math" panose="02040503050406030204" pitchFamily="18" charset="0"/>
                                        </a:rPr>
                                        <m:t>𝑚𝑒𝑛𝑠𝑢𝑎𝑙</m:t>
                                      </m:r>
                                    </m:sub>
                                  </m:sSub>
                                </m:num>
                                <m:den>
                                  <m:r>
                                    <a:rPr lang="es-MX" sz="2400" i="1">
                                      <a:latin typeface="Cambria Math" panose="02040503050406030204" pitchFamily="18" charset="0"/>
                                    </a:rPr>
                                    <m:t>24∗</m:t>
                                  </m:r>
                                  <m:r>
                                    <a:rPr lang="es-MX" sz="2400" i="1">
                                      <a:latin typeface="Cambria Math" panose="02040503050406030204" pitchFamily="18" charset="0"/>
                                    </a:rPr>
                                    <m:t>𝑑</m:t>
                                  </m:r>
                                  <m:r>
                                    <a:rPr lang="es-MX" sz="2400" i="1">
                                      <a:latin typeface="Cambria Math" panose="02040503050406030204" pitchFamily="18" charset="0"/>
                                    </a:rPr>
                                    <m:t>∗</m:t>
                                  </m:r>
                                  <m:r>
                                    <a:rPr lang="es-MX" sz="2400" i="1">
                                      <a:latin typeface="Cambria Math" panose="02040503050406030204" pitchFamily="18" charset="0"/>
                                    </a:rPr>
                                    <m:t>𝐹</m:t>
                                  </m:r>
                                  <m:r>
                                    <a:rPr lang="es-MX" sz="2400" i="1">
                                      <a:latin typeface="Cambria Math" panose="02040503050406030204" pitchFamily="18" charset="0"/>
                                    </a:rPr>
                                    <m:t>.</m:t>
                                  </m:r>
                                  <m:r>
                                    <a:rPr lang="es-MX" sz="2400" i="1">
                                      <a:latin typeface="Cambria Math" panose="02040503050406030204" pitchFamily="18" charset="0"/>
                                    </a:rPr>
                                    <m:t>𝐶</m:t>
                                  </m:r>
                                  <m:r>
                                    <a:rPr lang="es-MX" sz="2400" i="1">
                                      <a:latin typeface="Cambria Math" panose="02040503050406030204" pitchFamily="18" charset="0"/>
                                    </a:rPr>
                                    <m:t>.</m:t>
                                  </m:r>
                                </m:den>
                              </m:f>
                            </m:e>
                          </m:d>
                        </m:e>
                      </m:d>
                    </m:oMath>
                  </m:oMathPara>
                </a14:m>
                <a:endParaRPr lang="es-MX" sz="2400" dirty="0">
                  <a:latin typeface="Arial Narrow" panose="020B0606020202030204" pitchFamily="34" charset="0"/>
                </a:endParaRPr>
              </a:p>
              <a:p>
                <a:pPr algn="just"/>
                <a:endParaRPr lang="es-MX" sz="2400" dirty="0" smtClean="0">
                  <a:latin typeface="Arial Narrow" panose="020B0606020202030204" pitchFamily="34" charset="0"/>
                </a:endParaRPr>
              </a:p>
              <a:p>
                <a:pPr algn="just"/>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𝐷𝑒𝑚𝑎𝑛𝑑𝑎</m:t>
                      </m:r>
                      <m:r>
                        <a:rPr lang="es-MX" sz="2400" i="1">
                          <a:latin typeface="Cambria Math" panose="02040503050406030204" pitchFamily="18" charset="0"/>
                        </a:rPr>
                        <m:t>=</m:t>
                      </m:r>
                      <m:d>
                        <m:dPr>
                          <m:begChr m:val="["/>
                          <m:endChr m:val="]"/>
                          <m:ctrlPr>
                            <a:rPr lang="es-MX" sz="2400" i="1">
                              <a:latin typeface="Cambria Math" panose="02040503050406030204" pitchFamily="18" charset="0"/>
                            </a:rPr>
                          </m:ctrlPr>
                        </m:dPr>
                        <m:e>
                          <m:f>
                            <m:fPr>
                              <m:ctrlPr>
                                <a:rPr lang="es-MX" sz="2400" i="1">
                                  <a:latin typeface="Cambria Math" panose="02040503050406030204" pitchFamily="18" charset="0"/>
                                </a:rPr>
                              </m:ctrlPr>
                            </m:fPr>
                            <m:num>
                              <m:sSub>
                                <m:sSubPr>
                                  <m:ctrlPr>
                                    <a:rPr lang="es-MX" sz="2400" i="1">
                                      <a:latin typeface="Cambria Math" panose="02040503050406030204" pitchFamily="18" charset="0"/>
                                    </a:rPr>
                                  </m:ctrlPr>
                                </m:sSubPr>
                                <m:e>
                                  <m:r>
                                    <a:rPr lang="es-MX" sz="2400" i="1">
                                      <a:latin typeface="Cambria Math" panose="02040503050406030204" pitchFamily="18" charset="0"/>
                                    </a:rPr>
                                    <m:t>𝑄</m:t>
                                  </m:r>
                                </m:e>
                                <m:sub>
                                  <m:r>
                                    <a:rPr lang="es-MX" sz="2400" i="1">
                                      <a:latin typeface="Cambria Math" panose="02040503050406030204" pitchFamily="18" charset="0"/>
                                    </a:rPr>
                                    <m:t>𝑚𝑒𝑛𝑠𝑢𝑎𝑙</m:t>
                                  </m:r>
                                </m:sub>
                              </m:sSub>
                            </m:num>
                            <m:den>
                              <m:r>
                                <a:rPr lang="es-MX" sz="2400" i="1">
                                  <a:latin typeface="Cambria Math" panose="02040503050406030204" pitchFamily="18" charset="0"/>
                                </a:rPr>
                                <m:t>24∗</m:t>
                              </m:r>
                              <m:r>
                                <a:rPr lang="es-MX" sz="2400" i="1">
                                  <a:latin typeface="Cambria Math" panose="02040503050406030204" pitchFamily="18" charset="0"/>
                                </a:rPr>
                                <m:t>𝑑</m:t>
                              </m:r>
                              <m:r>
                                <a:rPr lang="es-MX" sz="2400" i="1">
                                  <a:latin typeface="Cambria Math" panose="02040503050406030204" pitchFamily="18" charset="0"/>
                                </a:rPr>
                                <m:t>∗</m:t>
                              </m:r>
                              <m:r>
                                <a:rPr lang="es-MX" sz="2400" i="1">
                                  <a:latin typeface="Cambria Math" panose="02040503050406030204" pitchFamily="18" charset="0"/>
                                </a:rPr>
                                <m:t>𝐹</m:t>
                              </m:r>
                              <m:r>
                                <a:rPr lang="es-MX" sz="2400" i="1">
                                  <a:latin typeface="Cambria Math" panose="02040503050406030204" pitchFamily="18" charset="0"/>
                                </a:rPr>
                                <m:t>.</m:t>
                              </m:r>
                              <m:r>
                                <a:rPr lang="es-MX" sz="2400" i="1">
                                  <a:latin typeface="Cambria Math" panose="02040503050406030204" pitchFamily="18" charset="0"/>
                                </a:rPr>
                                <m:t>𝐶</m:t>
                              </m:r>
                              <m:r>
                                <a:rPr lang="es-MX" sz="2400" i="1">
                                  <a:latin typeface="Cambria Math" panose="02040503050406030204" pitchFamily="18" charset="0"/>
                                </a:rPr>
                                <m:t>.</m:t>
                              </m:r>
                            </m:den>
                          </m:f>
                        </m:e>
                      </m:d>
                    </m:oMath>
                  </m:oMathPara>
                </a14:m>
                <a:endParaRPr lang="es-MX" sz="2800" dirty="0" smtClean="0">
                  <a:latin typeface="Arial Narrow" panose="020B0606020202030204" pitchFamily="34" charset="0"/>
                </a:endParaRPr>
              </a:p>
              <a:p>
                <a:pPr algn="just"/>
                <a:endParaRPr lang="es-MX" sz="2800" dirty="0">
                  <a:latin typeface="Arial Narrow" panose="020B0606020202030204" pitchFamily="34" charset="0"/>
                </a:endParaRPr>
              </a:p>
              <a:p>
                <a:pPr algn="just"/>
                <a:r>
                  <a:rPr lang="es-MX" sz="2400" dirty="0">
                    <a:latin typeface="Arial Narrow" panose="020B0606020202030204" pitchFamily="34" charset="0"/>
                  </a:rPr>
                  <a:t>Para los centros de carga que reciban energía por ser parte de un permiso de generación de energía eléctrica bajo la modalidad de autoabastecimiento, la </a:t>
                </a:r>
                <a14:m>
                  <m:oMath xmlns:m="http://schemas.openxmlformats.org/officeDocument/2006/math">
                    <m:sSub>
                      <m:sSubPr>
                        <m:ctrlPr>
                          <a:rPr lang="es-MX" sz="2400" i="1">
                            <a:latin typeface="Cambria Math" panose="02040503050406030204" pitchFamily="18" charset="0"/>
                          </a:rPr>
                        </m:ctrlPr>
                      </m:sSubPr>
                      <m:e>
                        <m:r>
                          <a:rPr lang="es-MX" sz="2400">
                            <a:latin typeface="Cambria Math" panose="02040503050406030204" pitchFamily="18" charset="0"/>
                          </a:rPr>
                          <m:t>𝐷𝑚𝑎𝑥</m:t>
                        </m:r>
                      </m:e>
                      <m:sub>
                        <m:r>
                          <a:rPr lang="es-MX" sz="2400">
                            <a:latin typeface="Cambria Math" panose="02040503050406030204" pitchFamily="18" charset="0"/>
                          </a:rPr>
                          <m:t>𝑝𝑢𝑛𝑡𝑎</m:t>
                        </m:r>
                      </m:sub>
                    </m:sSub>
                  </m:oMath>
                </a14:m>
                <a:r>
                  <a:rPr lang="es-MX" sz="2400" dirty="0">
                    <a:latin typeface="Arial Narrow" panose="020B0606020202030204" pitchFamily="34" charset="0"/>
                  </a:rPr>
                  <a:t> y </a:t>
                </a:r>
                <a14:m>
                  <m:oMath xmlns:m="http://schemas.openxmlformats.org/officeDocument/2006/math">
                    <m:sSub>
                      <m:sSubPr>
                        <m:ctrlPr>
                          <a:rPr lang="es-MX" sz="2400" i="1">
                            <a:latin typeface="Cambria Math" panose="02040503050406030204" pitchFamily="18" charset="0"/>
                          </a:rPr>
                        </m:ctrlPr>
                      </m:sSubPr>
                      <m:e>
                        <m:r>
                          <a:rPr lang="es-MX" sz="2400">
                            <a:latin typeface="Cambria Math" panose="02040503050406030204" pitchFamily="18" charset="0"/>
                          </a:rPr>
                          <m:t>𝑄</m:t>
                        </m:r>
                      </m:e>
                      <m:sub>
                        <m:r>
                          <a:rPr lang="es-MX" sz="2400">
                            <a:latin typeface="Cambria Math" panose="02040503050406030204" pitchFamily="18" charset="0"/>
                          </a:rPr>
                          <m:t>𝑚𝑒𝑛𝑠𝑢𝑎𝑙</m:t>
                        </m:r>
                      </m:sub>
                    </m:sSub>
                  </m:oMath>
                </a14:m>
                <a:r>
                  <a:rPr lang="es-MX" sz="2400" dirty="0">
                    <a:latin typeface="Arial Narrow" panose="020B0606020202030204" pitchFamily="34" charset="0"/>
                  </a:rPr>
                  <a:t> serán la demanda máxima coincidente con el periodo horario de punta medida y el consumo mensuales suministrados en el mes de facturación por CFE Suministrador de Servicios Básicos</a:t>
                </a:r>
                <a:r>
                  <a:rPr lang="es-MX" sz="2400" dirty="0" smtClean="0">
                    <a:latin typeface="Arial Narrow" panose="020B0606020202030204" pitchFamily="34" charset="0"/>
                  </a:rPr>
                  <a:t>.</a:t>
                </a:r>
                <a:endParaRPr lang="es-MX" sz="2800" dirty="0">
                  <a:latin typeface="Arial Narrow" panose="020B0606020202030204" pitchFamily="34" charset="0"/>
                </a:endParaRPr>
              </a:p>
            </p:txBody>
          </p:sp>
        </mc:Choice>
        <mc:Fallback xmlns="">
          <p:sp>
            <p:nvSpPr>
              <p:cNvPr id="92" name="Rectángulo 91"/>
              <p:cNvSpPr>
                <a:spLocks noRot="1" noChangeAspect="1" noMove="1" noResize="1" noEditPoints="1" noAdjustHandles="1" noChangeArrowheads="1" noChangeShapeType="1" noTextEdit="1"/>
              </p:cNvSpPr>
              <p:nvPr/>
            </p:nvSpPr>
            <p:spPr>
              <a:xfrm>
                <a:off x="551385" y="1268760"/>
                <a:ext cx="11161239" cy="5526000"/>
              </a:xfrm>
              <a:prstGeom prst="rect">
                <a:avLst/>
              </a:prstGeom>
              <a:blipFill>
                <a:blip r:embed="rId5"/>
                <a:stretch>
                  <a:fillRect l="-819" t="-882" r="-874" b="-1654"/>
                </a:stretch>
              </a:blipFill>
            </p:spPr>
            <p:txBody>
              <a:bodyPr/>
              <a:lstStyle/>
              <a:p>
                <a:r>
                  <a:rPr lang="es-MX">
                    <a:noFill/>
                  </a:rPr>
                  <a:t> </a:t>
                </a:r>
              </a:p>
            </p:txBody>
          </p:sp>
        </mc:Fallback>
      </mc:AlternateContent>
      <p:graphicFrame>
        <p:nvGraphicFramePr>
          <p:cNvPr id="5" name="Objeto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62" name="Diapositiva de think-cell" r:id="rId6" imgW="425" imgH="424" progId="TCLayout.ActiveDocument.1">
                  <p:embed/>
                </p:oleObj>
              </mc:Choice>
              <mc:Fallback>
                <p:oleObj name="Diapositiva de think-cell" r:id="rId6" imgW="425" imgH="424" progId="TCLayout.ActiveDocument.1">
                  <p:embed/>
                  <p:pic>
                    <p:nvPicPr>
                      <p:cNvPr id="5" name="Objeto 4"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377" rtl="0" eaLnBrk="1" fontAlgn="auto" latinLnBrk="0" hangingPunct="1">
              <a:lnSpc>
                <a:spcPct val="100000"/>
              </a:lnSpc>
              <a:spcBef>
                <a:spcPct val="0"/>
              </a:spcBef>
              <a:spcAft>
                <a:spcPct val="0"/>
              </a:spcAft>
              <a:buClrTx/>
              <a:buSzTx/>
              <a:buFontTx/>
              <a:buNone/>
              <a:tabLst/>
              <a:defRPr/>
            </a:pPr>
            <a:endPar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sym typeface="+mn-lt"/>
            </a:endParaRPr>
          </a:p>
        </p:txBody>
      </p:sp>
      <p:sp>
        <p:nvSpPr>
          <p:cNvPr id="2" name="Título 1"/>
          <p:cNvSpPr>
            <a:spLocks noGrp="1"/>
          </p:cNvSpPr>
          <p:nvPr>
            <p:ph type="title"/>
          </p:nvPr>
        </p:nvSpPr>
        <p:spPr/>
        <p:txBody>
          <a:bodyPr anchor="ctr"/>
          <a:lstStyle/>
          <a:p>
            <a:r>
              <a:rPr lang="es-MX" dirty="0" smtClean="0"/>
              <a:t>El A/017/2018, establece la aplicación de los cargos de capacidad.</a:t>
            </a:r>
            <a:endParaRPr lang="es-MX" dirty="0"/>
          </a:p>
        </p:txBody>
      </p:sp>
    </p:spTree>
    <p:extLst>
      <p:ext uri="{BB962C8B-B14F-4D97-AF65-F5344CB8AC3E}">
        <p14:creationId xmlns:p14="http://schemas.microsoft.com/office/powerpoint/2010/main" val="1843691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2" name="Rectángulo 91"/>
              <p:cNvSpPr/>
              <p:nvPr/>
            </p:nvSpPr>
            <p:spPr>
              <a:xfrm>
                <a:off x="551385" y="1268760"/>
                <a:ext cx="11161239" cy="5431359"/>
              </a:xfrm>
              <a:prstGeom prst="rect">
                <a:avLst/>
              </a:prstGeom>
            </p:spPr>
            <p:txBody>
              <a:bodyPr wrap="square">
                <a:spAutoFit/>
              </a:bodyPr>
              <a:lstStyle/>
              <a:p>
                <a:r>
                  <a:rPr lang="es-ES_tradnl" sz="2400" dirty="0">
                    <a:latin typeface="Arial Narrow" panose="020B0606020202030204" pitchFamily="34" charset="0"/>
                  </a:rPr>
                  <a:t>La demanda máxima a la que se deberá aplicar los </a:t>
                </a:r>
                <a:r>
                  <a:rPr lang="es-ES_tradnl" sz="2400" b="1" dirty="0">
                    <a:latin typeface="Arial Narrow" panose="020B0606020202030204" pitchFamily="34" charset="0"/>
                  </a:rPr>
                  <a:t>cargos de distribución </a:t>
                </a:r>
                <a:r>
                  <a:rPr lang="es-ES_tradnl" sz="2400" dirty="0">
                    <a:latin typeface="Arial Narrow" panose="020B0606020202030204" pitchFamily="34" charset="0"/>
                  </a:rPr>
                  <a:t>expresados en $/kW-mes, para los meses de abril a diciembre de 2018, será la mínima entre los valores que se definen a continuación:</a:t>
                </a:r>
                <a:endParaRPr lang="es-MX" sz="2400" dirty="0">
                  <a:latin typeface="Arial Narrow" panose="020B0606020202030204" pitchFamily="34" charset="0"/>
                </a:endParaRPr>
              </a:p>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𝑚</m:t>
                      </m:r>
                      <m:r>
                        <a:rPr lang="es-MX" sz="2400">
                          <a:latin typeface="Cambria Math" panose="02040503050406030204" pitchFamily="18" charset="0"/>
                        </a:rPr>
                        <m:t>í</m:t>
                      </m:r>
                      <m:r>
                        <a:rPr lang="es-MX" sz="2400" i="1">
                          <a:latin typeface="Cambria Math" panose="02040503050406030204" pitchFamily="18" charset="0"/>
                        </a:rPr>
                        <m:t>𝑛</m:t>
                      </m:r>
                      <m:d>
                        <m:dPr>
                          <m:begChr m:val="{"/>
                          <m:endChr m:val="}"/>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rPr>
                                <m:t>𝐷𝑚𝑎𝑥</m:t>
                              </m:r>
                            </m:e>
                            <m:sub>
                              <m:r>
                                <a:rPr lang="es-MX" sz="2400" i="1">
                                  <a:latin typeface="Cambria Math" panose="02040503050406030204" pitchFamily="18" charset="0"/>
                                </a:rPr>
                                <m:t>𝑚𝑒𝑛𝑠𝑢𝑎𝑙</m:t>
                              </m:r>
                            </m:sub>
                          </m:sSub>
                          <m:r>
                            <a:rPr lang="es-MX" sz="2400" i="1">
                              <a:latin typeface="Cambria Math" panose="02040503050406030204" pitchFamily="18" charset="0"/>
                            </a:rPr>
                            <m:t>,</m:t>
                          </m:r>
                          <m:d>
                            <m:dPr>
                              <m:begChr m:val="["/>
                              <m:endChr m:val="]"/>
                              <m:ctrlPr>
                                <a:rPr lang="es-MX" sz="2400" i="1">
                                  <a:latin typeface="Cambria Math" panose="02040503050406030204" pitchFamily="18" charset="0"/>
                                </a:rPr>
                              </m:ctrlPr>
                            </m:dPr>
                            <m:e>
                              <m:f>
                                <m:fPr>
                                  <m:ctrlPr>
                                    <a:rPr lang="es-MX" sz="2400" i="1">
                                      <a:latin typeface="Cambria Math" panose="02040503050406030204" pitchFamily="18" charset="0"/>
                                    </a:rPr>
                                  </m:ctrlPr>
                                </m:fPr>
                                <m:num>
                                  <m:sSub>
                                    <m:sSubPr>
                                      <m:ctrlPr>
                                        <a:rPr lang="es-MX" sz="2400" i="1">
                                          <a:latin typeface="Cambria Math" panose="02040503050406030204" pitchFamily="18" charset="0"/>
                                        </a:rPr>
                                      </m:ctrlPr>
                                    </m:sSubPr>
                                    <m:e>
                                      <m:r>
                                        <a:rPr lang="es-MX" sz="2400" i="1">
                                          <a:latin typeface="Cambria Math" panose="02040503050406030204" pitchFamily="18" charset="0"/>
                                        </a:rPr>
                                        <m:t>𝑄</m:t>
                                      </m:r>
                                    </m:e>
                                    <m:sub>
                                      <m:r>
                                        <a:rPr lang="es-MX" sz="2400" i="1">
                                          <a:latin typeface="Cambria Math" panose="02040503050406030204" pitchFamily="18" charset="0"/>
                                        </a:rPr>
                                        <m:t>𝑚𝑒𝑛𝑠𝑢𝑎𝑙</m:t>
                                      </m:r>
                                    </m:sub>
                                  </m:sSub>
                                </m:num>
                                <m:den>
                                  <m:r>
                                    <a:rPr lang="es-MX" sz="2400" i="1">
                                      <a:latin typeface="Cambria Math" panose="02040503050406030204" pitchFamily="18" charset="0"/>
                                    </a:rPr>
                                    <m:t>24∗</m:t>
                                  </m:r>
                                  <m:r>
                                    <a:rPr lang="es-MX" sz="2400" i="1">
                                      <a:latin typeface="Cambria Math" panose="02040503050406030204" pitchFamily="18" charset="0"/>
                                    </a:rPr>
                                    <m:t>𝑑</m:t>
                                  </m:r>
                                  <m:r>
                                    <a:rPr lang="es-MX" sz="2400" i="1">
                                      <a:latin typeface="Cambria Math" panose="02040503050406030204" pitchFamily="18" charset="0"/>
                                    </a:rPr>
                                    <m:t>∗</m:t>
                                  </m:r>
                                  <m:r>
                                    <a:rPr lang="es-MX" sz="2400" i="1">
                                      <a:latin typeface="Cambria Math" panose="02040503050406030204" pitchFamily="18" charset="0"/>
                                    </a:rPr>
                                    <m:t>𝐹</m:t>
                                  </m:r>
                                  <m:r>
                                    <a:rPr lang="es-MX" sz="2400" i="1">
                                      <a:latin typeface="Cambria Math" panose="02040503050406030204" pitchFamily="18" charset="0"/>
                                    </a:rPr>
                                    <m:t>.</m:t>
                                  </m:r>
                                  <m:r>
                                    <a:rPr lang="es-MX" sz="2400" i="1">
                                      <a:latin typeface="Cambria Math" panose="02040503050406030204" pitchFamily="18" charset="0"/>
                                    </a:rPr>
                                    <m:t>𝐶</m:t>
                                  </m:r>
                                  <m:r>
                                    <a:rPr lang="es-MX" sz="2400" i="1">
                                      <a:latin typeface="Cambria Math" panose="02040503050406030204" pitchFamily="18" charset="0"/>
                                    </a:rPr>
                                    <m:t>.</m:t>
                                  </m:r>
                                </m:den>
                              </m:f>
                            </m:e>
                          </m:d>
                          <m:r>
                            <a:rPr lang="es-MX" sz="2400" i="1">
                              <a:latin typeface="Cambria Math" panose="02040503050406030204" pitchFamily="18" charset="0"/>
                            </a:rPr>
                            <m:t> </m:t>
                          </m:r>
                        </m:e>
                      </m:d>
                    </m:oMath>
                  </m:oMathPara>
                </a14:m>
                <a:endParaRPr lang="es-MX" sz="2400" dirty="0" smtClean="0">
                  <a:latin typeface="Arial Narrow" panose="020B0606020202030204" pitchFamily="34" charset="0"/>
                </a:endParaRPr>
              </a:p>
              <a:p>
                <a:endParaRPr lang="es-MX" sz="2400" dirty="0">
                  <a:latin typeface="Arial Narrow" panose="020B0606020202030204" pitchFamily="34" charset="0"/>
                </a:endParaRPr>
              </a:p>
              <a:p>
                <a:endParaRPr lang="es-MX" sz="2400" i="1" dirty="0" smtClean="0"/>
              </a:p>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𝐷𝑒𝑚𝑎𝑛𝑑𝑎</m:t>
                      </m:r>
                      <m:r>
                        <a:rPr lang="es-MX" sz="2400" i="1">
                          <a:latin typeface="Cambria Math" panose="02040503050406030204" pitchFamily="18" charset="0"/>
                        </a:rPr>
                        <m:t>=</m:t>
                      </m:r>
                      <m:d>
                        <m:dPr>
                          <m:begChr m:val="["/>
                          <m:endChr m:val="]"/>
                          <m:ctrlPr>
                            <a:rPr lang="es-MX" sz="2400" i="1">
                              <a:latin typeface="Cambria Math" panose="02040503050406030204" pitchFamily="18" charset="0"/>
                            </a:rPr>
                          </m:ctrlPr>
                        </m:dPr>
                        <m:e>
                          <m:f>
                            <m:fPr>
                              <m:ctrlPr>
                                <a:rPr lang="es-MX" sz="2400" i="1">
                                  <a:latin typeface="Cambria Math" panose="02040503050406030204" pitchFamily="18" charset="0"/>
                                </a:rPr>
                              </m:ctrlPr>
                            </m:fPr>
                            <m:num>
                              <m:sSub>
                                <m:sSubPr>
                                  <m:ctrlPr>
                                    <a:rPr lang="es-MX" sz="2400" i="1">
                                      <a:latin typeface="Cambria Math" panose="02040503050406030204" pitchFamily="18" charset="0"/>
                                    </a:rPr>
                                  </m:ctrlPr>
                                </m:sSubPr>
                                <m:e>
                                  <m:r>
                                    <a:rPr lang="es-MX" sz="2400" i="1">
                                      <a:latin typeface="Cambria Math" panose="02040503050406030204" pitchFamily="18" charset="0"/>
                                    </a:rPr>
                                    <m:t>𝑄</m:t>
                                  </m:r>
                                </m:e>
                                <m:sub>
                                  <m:r>
                                    <a:rPr lang="es-MX" sz="2400" i="1">
                                      <a:latin typeface="Cambria Math" panose="02040503050406030204" pitchFamily="18" charset="0"/>
                                    </a:rPr>
                                    <m:t>𝑚𝑒𝑛𝑠𝑢𝑎𝑙</m:t>
                                  </m:r>
                                </m:sub>
                              </m:sSub>
                            </m:num>
                            <m:den>
                              <m:r>
                                <a:rPr lang="es-MX" sz="2400" i="1">
                                  <a:latin typeface="Cambria Math" panose="02040503050406030204" pitchFamily="18" charset="0"/>
                                </a:rPr>
                                <m:t>24∗</m:t>
                              </m:r>
                              <m:r>
                                <a:rPr lang="es-MX" sz="2400" i="1">
                                  <a:latin typeface="Cambria Math" panose="02040503050406030204" pitchFamily="18" charset="0"/>
                                </a:rPr>
                                <m:t>𝑑</m:t>
                              </m:r>
                              <m:r>
                                <a:rPr lang="es-MX" sz="2400" i="1">
                                  <a:latin typeface="Cambria Math" panose="02040503050406030204" pitchFamily="18" charset="0"/>
                                </a:rPr>
                                <m:t>∗</m:t>
                              </m:r>
                              <m:r>
                                <a:rPr lang="es-MX" sz="2400" i="1">
                                  <a:latin typeface="Cambria Math" panose="02040503050406030204" pitchFamily="18" charset="0"/>
                                </a:rPr>
                                <m:t>𝐹</m:t>
                              </m:r>
                              <m:r>
                                <a:rPr lang="es-MX" sz="2400" i="1">
                                  <a:latin typeface="Cambria Math" panose="02040503050406030204" pitchFamily="18" charset="0"/>
                                </a:rPr>
                                <m:t>.</m:t>
                              </m:r>
                              <m:r>
                                <a:rPr lang="es-MX" sz="2400" i="1">
                                  <a:latin typeface="Cambria Math" panose="02040503050406030204" pitchFamily="18" charset="0"/>
                                </a:rPr>
                                <m:t>𝐶</m:t>
                              </m:r>
                              <m:r>
                                <a:rPr lang="es-MX" sz="2400" i="1">
                                  <a:latin typeface="Cambria Math" panose="02040503050406030204" pitchFamily="18" charset="0"/>
                                </a:rPr>
                                <m:t>.</m:t>
                              </m:r>
                            </m:den>
                          </m:f>
                        </m:e>
                      </m:d>
                    </m:oMath>
                  </m:oMathPara>
                </a14:m>
                <a:endParaRPr lang="es-MX" sz="2400" dirty="0" smtClean="0">
                  <a:latin typeface="Arial Narrow" panose="020B0606020202030204" pitchFamily="34" charset="0"/>
                </a:endParaRPr>
              </a:p>
              <a:p>
                <a:endParaRPr lang="es-MX" sz="2400" dirty="0">
                  <a:latin typeface="Arial Narrow" panose="020B0606020202030204" pitchFamily="34" charset="0"/>
                </a:endParaRPr>
              </a:p>
              <a:p>
                <a:pPr algn="just"/>
                <a:r>
                  <a:rPr lang="es-MX" sz="2400" dirty="0">
                    <a:latin typeface="Arial Narrow" panose="020B0606020202030204" pitchFamily="34" charset="0"/>
                  </a:rPr>
                  <a:t>Para los centros de carga que reciban energía por ser parte de un permiso de generación de energía eléctrica bajo la modalidad de autoabastecimiento, la </a:t>
                </a:r>
                <a14:m>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rPr>
                          <m:t>𝐷𝑚𝑎𝑥</m:t>
                        </m:r>
                      </m:e>
                      <m:sub>
                        <m:r>
                          <a:rPr lang="es-MX" sz="2400" i="1">
                            <a:latin typeface="Cambria Math" panose="02040503050406030204" pitchFamily="18" charset="0"/>
                          </a:rPr>
                          <m:t>𝑚𝑒𝑛𝑠𝑢𝑎𝑙</m:t>
                        </m:r>
                      </m:sub>
                    </m:sSub>
                  </m:oMath>
                </a14:m>
                <a:r>
                  <a:rPr lang="es-MX" sz="2400" dirty="0">
                    <a:latin typeface="Arial Narrow" panose="020B0606020202030204" pitchFamily="34" charset="0"/>
                  </a:rPr>
                  <a:t> y </a:t>
                </a:r>
                <a14:m>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rPr>
                          <m:t>𝑄</m:t>
                        </m:r>
                      </m:e>
                      <m:sub>
                        <m:r>
                          <a:rPr lang="es-MX" sz="2400" i="1">
                            <a:latin typeface="Cambria Math" panose="02040503050406030204" pitchFamily="18" charset="0"/>
                          </a:rPr>
                          <m:t>𝑚𝑒𝑛𝑠𝑢𝑎𝑙</m:t>
                        </m:r>
                      </m:sub>
                    </m:sSub>
                  </m:oMath>
                </a14:m>
                <a:r>
                  <a:rPr lang="es-MX" sz="2400" dirty="0">
                    <a:latin typeface="Arial Narrow" panose="020B0606020202030204" pitchFamily="34" charset="0"/>
                  </a:rPr>
                  <a:t> serán la demanda máxima registrada y el consumo mensuales, suministrados en el mes de facturación por CFE Suministrador de Servicios Básicos</a:t>
                </a:r>
                <a:r>
                  <a:rPr lang="es-MX" sz="2400" dirty="0" smtClean="0">
                    <a:latin typeface="Arial Narrow" panose="020B0606020202030204" pitchFamily="34" charset="0"/>
                  </a:rPr>
                  <a:t>.</a:t>
                </a:r>
                <a:endParaRPr lang="es-MX" sz="2400" dirty="0">
                  <a:latin typeface="Arial Narrow" panose="020B0606020202030204" pitchFamily="34" charset="0"/>
                </a:endParaRPr>
              </a:p>
            </p:txBody>
          </p:sp>
        </mc:Choice>
        <mc:Fallback xmlns="">
          <p:sp>
            <p:nvSpPr>
              <p:cNvPr id="92" name="Rectángulo 91"/>
              <p:cNvSpPr>
                <a:spLocks noRot="1" noChangeAspect="1" noMove="1" noResize="1" noEditPoints="1" noAdjustHandles="1" noChangeArrowheads="1" noChangeShapeType="1" noTextEdit="1"/>
              </p:cNvSpPr>
              <p:nvPr/>
            </p:nvSpPr>
            <p:spPr>
              <a:xfrm>
                <a:off x="551385" y="1268760"/>
                <a:ext cx="11161239" cy="5431359"/>
              </a:xfrm>
              <a:prstGeom prst="rect">
                <a:avLst/>
              </a:prstGeom>
              <a:blipFill>
                <a:blip r:embed="rId5"/>
                <a:stretch>
                  <a:fillRect l="-819" t="-898" r="-1311" b="-1684"/>
                </a:stretch>
              </a:blipFill>
            </p:spPr>
            <p:txBody>
              <a:bodyPr/>
              <a:lstStyle/>
              <a:p>
                <a:r>
                  <a:rPr lang="es-MX">
                    <a:noFill/>
                  </a:rPr>
                  <a:t> </a:t>
                </a:r>
              </a:p>
            </p:txBody>
          </p:sp>
        </mc:Fallback>
      </mc:AlternateContent>
      <p:graphicFrame>
        <p:nvGraphicFramePr>
          <p:cNvPr id="5" name="Objeto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86" name="Diapositiva de think-cell" r:id="rId6" imgW="425" imgH="424" progId="TCLayout.ActiveDocument.1">
                  <p:embed/>
                </p:oleObj>
              </mc:Choice>
              <mc:Fallback>
                <p:oleObj name="Diapositiva de think-cell" r:id="rId6" imgW="425" imgH="424" progId="TCLayout.ActiveDocument.1">
                  <p:embed/>
                  <p:pic>
                    <p:nvPicPr>
                      <p:cNvPr id="5" name="Objeto 4"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ángulo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377" rtl="0" eaLnBrk="1" fontAlgn="auto" latinLnBrk="0" hangingPunct="1">
              <a:lnSpc>
                <a:spcPct val="100000"/>
              </a:lnSpc>
              <a:spcBef>
                <a:spcPct val="0"/>
              </a:spcBef>
              <a:spcAft>
                <a:spcPct val="0"/>
              </a:spcAft>
              <a:buClrTx/>
              <a:buSzTx/>
              <a:buFontTx/>
              <a:buNone/>
              <a:tabLst/>
              <a:defRPr/>
            </a:pPr>
            <a:endParaRPr kumimoji="0" lang="es-MX"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sym typeface="+mn-lt"/>
            </a:endParaRPr>
          </a:p>
        </p:txBody>
      </p:sp>
      <p:sp>
        <p:nvSpPr>
          <p:cNvPr id="2" name="Título 1"/>
          <p:cNvSpPr>
            <a:spLocks noGrp="1"/>
          </p:cNvSpPr>
          <p:nvPr>
            <p:ph type="title"/>
          </p:nvPr>
        </p:nvSpPr>
        <p:spPr/>
        <p:txBody>
          <a:bodyPr anchor="ctr"/>
          <a:lstStyle/>
          <a:p>
            <a:r>
              <a:rPr lang="es-MX" dirty="0" smtClean="0"/>
              <a:t>El A/017/2018, establece la aplicación de los cargos de distribución.</a:t>
            </a:r>
            <a:endParaRPr lang="es-MX" dirty="0"/>
          </a:p>
        </p:txBody>
      </p:sp>
    </p:spTree>
    <p:extLst>
      <p:ext uri="{BB962C8B-B14F-4D97-AF65-F5344CB8AC3E}">
        <p14:creationId xmlns:p14="http://schemas.microsoft.com/office/powerpoint/2010/main" val="3499121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551384" y="1298976"/>
            <a:ext cx="10515600" cy="5236691"/>
          </a:xfrm>
          <a:prstGeom prst="rect">
            <a:avLst/>
          </a:prstGeom>
        </p:spPr>
        <p:txBody>
          <a:bodyPr>
            <a:noAutofit/>
          </a:bodyPr>
          <a:lstStyle/>
          <a:p>
            <a:pPr marL="457200" indent="-457200" algn="just">
              <a:spcAft>
                <a:spcPts val="12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Aspectos </a:t>
            </a: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generales</a:t>
            </a:r>
          </a:p>
          <a:p>
            <a:pPr marL="457200" indent="-457200" algn="just">
              <a:spcAft>
                <a:spcPts val="12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Tarifas Reguladas</a:t>
            </a: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528649" indent="-457200" algn="just">
              <a:spcAft>
                <a:spcPts val="6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Tarifas Finales de Suministro Básico</a:t>
            </a:r>
          </a:p>
          <a:p>
            <a:pPr marL="528649" indent="-457200" algn="just">
              <a:spcAft>
                <a:spcPts val="6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Próximos </a:t>
            </a: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pasos</a:t>
            </a: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71449" indent="0" algn="just">
              <a:spcAft>
                <a:spcPts val="600"/>
              </a:spcAft>
              <a:buNone/>
            </a:pPr>
            <a:endParaRPr lang="es-MX" sz="2400" dirty="0" smtClean="0">
              <a:solidFill>
                <a:schemeClr val="tx1">
                  <a:lumMod val="75000"/>
                  <a:lumOff val="25000"/>
                </a:schemeClr>
              </a:solidFill>
              <a:latin typeface="Arial Narrow" panose="020B0606020202030204" pitchFamily="34" charset="0"/>
              <a:cs typeface="Arial" panose="020B0604020202020204" pitchFamily="34" charset="0"/>
            </a:endParaRPr>
          </a:p>
          <a:p>
            <a:pPr marL="528649" indent="-457200" algn="just">
              <a:spcAft>
                <a:spcPts val="600"/>
              </a:spcAft>
              <a:buFont typeface="+mj-lt"/>
              <a:buAutoNum type="arabicPeriod"/>
            </a:pP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528638" lvl="1" indent="0" algn="just">
              <a:spcAft>
                <a:spcPts val="600"/>
              </a:spcAft>
              <a:buNone/>
            </a:pPr>
            <a:endParaRPr lang="es-MX" sz="2000" dirty="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5" name="Rectángulo 4"/>
          <p:cNvSpPr/>
          <p:nvPr/>
        </p:nvSpPr>
        <p:spPr>
          <a:xfrm>
            <a:off x="407368" y="3027168"/>
            <a:ext cx="6264696" cy="401832"/>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9264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lstStyle/>
          <a:p>
            <a:r>
              <a:rPr lang="es-MX" sz="2800" dirty="0" smtClean="0"/>
              <a:t>Próximos pasos</a:t>
            </a:r>
            <a:endParaRPr lang="es-MX" sz="2800" dirty="0"/>
          </a:p>
        </p:txBody>
      </p:sp>
      <p:sp>
        <p:nvSpPr>
          <p:cNvPr id="3" name="Marcador de contenido 2"/>
          <p:cNvSpPr>
            <a:spLocks noGrp="1"/>
          </p:cNvSpPr>
          <p:nvPr>
            <p:ph idx="4294967295"/>
          </p:nvPr>
        </p:nvSpPr>
        <p:spPr>
          <a:xfrm>
            <a:off x="766763" y="1412776"/>
            <a:ext cx="10515600" cy="5236691"/>
          </a:xfrm>
          <a:prstGeom prst="rect">
            <a:avLst/>
          </a:prstGeom>
        </p:spPr>
        <p:txBody>
          <a:bodyPr>
            <a:noAutofit/>
          </a:bodyPr>
          <a:lstStyle/>
          <a:p>
            <a:pPr marL="528649" indent="-457200" algn="just">
              <a:spcAft>
                <a:spcPts val="600"/>
              </a:spcAft>
              <a:buFont typeface="+mj-lt"/>
              <a:buAutoNum type="arabicPeriod"/>
            </a:pP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528638" lvl="1" indent="0" algn="just">
              <a:spcAft>
                <a:spcPts val="600"/>
              </a:spcAft>
              <a:buNone/>
            </a:pPr>
            <a:endParaRPr lang="es-MX" sz="2000" dirty="0">
              <a:solidFill>
                <a:schemeClr val="tx1">
                  <a:lumMod val="75000"/>
                  <a:lumOff val="25000"/>
                </a:schemeClr>
              </a:solidFill>
              <a:latin typeface="Arial Narrow" panose="020B060602020203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134224" y="2440734"/>
            <a:ext cx="9751118" cy="4104456"/>
          </a:xfrm>
          <a:prstGeom prst="rect">
            <a:avLst/>
          </a:prstGeom>
        </p:spPr>
      </p:pic>
      <p:sp>
        <p:nvSpPr>
          <p:cNvPr id="163" name="Rectangle 8"/>
          <p:cNvSpPr/>
          <p:nvPr/>
        </p:nvSpPr>
        <p:spPr>
          <a:xfrm>
            <a:off x="1260548" y="1543938"/>
            <a:ext cx="10480813" cy="584775"/>
          </a:xfrm>
          <a:prstGeom prst="rect">
            <a:avLst/>
          </a:prstGeom>
          <a:noFill/>
          <a:ln>
            <a:noFill/>
          </a:ln>
        </p:spPr>
        <p:txBody>
          <a:bodyPr wrap="square">
            <a:spAutoFit/>
          </a:bodyPr>
          <a:lstStyle/>
          <a:p>
            <a:pPr marL="171450" indent="-171450" algn="just">
              <a:buClr>
                <a:srgbClr val="86BC25"/>
              </a:buClr>
              <a:buSzPct val="120000"/>
              <a:buFont typeface="Arial" panose="020B0604020202020204" pitchFamily="34" charset="0"/>
              <a:buChar char="•"/>
            </a:pPr>
            <a:r>
              <a:rPr lang="es-ES" sz="1600" b="1" dirty="0" smtClean="0">
                <a:latin typeface="Arial Narrow" panose="020B0606020202030204" pitchFamily="34" charset="0"/>
                <a:ea typeface="Calibri" panose="020F0502020204030204" pitchFamily="34" charset="0"/>
                <a:cs typeface="Times New Roman" panose="02020603050405020304" pitchFamily="18" charset="0"/>
              </a:rPr>
              <a:t>La Comisión esta trabajando en la nueva metodología de TFSB y las DACGS de las actividades reguladas para su gradual implementación en 2019.</a:t>
            </a:r>
            <a:endParaRPr lang="es-ES" sz="1600" b="1" dirty="0">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65" name="Straight Connector 180"/>
          <p:cNvCxnSpPr/>
          <p:nvPr/>
        </p:nvCxnSpPr>
        <p:spPr>
          <a:xfrm>
            <a:off x="500512" y="1412776"/>
            <a:ext cx="1118201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180"/>
          <p:cNvCxnSpPr/>
          <p:nvPr/>
        </p:nvCxnSpPr>
        <p:spPr>
          <a:xfrm>
            <a:off x="500512" y="2204864"/>
            <a:ext cx="1118201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Donut 24">
            <a:extLst>
              <a:ext uri="{FF2B5EF4-FFF2-40B4-BE49-F238E27FC236}">
                <a16:creationId xmlns:a16="http://schemas.microsoft.com/office/drawing/2014/main" id="{A360D2BA-8EB6-4B6D-BF3A-59CD58ED1220}"/>
              </a:ext>
            </a:extLst>
          </p:cNvPr>
          <p:cNvSpPr/>
          <p:nvPr/>
        </p:nvSpPr>
        <p:spPr>
          <a:xfrm>
            <a:off x="570967" y="1567807"/>
            <a:ext cx="537039" cy="51206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tx2"/>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815927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79376" y="188640"/>
            <a:ext cx="9289032" cy="936104"/>
          </a:xfrm>
        </p:spPr>
        <p:txBody>
          <a:bodyPr anchor="ctr"/>
          <a:lstStyle/>
          <a:p>
            <a:r>
              <a:rPr lang="es-MX" dirty="0" smtClean="0"/>
              <a:t>Acuerdos, calculadoras y cuadros tarifarios de CFE</a:t>
            </a:r>
            <a:endParaRPr lang="es-MX" dirty="0"/>
          </a:p>
        </p:txBody>
      </p:sp>
      <p:sp>
        <p:nvSpPr>
          <p:cNvPr id="4" name="CuadroTexto 3"/>
          <p:cNvSpPr txBox="1"/>
          <p:nvPr/>
        </p:nvSpPr>
        <p:spPr>
          <a:xfrm>
            <a:off x="623392" y="1556792"/>
            <a:ext cx="10945216" cy="4524315"/>
          </a:xfrm>
          <a:prstGeom prst="rect">
            <a:avLst/>
          </a:prstGeom>
          <a:noFill/>
        </p:spPr>
        <p:txBody>
          <a:bodyPr wrap="square" rtlCol="0">
            <a:spAutoFit/>
          </a:bodyPr>
          <a:lstStyle/>
          <a:p>
            <a:pPr marL="342900" indent="-342900">
              <a:buFont typeface="Arial" panose="020B0604020202020204" pitchFamily="34" charset="0"/>
              <a:buChar char="•"/>
            </a:pPr>
            <a:r>
              <a:rPr lang="es-MX" dirty="0" smtClean="0">
                <a:latin typeface="Arial Narrow" panose="020B0606020202030204" pitchFamily="34" charset="0"/>
              </a:rPr>
              <a:t>Acuerdo A/058/2017</a:t>
            </a:r>
          </a:p>
          <a:p>
            <a:r>
              <a:rPr lang="es-MX" dirty="0">
                <a:latin typeface="Arial Narrow" panose="020B0606020202030204" pitchFamily="34" charset="0"/>
                <a:hlinkClick r:id="rId2"/>
              </a:rPr>
              <a:t>http://drive.cre.gob.mx/Drive/ObtenerAcuerdo/?</a:t>
            </a:r>
            <a:r>
              <a:rPr lang="es-MX" dirty="0" smtClean="0">
                <a:latin typeface="Arial Narrow" panose="020B0606020202030204" pitchFamily="34" charset="0"/>
                <a:hlinkClick r:id="rId2"/>
              </a:rPr>
              <a:t>id=612</a:t>
            </a:r>
            <a:endParaRPr lang="es-MX" dirty="0" smtClean="0">
              <a:latin typeface="Arial Narrow" panose="020B0606020202030204" pitchFamily="34" charset="0"/>
            </a:endParaRPr>
          </a:p>
          <a:p>
            <a:endParaRPr lang="es-MX" dirty="0">
              <a:latin typeface="Arial Narrow" panose="020B0606020202030204" pitchFamily="34" charset="0"/>
            </a:endParaRPr>
          </a:p>
          <a:p>
            <a:pPr marL="342900" indent="-342900">
              <a:buFont typeface="Arial" panose="020B0604020202020204" pitchFamily="34" charset="0"/>
              <a:buChar char="•"/>
            </a:pPr>
            <a:r>
              <a:rPr lang="es-MX" dirty="0" smtClean="0">
                <a:latin typeface="Arial Narrow" panose="020B0606020202030204" pitchFamily="34" charset="0"/>
              </a:rPr>
              <a:t>Acuerdo A/061/2017 </a:t>
            </a:r>
          </a:p>
          <a:p>
            <a:r>
              <a:rPr lang="es-MX" dirty="0">
                <a:latin typeface="Arial Narrow" panose="020B0606020202030204" pitchFamily="34" charset="0"/>
                <a:hlinkClick r:id="rId3"/>
              </a:rPr>
              <a:t>http://drive.cre.gob.mx/Drive/ObtenerAcuerdo/?</a:t>
            </a:r>
            <a:r>
              <a:rPr lang="es-MX" dirty="0" smtClean="0">
                <a:latin typeface="Arial Narrow" panose="020B0606020202030204" pitchFamily="34" charset="0"/>
                <a:hlinkClick r:id="rId3"/>
              </a:rPr>
              <a:t>id=625</a:t>
            </a:r>
            <a:endParaRPr lang="es-MX" dirty="0" smtClean="0">
              <a:latin typeface="Arial Narrow" panose="020B0606020202030204" pitchFamily="34" charset="0"/>
            </a:endParaRPr>
          </a:p>
          <a:p>
            <a:endParaRPr lang="es-MX" dirty="0">
              <a:latin typeface="Arial Narrow" panose="020B0606020202030204" pitchFamily="34" charset="0"/>
            </a:endParaRPr>
          </a:p>
          <a:p>
            <a:pPr marL="342900" indent="-342900">
              <a:buFont typeface="Arial" panose="020B0604020202020204" pitchFamily="34" charset="0"/>
              <a:buChar char="•"/>
            </a:pPr>
            <a:r>
              <a:rPr lang="es-MX" dirty="0" smtClean="0">
                <a:latin typeface="Arial Narrow" panose="020B0606020202030204" pitchFamily="34" charset="0"/>
              </a:rPr>
              <a:t>Acuerdo A/017/2018</a:t>
            </a:r>
          </a:p>
          <a:p>
            <a:r>
              <a:rPr lang="es-MX" dirty="0">
                <a:latin typeface="Arial Narrow" panose="020B0606020202030204" pitchFamily="34" charset="0"/>
                <a:hlinkClick r:id="rId3"/>
              </a:rPr>
              <a:t>http://drive.cre.gob.mx/Drive/ObtenerAcuerdo/?</a:t>
            </a:r>
            <a:r>
              <a:rPr lang="es-MX" dirty="0" smtClean="0">
                <a:latin typeface="Arial Narrow" panose="020B0606020202030204" pitchFamily="34" charset="0"/>
                <a:hlinkClick r:id="rId3"/>
              </a:rPr>
              <a:t>id=625</a:t>
            </a:r>
            <a:endParaRPr lang="es-MX" dirty="0" smtClean="0">
              <a:latin typeface="Arial Narrow" panose="020B0606020202030204" pitchFamily="34" charset="0"/>
            </a:endParaRPr>
          </a:p>
          <a:p>
            <a:endParaRPr lang="es-MX" dirty="0">
              <a:latin typeface="Arial Narrow" panose="020B0606020202030204" pitchFamily="34" charset="0"/>
            </a:endParaRPr>
          </a:p>
          <a:p>
            <a:pPr marL="342900" indent="-342900">
              <a:buFont typeface="Arial" panose="020B0604020202020204" pitchFamily="34" charset="0"/>
              <a:buChar char="•"/>
            </a:pPr>
            <a:r>
              <a:rPr lang="es-MX" dirty="0" smtClean="0">
                <a:latin typeface="Arial Narrow" panose="020B0606020202030204" pitchFamily="34" charset="0"/>
              </a:rPr>
              <a:t>Calculadoras de las TFSB</a:t>
            </a:r>
          </a:p>
          <a:p>
            <a:r>
              <a:rPr lang="es-MX" altLang="es-MX" sz="2000" dirty="0">
                <a:latin typeface="Segoe UI" panose="020B0502040204020203" pitchFamily="34" charset="0"/>
                <a:cs typeface="Segoe UI" panose="020B0502040204020203" pitchFamily="34" charset="0"/>
                <a:hlinkClick r:id="rId4"/>
              </a:rPr>
              <a:t>https://</a:t>
            </a:r>
            <a:r>
              <a:rPr lang="es-MX" altLang="es-MX" sz="2000" dirty="0" smtClean="0">
                <a:latin typeface="Segoe UI" panose="020B0502040204020203" pitchFamily="34" charset="0"/>
                <a:cs typeface="Segoe UI" panose="020B0502040204020203" pitchFamily="34" charset="0"/>
                <a:hlinkClick r:id="rId4"/>
              </a:rPr>
              <a:t>datos.gob.mx/busca/dataset/memorias-de-calculo-de-tarifas-de-suministro-basic</a:t>
            </a:r>
            <a:endParaRPr lang="es-MX" altLang="es-MX" sz="2000" dirty="0" smtClean="0">
              <a:latin typeface="Segoe UI" panose="020B0502040204020203" pitchFamily="34" charset="0"/>
              <a:cs typeface="Segoe UI" panose="020B0502040204020203" pitchFamily="34" charset="0"/>
            </a:endParaRPr>
          </a:p>
          <a:p>
            <a:endParaRPr lang="es-MX" sz="20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s-MX" sz="2000" dirty="0" smtClean="0">
                <a:latin typeface="Arial Narrow" panose="020B0606020202030204" pitchFamily="34" charset="0"/>
                <a:cs typeface="Segoe UI" panose="020B0502040204020203" pitchFamily="34" charset="0"/>
              </a:rPr>
              <a:t>Tarifas finales de suministro básico publicadas por CFE</a:t>
            </a:r>
          </a:p>
          <a:p>
            <a:r>
              <a:rPr lang="es-MX" dirty="0">
                <a:latin typeface="Arial Narrow" panose="020B0606020202030204" pitchFamily="34" charset="0"/>
                <a:hlinkClick r:id="rId5"/>
              </a:rPr>
              <a:t>https://</a:t>
            </a:r>
            <a:r>
              <a:rPr lang="es-MX" dirty="0" smtClean="0">
                <a:latin typeface="Arial Narrow" panose="020B0606020202030204" pitchFamily="34" charset="0"/>
                <a:hlinkClick r:id="rId5"/>
              </a:rPr>
              <a:t>app.cfe.mx/Aplicaciones/CCFE/Tarifas/TarifasCRENegocio/Tarifas/RiegoAgricolaMT.aspx</a:t>
            </a:r>
            <a:endParaRPr lang="es-MX" dirty="0" smtClean="0">
              <a:latin typeface="Arial Narrow" panose="020B0606020202030204" pitchFamily="34" charset="0"/>
            </a:endParaRPr>
          </a:p>
          <a:p>
            <a:endParaRPr lang="es-MX" dirty="0" smtClean="0">
              <a:latin typeface="Arial Narrow" panose="020B0606020202030204" pitchFamily="34" charset="0"/>
            </a:endParaRPr>
          </a:p>
        </p:txBody>
      </p:sp>
    </p:spTree>
    <p:extLst>
      <p:ext uri="{BB962C8B-B14F-4D97-AF65-F5344CB8AC3E}">
        <p14:creationId xmlns:p14="http://schemas.microsoft.com/office/powerpoint/2010/main" val="2565109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6922" y="7949"/>
            <a:ext cx="9400186" cy="1255728"/>
          </a:xfrm>
          <a:prstGeom prst="rect">
            <a:avLst/>
          </a:prstGeom>
        </p:spPr>
        <p:txBody>
          <a:bodyPr wrap="square">
            <a:spAutoFit/>
          </a:bodyPr>
          <a:lstStyle/>
          <a:p>
            <a:pPr algn="just">
              <a:lnSpc>
                <a:spcPct val="90000"/>
              </a:lnSpc>
              <a:spcBef>
                <a:spcPct val="0"/>
              </a:spcBef>
            </a:pPr>
            <a:r>
              <a:rPr lang="es-MX" sz="2800" b="1" dirty="0" smtClean="0">
                <a:solidFill>
                  <a:schemeClr val="tx1">
                    <a:lumMod val="75000"/>
                    <a:lumOff val="25000"/>
                  </a:schemeClr>
                </a:solidFill>
                <a:latin typeface="Arial Narrow" panose="020B0606020202030204" pitchFamily="34" charset="0"/>
                <a:ea typeface="+mj-ea"/>
                <a:cs typeface="+mj-cs"/>
              </a:rPr>
              <a:t>Las tarifas </a:t>
            </a:r>
            <a:r>
              <a:rPr lang="es-MX" sz="2800" b="1" dirty="0">
                <a:solidFill>
                  <a:schemeClr val="tx1">
                    <a:lumMod val="75000"/>
                    <a:lumOff val="25000"/>
                  </a:schemeClr>
                </a:solidFill>
                <a:latin typeface="Arial Narrow" panose="020B0606020202030204" pitchFamily="34" charset="0"/>
                <a:ea typeface="+mj-ea"/>
                <a:cs typeface="+mj-cs"/>
              </a:rPr>
              <a:t>en el esquema previo se actualizaban tomando en cuenta únicamente la variación en el costo de los combustibles y la </a:t>
            </a:r>
            <a:r>
              <a:rPr lang="es-MX" sz="2800" b="1" dirty="0" smtClean="0">
                <a:solidFill>
                  <a:schemeClr val="tx1">
                    <a:lumMod val="75000"/>
                    <a:lumOff val="25000"/>
                  </a:schemeClr>
                </a:solidFill>
                <a:latin typeface="Arial Narrow" panose="020B0606020202030204" pitchFamily="34" charset="0"/>
                <a:ea typeface="+mj-ea"/>
                <a:cs typeface="+mj-cs"/>
              </a:rPr>
              <a:t>inflación.</a:t>
            </a:r>
            <a:endParaRPr lang="es-MX" sz="2800" b="1" dirty="0">
              <a:solidFill>
                <a:schemeClr val="tx1">
                  <a:lumMod val="75000"/>
                  <a:lumOff val="25000"/>
                </a:schemeClr>
              </a:solidFill>
              <a:latin typeface="Arial Narrow" panose="020B0606020202030204" pitchFamily="34" charset="0"/>
              <a:ea typeface="+mj-ea"/>
              <a:cs typeface="+mj-cs"/>
            </a:endParaRPr>
          </a:p>
        </p:txBody>
      </p:sp>
      <p:sp>
        <p:nvSpPr>
          <p:cNvPr id="4" name="16 CuadroTexto"/>
          <p:cNvSpPr txBox="1"/>
          <p:nvPr/>
        </p:nvSpPr>
        <p:spPr>
          <a:xfrm>
            <a:off x="263351" y="1304512"/>
            <a:ext cx="11708835" cy="707886"/>
          </a:xfrm>
          <a:prstGeom prst="rect">
            <a:avLst/>
          </a:prstGeom>
          <a:noFill/>
        </p:spPr>
        <p:txBody>
          <a:bodyPr wrap="square" rtlCol="0">
            <a:spAutoFit/>
          </a:bodyPr>
          <a:lstStyle/>
          <a:p>
            <a:pPr algn="just"/>
            <a:r>
              <a:rPr lang="es-MX" sz="2000" dirty="0" smtClean="0">
                <a:latin typeface="Arial Narrow" panose="020B0606020202030204" pitchFamily="34" charset="0"/>
                <a:cs typeface="Arial" panose="020B0604020202020204" pitchFamily="34" charset="0"/>
              </a:rPr>
              <a:t>Con el esquema tarifario previo, el Suministro Básico recuperaría alrededor del 80% de sus costos </a:t>
            </a:r>
            <a:r>
              <a:rPr lang="es-MX" sz="2000" dirty="0">
                <a:latin typeface="Arial Narrow" panose="020B0606020202030204" pitchFamily="34" charset="0"/>
                <a:cs typeface="Arial" panose="020B0604020202020204" pitchFamily="34" charset="0"/>
              </a:rPr>
              <a:t>al año, en menoscabo del ingreso requerido por la empresa del estado:</a:t>
            </a:r>
            <a:endParaRPr lang="es-MX" sz="2000" b="1" dirty="0">
              <a:latin typeface="Arial Narrow" panose="020B0606020202030204" pitchFamily="34" charset="0"/>
              <a:cs typeface="Arial" panose="020B0604020202020204" pitchFamily="34" charset="0"/>
            </a:endParaRPr>
          </a:p>
        </p:txBody>
      </p:sp>
      <p:sp>
        <p:nvSpPr>
          <p:cNvPr id="5" name="Rectángulo 4"/>
          <p:cNvSpPr/>
          <p:nvPr/>
        </p:nvSpPr>
        <p:spPr>
          <a:xfrm>
            <a:off x="7896446" y="2327910"/>
            <a:ext cx="3763651" cy="2585323"/>
          </a:xfrm>
          <a:prstGeom prst="rect">
            <a:avLst/>
          </a:prstGeom>
          <a:solidFill>
            <a:schemeClr val="tx2"/>
          </a:solidFill>
        </p:spPr>
        <p:txBody>
          <a:bodyPr wrap="square">
            <a:spAutoFit/>
          </a:bodyPr>
          <a:lstStyle/>
          <a:p>
            <a:pPr algn="ctr"/>
            <a:r>
              <a:rPr lang="es-MX" sz="2400"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rPr>
              <a:t>CFE</a:t>
            </a:r>
            <a:r>
              <a:rPr lang="es-MX"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rPr>
              <a:t> inició </a:t>
            </a:r>
            <a:r>
              <a:rPr lang="es-MX"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su proceso de transformación en una </a:t>
            </a:r>
            <a:r>
              <a:rPr lang="es-MX" sz="2400"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rPr>
              <a:t>EPE</a:t>
            </a:r>
            <a:r>
              <a:rPr lang="es-MX"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s-MX"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por lo que </a:t>
            </a:r>
            <a:r>
              <a:rPr lang="es-MX"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adquiere la obligación </a:t>
            </a:r>
            <a:r>
              <a:rPr lang="es-MX"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de llevar a cabo sus actividades de forma </a:t>
            </a:r>
            <a:r>
              <a:rPr lang="es-MX"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rPr>
              <a:t>productiva para g</a:t>
            </a:r>
            <a:r>
              <a:rPr lang="es-MX" dirty="0" smtClean="0">
                <a:solidFill>
                  <a:schemeClr val="bg1"/>
                </a:solidFill>
                <a:latin typeface="Arial Narrow" panose="020B0606020202030204" pitchFamily="34" charset="0"/>
              </a:rPr>
              <a:t>enerar </a:t>
            </a:r>
            <a:r>
              <a:rPr lang="es-MX" dirty="0">
                <a:solidFill>
                  <a:schemeClr val="bg1"/>
                </a:solidFill>
                <a:latin typeface="Arial Narrow" panose="020B0606020202030204" pitchFamily="34" charset="0"/>
              </a:rPr>
              <a:t>valor económico y </a:t>
            </a:r>
            <a:r>
              <a:rPr lang="es-MX" dirty="0" smtClean="0">
                <a:solidFill>
                  <a:schemeClr val="bg1"/>
                </a:solidFill>
                <a:latin typeface="Arial Narrow" panose="020B0606020202030204" pitchFamily="34" charset="0"/>
              </a:rPr>
              <a:t>rentabilidad </a:t>
            </a:r>
            <a:r>
              <a:rPr lang="es-MX" dirty="0">
                <a:solidFill>
                  <a:schemeClr val="bg1"/>
                </a:solidFill>
                <a:latin typeface="Arial Narrow" panose="020B0606020202030204" pitchFamily="34" charset="0"/>
              </a:rPr>
              <a:t>en cada una de sus actividades empresariales, económicas, industriales y </a:t>
            </a:r>
            <a:r>
              <a:rPr lang="es-MX" dirty="0" smtClean="0">
                <a:solidFill>
                  <a:schemeClr val="bg1"/>
                </a:solidFill>
                <a:latin typeface="Arial Narrow" panose="020B0606020202030204" pitchFamily="34" charset="0"/>
              </a:rPr>
              <a:t>comerciales</a:t>
            </a:r>
            <a:endParaRPr lang="es-MX" dirty="0" smtClean="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graphicFrame>
        <p:nvGraphicFramePr>
          <p:cNvPr id="6" name="Gráfico 5"/>
          <p:cNvGraphicFramePr>
            <a:graphicFrameLocks/>
          </p:cNvGraphicFramePr>
          <p:nvPr>
            <p:extLst/>
          </p:nvPr>
        </p:nvGraphicFramePr>
        <p:xfrm>
          <a:off x="734568" y="2327910"/>
          <a:ext cx="5330952" cy="4186809"/>
        </p:xfrm>
        <a:graphic>
          <a:graphicData uri="http://schemas.openxmlformats.org/drawingml/2006/chart">
            <c:chart xmlns:c="http://schemas.openxmlformats.org/drawingml/2006/chart" xmlns:r="http://schemas.openxmlformats.org/officeDocument/2006/relationships" r:id="rId2"/>
          </a:graphicData>
        </a:graphic>
      </p:graphicFrame>
      <p:sp>
        <p:nvSpPr>
          <p:cNvPr id="7" name="Flecha a la derecha con bandas 6"/>
          <p:cNvSpPr/>
          <p:nvPr/>
        </p:nvSpPr>
        <p:spPr>
          <a:xfrm rot="5400000">
            <a:off x="4707123" y="2945598"/>
            <a:ext cx="399784" cy="447195"/>
          </a:xfrm>
          <a:prstGeom prst="stripedRightArrow">
            <a:avLst>
              <a:gd name="adj1" fmla="val 41686"/>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lecha a la derecha con bandas 7"/>
          <p:cNvSpPr/>
          <p:nvPr/>
        </p:nvSpPr>
        <p:spPr>
          <a:xfrm rot="16200000">
            <a:off x="5051086" y="3470394"/>
            <a:ext cx="399784" cy="447195"/>
          </a:xfrm>
          <a:prstGeom prst="stripedRightArrow">
            <a:avLst>
              <a:gd name="adj1" fmla="val 41686"/>
              <a:gd name="adj2" fmla="val 50000"/>
            </a:avLst>
          </a:prstGeom>
          <a:solidFill>
            <a:srgbClr val="44B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extBox 2">
            <a:extLst>
              <a:ext uri="{FF2B5EF4-FFF2-40B4-BE49-F238E27FC236}">
                <a16:creationId xmlns:a16="http://schemas.microsoft.com/office/drawing/2014/main" id="{D67EDEF5-DAC2-6944-A9FA-47DCD1C4FAE6}"/>
              </a:ext>
            </a:extLst>
          </p:cNvPr>
          <p:cNvSpPr txBox="1"/>
          <p:nvPr/>
        </p:nvSpPr>
        <p:spPr>
          <a:xfrm>
            <a:off x="4447320" y="2769248"/>
            <a:ext cx="3400230" cy="400110"/>
          </a:xfrm>
          <a:prstGeom prst="rect">
            <a:avLst/>
          </a:prstGeom>
          <a:noFill/>
        </p:spPr>
        <p:txBody>
          <a:bodyPr wrap="square" rtlCol="0">
            <a:spAutoFit/>
          </a:bodyPr>
          <a:lstStyle/>
          <a:p>
            <a:pPr algn="ctr"/>
            <a:r>
              <a:rPr lang="en-GB" sz="2000" b="1" dirty="0" err="1" smtClean="0">
                <a:solidFill>
                  <a:schemeClr val="bg1">
                    <a:lumMod val="50000"/>
                  </a:schemeClr>
                </a:solidFill>
                <a:latin typeface="Arial Narrow" panose="020B0606020202030204" pitchFamily="34" charset="0"/>
              </a:rPr>
              <a:t>Eficiencia</a:t>
            </a:r>
            <a:r>
              <a:rPr lang="en-GB" sz="2000" b="1" dirty="0" smtClean="0">
                <a:solidFill>
                  <a:schemeClr val="bg1">
                    <a:lumMod val="50000"/>
                  </a:schemeClr>
                </a:solidFill>
                <a:latin typeface="Arial Narrow" panose="020B0606020202030204" pitchFamily="34" charset="0"/>
              </a:rPr>
              <a:t> </a:t>
            </a:r>
            <a:r>
              <a:rPr lang="en-GB" sz="2000" b="1" dirty="0" err="1" smtClean="0">
                <a:solidFill>
                  <a:schemeClr val="bg1">
                    <a:lumMod val="50000"/>
                  </a:schemeClr>
                </a:solidFill>
                <a:latin typeface="Arial Narrow" panose="020B0606020202030204" pitchFamily="34" charset="0"/>
              </a:rPr>
              <a:t>en</a:t>
            </a:r>
            <a:r>
              <a:rPr lang="en-GB" sz="2000" b="1" dirty="0" smtClean="0">
                <a:solidFill>
                  <a:schemeClr val="bg1">
                    <a:lumMod val="50000"/>
                  </a:schemeClr>
                </a:solidFill>
                <a:latin typeface="Arial Narrow" panose="020B0606020202030204" pitchFamily="34" charset="0"/>
              </a:rPr>
              <a:t> </a:t>
            </a:r>
            <a:r>
              <a:rPr lang="en-GB" sz="2000" b="1" dirty="0" err="1" smtClean="0">
                <a:solidFill>
                  <a:schemeClr val="bg1">
                    <a:lumMod val="50000"/>
                  </a:schemeClr>
                </a:solidFill>
                <a:latin typeface="Arial Narrow" panose="020B0606020202030204" pitchFamily="34" charset="0"/>
              </a:rPr>
              <a:t>costos</a:t>
            </a:r>
            <a:endParaRPr lang="en-US" sz="2000" b="1" dirty="0">
              <a:solidFill>
                <a:schemeClr val="bg1">
                  <a:lumMod val="50000"/>
                </a:schemeClr>
              </a:solidFill>
              <a:latin typeface="Arial Narrow" panose="020B0606020202030204" pitchFamily="34" charset="0"/>
            </a:endParaRPr>
          </a:p>
        </p:txBody>
      </p:sp>
      <p:sp>
        <p:nvSpPr>
          <p:cNvPr id="10" name="TextBox 2">
            <a:extLst>
              <a:ext uri="{FF2B5EF4-FFF2-40B4-BE49-F238E27FC236}">
                <a16:creationId xmlns:a16="http://schemas.microsoft.com/office/drawing/2014/main" id="{D67EDEF5-DAC2-6944-A9FA-47DCD1C4FAE6}"/>
              </a:ext>
            </a:extLst>
          </p:cNvPr>
          <p:cNvSpPr txBox="1"/>
          <p:nvPr/>
        </p:nvSpPr>
        <p:spPr>
          <a:xfrm>
            <a:off x="1987301" y="3472432"/>
            <a:ext cx="3400230" cy="400110"/>
          </a:xfrm>
          <a:prstGeom prst="rect">
            <a:avLst/>
          </a:prstGeom>
          <a:noFill/>
        </p:spPr>
        <p:txBody>
          <a:bodyPr wrap="square" rtlCol="0">
            <a:spAutoFit/>
          </a:bodyPr>
          <a:lstStyle/>
          <a:p>
            <a:pPr algn="ctr"/>
            <a:r>
              <a:rPr lang="en-GB" sz="2000" b="1" dirty="0" err="1" smtClean="0">
                <a:solidFill>
                  <a:srgbClr val="44B76B"/>
                </a:solidFill>
                <a:latin typeface="Arial Narrow" panose="020B0606020202030204" pitchFamily="34" charset="0"/>
              </a:rPr>
              <a:t>Recuperación</a:t>
            </a:r>
            <a:r>
              <a:rPr lang="en-GB" sz="2000" b="1" dirty="0" smtClean="0">
                <a:solidFill>
                  <a:srgbClr val="44B76B"/>
                </a:solidFill>
                <a:latin typeface="Arial Narrow" panose="020B0606020202030204" pitchFamily="34" charset="0"/>
              </a:rPr>
              <a:t> de </a:t>
            </a:r>
            <a:r>
              <a:rPr lang="en-GB" sz="2000" b="1" dirty="0" err="1" smtClean="0">
                <a:solidFill>
                  <a:srgbClr val="44B76B"/>
                </a:solidFill>
                <a:latin typeface="Arial Narrow" panose="020B0606020202030204" pitchFamily="34" charset="0"/>
              </a:rPr>
              <a:t>costos</a:t>
            </a:r>
            <a:endParaRPr lang="en-US" sz="2000" b="1" dirty="0">
              <a:solidFill>
                <a:srgbClr val="44B76B"/>
              </a:solidFill>
              <a:latin typeface="Arial Narrow" panose="020B0606020202030204" pitchFamily="34" charset="0"/>
            </a:endParaRPr>
          </a:p>
        </p:txBody>
      </p:sp>
    </p:spTree>
    <p:extLst>
      <p:ext uri="{BB962C8B-B14F-4D97-AF65-F5344CB8AC3E}">
        <p14:creationId xmlns:p14="http://schemas.microsoft.com/office/powerpoint/2010/main" val="544193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ágono 4"/>
          <p:cNvSpPr/>
          <p:nvPr/>
        </p:nvSpPr>
        <p:spPr>
          <a:xfrm>
            <a:off x="536579" y="1575710"/>
            <a:ext cx="1692188" cy="718864"/>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263352" y="188641"/>
            <a:ext cx="9433048" cy="936104"/>
          </a:xfrm>
        </p:spPr>
        <p:txBody>
          <a:bodyPr/>
          <a:lstStyle/>
          <a:p>
            <a:pPr algn="just"/>
            <a:r>
              <a:rPr lang="es-MX" sz="2800" dirty="0" smtClean="0"/>
              <a:t>Fundamentos Legales de las Tarifas Finales del Suministro Básico</a:t>
            </a:r>
            <a:endParaRPr lang="es-MX" sz="2800" dirty="0"/>
          </a:p>
        </p:txBody>
      </p:sp>
      <p:sp>
        <p:nvSpPr>
          <p:cNvPr id="17" name="Marcador de contenido 2"/>
          <p:cNvSpPr txBox="1">
            <a:spLocks/>
          </p:cNvSpPr>
          <p:nvPr/>
        </p:nvSpPr>
        <p:spPr>
          <a:xfrm>
            <a:off x="2566858" y="5219365"/>
            <a:ext cx="8663675" cy="1097280"/>
          </a:xfrm>
          <a:prstGeom prst="rect">
            <a:avLst/>
          </a:prstGeom>
        </p:spPr>
        <p:txBody>
          <a:bodyPr vert="horz" lIns="91438" tIns="45719" rIns="91438" bIns="45719"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lumMod val="65000"/>
                    <a:lumOff val="35000"/>
                  </a:schemeClr>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lumMod val="65000"/>
                    <a:lumOff val="35000"/>
                  </a:schemeClr>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lvl="0" indent="0" algn="just">
              <a:buNone/>
            </a:pPr>
            <a:r>
              <a:rPr lang="es-MX" sz="1800" dirty="0" smtClean="0">
                <a:solidFill>
                  <a:schemeClr val="tx1"/>
                </a:solidFill>
                <a:latin typeface="Arial Narrow" panose="020B0606020202030204" pitchFamily="34" charset="0"/>
              </a:rPr>
              <a:t>Las TFSB</a:t>
            </a:r>
            <a:r>
              <a:rPr lang="es-ES" sz="1800" dirty="0" smtClean="0">
                <a:solidFill>
                  <a:schemeClr val="tx1"/>
                </a:solidFill>
                <a:latin typeface="Arial Narrow" panose="020B0606020202030204" pitchFamily="34" charset="0"/>
              </a:rPr>
              <a:t> deberán tener como objetivo, entre otros, pro</a:t>
            </a:r>
            <a:r>
              <a:rPr lang="es-MX" sz="1800" dirty="0" smtClean="0">
                <a:solidFill>
                  <a:schemeClr val="tx1"/>
                </a:solidFill>
                <a:latin typeface="Arial Narrow" panose="020B0606020202030204" pitchFamily="34" charset="0"/>
              </a:rPr>
              <a:t>mover </a:t>
            </a:r>
            <a:r>
              <a:rPr lang="es-MX" sz="1800" dirty="0">
                <a:solidFill>
                  <a:schemeClr val="tx1"/>
                </a:solidFill>
                <a:latin typeface="Arial Narrow" panose="020B0606020202030204" pitchFamily="34" charset="0"/>
              </a:rPr>
              <a:t>el </a:t>
            </a:r>
            <a:r>
              <a:rPr lang="es-MX" sz="1800" b="1" dirty="0">
                <a:solidFill>
                  <a:schemeClr val="tx1"/>
                </a:solidFill>
                <a:latin typeface="Arial Narrow" panose="020B0606020202030204" pitchFamily="34" charset="0"/>
              </a:rPr>
              <a:t>desarrollo eficiente de la industria </a:t>
            </a:r>
            <a:r>
              <a:rPr lang="es-MX" sz="1800" b="1" dirty="0" smtClean="0">
                <a:solidFill>
                  <a:schemeClr val="tx1"/>
                </a:solidFill>
                <a:latin typeface="Arial Narrow" panose="020B0606020202030204" pitchFamily="34" charset="0"/>
              </a:rPr>
              <a:t>eléctrica</a:t>
            </a:r>
            <a:r>
              <a:rPr lang="es-MX" sz="1800" dirty="0" smtClean="0">
                <a:solidFill>
                  <a:schemeClr val="tx1"/>
                </a:solidFill>
                <a:latin typeface="Arial Narrow" panose="020B0606020202030204" pitchFamily="34" charset="0"/>
              </a:rPr>
              <a:t>, evitar la discriminación indebida y proteger los intereses de los usuarios finales. </a:t>
            </a:r>
            <a:endParaRPr lang="es-ES" sz="1800" dirty="0" smtClean="0">
              <a:solidFill>
                <a:schemeClr val="tx1"/>
              </a:solidFill>
              <a:latin typeface="Arial Narrow" panose="020B0606020202030204" pitchFamily="34" charset="0"/>
            </a:endParaRPr>
          </a:p>
          <a:p>
            <a:pPr marL="0" lvl="0" indent="0" algn="just">
              <a:buNone/>
            </a:pPr>
            <a:endParaRPr lang="es-ES" sz="1800" dirty="0" smtClean="0">
              <a:solidFill>
                <a:schemeClr val="tx1"/>
              </a:solidFill>
              <a:latin typeface="Arial Narrow" panose="020B0606020202030204" pitchFamily="34" charset="0"/>
            </a:endParaRPr>
          </a:p>
          <a:p>
            <a:pPr lvl="0"/>
            <a:endParaRPr lang="es-ES" sz="1800" dirty="0" smtClean="0">
              <a:solidFill>
                <a:schemeClr val="tx1"/>
              </a:solidFill>
              <a:latin typeface="Arial Narrow" panose="020B0606020202030204" pitchFamily="34" charset="0"/>
            </a:endParaRPr>
          </a:p>
          <a:p>
            <a:pPr lvl="0"/>
            <a:endParaRPr lang="es-MX" sz="1800" dirty="0">
              <a:solidFill>
                <a:schemeClr val="tx1"/>
              </a:solidFill>
              <a:latin typeface="Arial Narrow" panose="020B0606020202030204" pitchFamily="34" charset="0"/>
            </a:endParaRPr>
          </a:p>
        </p:txBody>
      </p:sp>
      <p:grpSp>
        <p:nvGrpSpPr>
          <p:cNvPr id="18" name="Agrupar 163"/>
          <p:cNvGrpSpPr/>
          <p:nvPr/>
        </p:nvGrpSpPr>
        <p:grpSpPr>
          <a:xfrm>
            <a:off x="10344472" y="1268760"/>
            <a:ext cx="1116083" cy="1116083"/>
            <a:chOff x="493599" y="1196752"/>
            <a:chExt cx="1116083" cy="1116083"/>
          </a:xfrm>
        </p:grpSpPr>
        <p:sp>
          <p:nvSpPr>
            <p:cNvPr id="19" name="Freeform 87"/>
            <p:cNvSpPr/>
            <p:nvPr/>
          </p:nvSpPr>
          <p:spPr>
            <a:xfrm>
              <a:off x="493599" y="1196752"/>
              <a:ext cx="1116083" cy="111608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203864"/>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379" tIns="106379" rIns="106379" bIns="106379" spcCol="1270" anchor="ctr"/>
            <a:lstStyle>
              <a:defPPr>
                <a:defRPr lang="es-ES_tradnl"/>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666750" rtl="0" eaLnBrk="0" fontAlgn="auto" latinLnBrk="0" hangingPunct="0">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Narrow" panose="020B0606020202030204" pitchFamily="34" charset="0"/>
              </a:endParaRPr>
            </a:p>
          </p:txBody>
        </p:sp>
        <p:grpSp>
          <p:nvGrpSpPr>
            <p:cNvPr id="20" name="15 Grupo"/>
            <p:cNvGrpSpPr/>
            <p:nvPr/>
          </p:nvGrpSpPr>
          <p:grpSpPr>
            <a:xfrm>
              <a:off x="610927" y="1400970"/>
              <a:ext cx="877221" cy="659878"/>
              <a:chOff x="247650" y="93663"/>
              <a:chExt cx="4433888" cy="3335337"/>
            </a:xfrm>
            <a:solidFill>
              <a:schemeClr val="bg1"/>
            </a:solidFill>
          </p:grpSpPr>
          <p:sp>
            <p:nvSpPr>
              <p:cNvPr id="21" name="Freeform 5"/>
              <p:cNvSpPr>
                <a:spLocks/>
              </p:cNvSpPr>
              <p:nvPr/>
            </p:nvSpPr>
            <p:spPr bwMode="auto">
              <a:xfrm>
                <a:off x="247650" y="1866900"/>
                <a:ext cx="4433888" cy="1562100"/>
              </a:xfrm>
              <a:custGeom>
                <a:avLst/>
                <a:gdLst>
                  <a:gd name="T0" fmla="*/ 43 w 423"/>
                  <a:gd name="T1" fmla="*/ 149 h 149"/>
                  <a:gd name="T2" fmla="*/ 0 w 423"/>
                  <a:gd name="T3" fmla="*/ 45 h 149"/>
                  <a:gd name="T4" fmla="*/ 107 w 423"/>
                  <a:gd name="T5" fmla="*/ 8 h 149"/>
                  <a:gd name="T6" fmla="*/ 150 w 423"/>
                  <a:gd name="T7" fmla="*/ 4 h 149"/>
                  <a:gd name="T8" fmla="*/ 253 w 423"/>
                  <a:gd name="T9" fmla="*/ 44 h 149"/>
                  <a:gd name="T10" fmla="*/ 264 w 423"/>
                  <a:gd name="T11" fmla="*/ 49 h 149"/>
                  <a:gd name="T12" fmla="*/ 246 w 423"/>
                  <a:gd name="T13" fmla="*/ 96 h 149"/>
                  <a:gd name="T14" fmla="*/ 212 w 423"/>
                  <a:gd name="T15" fmla="*/ 85 h 149"/>
                  <a:gd name="T16" fmla="*/ 201 w 423"/>
                  <a:gd name="T17" fmla="*/ 91 h 149"/>
                  <a:gd name="T18" fmla="*/ 243 w 423"/>
                  <a:gd name="T19" fmla="*/ 104 h 149"/>
                  <a:gd name="T20" fmla="*/ 258 w 423"/>
                  <a:gd name="T21" fmla="*/ 107 h 149"/>
                  <a:gd name="T22" fmla="*/ 287 w 423"/>
                  <a:gd name="T23" fmla="*/ 58 h 149"/>
                  <a:gd name="T24" fmla="*/ 367 w 423"/>
                  <a:gd name="T25" fmla="*/ 21 h 149"/>
                  <a:gd name="T26" fmla="*/ 392 w 423"/>
                  <a:gd name="T27" fmla="*/ 64 h 149"/>
                  <a:gd name="T28" fmla="*/ 273 w 423"/>
                  <a:gd name="T29" fmla="*/ 133 h 149"/>
                  <a:gd name="T30" fmla="*/ 248 w 423"/>
                  <a:gd name="T31" fmla="*/ 137 h 149"/>
                  <a:gd name="T32" fmla="*/ 123 w 423"/>
                  <a:gd name="T33" fmla="*/ 111 h 149"/>
                  <a:gd name="T34" fmla="*/ 81 w 423"/>
                  <a:gd name="T35" fmla="*/ 118 h 149"/>
                  <a:gd name="T36" fmla="*/ 43 w 423"/>
                  <a:gd name="T3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3" h="149">
                    <a:moveTo>
                      <a:pt x="43" y="149"/>
                    </a:moveTo>
                    <a:cubicBezTo>
                      <a:pt x="0" y="45"/>
                      <a:pt x="0" y="45"/>
                      <a:pt x="0" y="45"/>
                    </a:cubicBezTo>
                    <a:cubicBezTo>
                      <a:pt x="107" y="8"/>
                      <a:pt x="107" y="8"/>
                      <a:pt x="107" y="8"/>
                    </a:cubicBezTo>
                    <a:cubicBezTo>
                      <a:pt x="123" y="1"/>
                      <a:pt x="137" y="0"/>
                      <a:pt x="150" y="4"/>
                    </a:cubicBezTo>
                    <a:cubicBezTo>
                      <a:pt x="253" y="44"/>
                      <a:pt x="253" y="44"/>
                      <a:pt x="253" y="44"/>
                    </a:cubicBezTo>
                    <a:cubicBezTo>
                      <a:pt x="264" y="49"/>
                      <a:pt x="264" y="49"/>
                      <a:pt x="264" y="49"/>
                    </a:cubicBezTo>
                    <a:cubicBezTo>
                      <a:pt x="291" y="59"/>
                      <a:pt x="284" y="108"/>
                      <a:pt x="246" y="96"/>
                    </a:cubicBezTo>
                    <a:cubicBezTo>
                      <a:pt x="212" y="85"/>
                      <a:pt x="212" y="85"/>
                      <a:pt x="212" y="85"/>
                    </a:cubicBezTo>
                    <a:cubicBezTo>
                      <a:pt x="193" y="78"/>
                      <a:pt x="191" y="87"/>
                      <a:pt x="201" y="91"/>
                    </a:cubicBezTo>
                    <a:cubicBezTo>
                      <a:pt x="243" y="104"/>
                      <a:pt x="243" y="104"/>
                      <a:pt x="243" y="104"/>
                    </a:cubicBezTo>
                    <a:cubicBezTo>
                      <a:pt x="248" y="106"/>
                      <a:pt x="252" y="107"/>
                      <a:pt x="258" y="107"/>
                    </a:cubicBezTo>
                    <a:cubicBezTo>
                      <a:pt x="279" y="106"/>
                      <a:pt x="298" y="86"/>
                      <a:pt x="287" y="58"/>
                    </a:cubicBezTo>
                    <a:cubicBezTo>
                      <a:pt x="367" y="21"/>
                      <a:pt x="367" y="21"/>
                      <a:pt x="367" y="21"/>
                    </a:cubicBezTo>
                    <a:cubicBezTo>
                      <a:pt x="397" y="3"/>
                      <a:pt x="423" y="46"/>
                      <a:pt x="392" y="64"/>
                    </a:cubicBezTo>
                    <a:cubicBezTo>
                      <a:pt x="273" y="133"/>
                      <a:pt x="273" y="133"/>
                      <a:pt x="273" y="133"/>
                    </a:cubicBezTo>
                    <a:cubicBezTo>
                      <a:pt x="264" y="138"/>
                      <a:pt x="256" y="140"/>
                      <a:pt x="248" y="137"/>
                    </a:cubicBezTo>
                    <a:cubicBezTo>
                      <a:pt x="123" y="111"/>
                      <a:pt x="123" y="111"/>
                      <a:pt x="123" y="111"/>
                    </a:cubicBezTo>
                    <a:cubicBezTo>
                      <a:pt x="101" y="107"/>
                      <a:pt x="100" y="106"/>
                      <a:pt x="81" y="118"/>
                    </a:cubicBezTo>
                    <a:lnTo>
                      <a:pt x="43" y="1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latin typeface="Arial Narrow" panose="020B0606020202030204" pitchFamily="34" charset="0"/>
                </a:endParaRPr>
              </a:p>
            </p:txBody>
          </p:sp>
          <p:sp>
            <p:nvSpPr>
              <p:cNvPr id="22" name="Rectangle 6"/>
              <p:cNvSpPr>
                <a:spLocks noChangeArrowheads="1"/>
              </p:cNvSpPr>
              <p:nvPr/>
            </p:nvSpPr>
            <p:spPr bwMode="auto">
              <a:xfrm>
                <a:off x="2470150" y="912813"/>
                <a:ext cx="1100138" cy="1143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latin typeface="Arial Narrow" panose="020B0606020202030204" pitchFamily="34" charset="0"/>
                </a:endParaRPr>
              </a:p>
            </p:txBody>
          </p:sp>
          <p:sp>
            <p:nvSpPr>
              <p:cNvPr id="23" name="Rectangle 7"/>
              <p:cNvSpPr>
                <a:spLocks noChangeArrowheads="1"/>
              </p:cNvSpPr>
              <p:nvPr/>
            </p:nvSpPr>
            <p:spPr bwMode="auto">
              <a:xfrm>
                <a:off x="2962275" y="598488"/>
                <a:ext cx="608013" cy="1143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latin typeface="Arial Narrow" panose="020B0606020202030204" pitchFamily="34" charset="0"/>
                </a:endParaRPr>
              </a:p>
            </p:txBody>
          </p:sp>
          <p:sp>
            <p:nvSpPr>
              <p:cNvPr id="24" name="Rectangle 8"/>
              <p:cNvSpPr>
                <a:spLocks noChangeArrowheads="1"/>
              </p:cNvSpPr>
              <p:nvPr/>
            </p:nvSpPr>
            <p:spPr bwMode="auto">
              <a:xfrm>
                <a:off x="2470150" y="1227138"/>
                <a:ext cx="1100138" cy="125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latin typeface="Arial Narrow" panose="020B0606020202030204" pitchFamily="34" charset="0"/>
                </a:endParaRPr>
              </a:p>
            </p:txBody>
          </p:sp>
          <p:sp>
            <p:nvSpPr>
              <p:cNvPr id="25" name="Rectangle 9"/>
              <p:cNvSpPr>
                <a:spLocks noChangeArrowheads="1"/>
              </p:cNvSpPr>
              <p:nvPr/>
            </p:nvSpPr>
            <p:spPr bwMode="auto">
              <a:xfrm>
                <a:off x="2470150" y="1562100"/>
                <a:ext cx="303213" cy="125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dirty="0">
                  <a:latin typeface="Arial Narrow" panose="020B0606020202030204" pitchFamily="34" charset="0"/>
                </a:endParaRPr>
              </a:p>
            </p:txBody>
          </p:sp>
          <p:sp>
            <p:nvSpPr>
              <p:cNvPr id="26" name="Freeform 10"/>
              <p:cNvSpPr>
                <a:spLocks noEditPoints="1"/>
              </p:cNvSpPr>
              <p:nvPr/>
            </p:nvSpPr>
            <p:spPr bwMode="auto">
              <a:xfrm>
                <a:off x="1998663" y="93663"/>
                <a:ext cx="2022475" cy="1951038"/>
              </a:xfrm>
              <a:custGeom>
                <a:avLst/>
                <a:gdLst>
                  <a:gd name="T0" fmla="*/ 69 w 193"/>
                  <a:gd name="T1" fmla="*/ 30 h 186"/>
                  <a:gd name="T2" fmla="*/ 69 w 193"/>
                  <a:gd name="T3" fmla="*/ 23 h 186"/>
                  <a:gd name="T4" fmla="*/ 163 w 193"/>
                  <a:gd name="T5" fmla="*/ 23 h 186"/>
                  <a:gd name="T6" fmla="*/ 168 w 193"/>
                  <a:gd name="T7" fmla="*/ 25 h 186"/>
                  <a:gd name="T8" fmla="*/ 170 w 193"/>
                  <a:gd name="T9" fmla="*/ 31 h 186"/>
                  <a:gd name="T10" fmla="*/ 170 w 193"/>
                  <a:gd name="T11" fmla="*/ 186 h 186"/>
                  <a:gd name="T12" fmla="*/ 193 w 193"/>
                  <a:gd name="T13" fmla="*/ 176 h 186"/>
                  <a:gd name="T14" fmla="*/ 193 w 193"/>
                  <a:gd name="T15" fmla="*/ 31 h 186"/>
                  <a:gd name="T16" fmla="*/ 184 w 193"/>
                  <a:gd name="T17" fmla="*/ 9 h 186"/>
                  <a:gd name="T18" fmla="*/ 163 w 193"/>
                  <a:gd name="T19" fmla="*/ 0 h 186"/>
                  <a:gd name="T20" fmla="*/ 57 w 193"/>
                  <a:gd name="T21" fmla="*/ 0 h 186"/>
                  <a:gd name="T22" fmla="*/ 52 w 193"/>
                  <a:gd name="T23" fmla="*/ 0 h 186"/>
                  <a:gd name="T24" fmla="*/ 49 w 193"/>
                  <a:gd name="T25" fmla="*/ 3 h 186"/>
                  <a:gd name="T26" fmla="*/ 3 w 193"/>
                  <a:gd name="T27" fmla="*/ 47 h 186"/>
                  <a:gd name="T28" fmla="*/ 0 w 193"/>
                  <a:gd name="T29" fmla="*/ 50 h 186"/>
                  <a:gd name="T30" fmla="*/ 0 w 193"/>
                  <a:gd name="T31" fmla="*/ 55 h 186"/>
                  <a:gd name="T32" fmla="*/ 0 w 193"/>
                  <a:gd name="T33" fmla="*/ 170 h 186"/>
                  <a:gd name="T34" fmla="*/ 23 w 193"/>
                  <a:gd name="T35" fmla="*/ 179 h 186"/>
                  <a:gd name="T36" fmla="*/ 23 w 193"/>
                  <a:gd name="T37" fmla="*/ 63 h 186"/>
                  <a:gd name="T38" fmla="*/ 34 w 193"/>
                  <a:gd name="T39" fmla="*/ 65 h 186"/>
                  <a:gd name="T40" fmla="*/ 44 w 193"/>
                  <a:gd name="T41" fmla="*/ 66 h 186"/>
                  <a:gd name="T42" fmla="*/ 52 w 193"/>
                  <a:gd name="T43" fmla="*/ 66 h 186"/>
                  <a:gd name="T44" fmla="*/ 63 w 193"/>
                  <a:gd name="T45" fmla="*/ 60 h 186"/>
                  <a:gd name="T46" fmla="*/ 70 w 193"/>
                  <a:gd name="T47" fmla="*/ 49 h 186"/>
                  <a:gd name="T48" fmla="*/ 70 w 193"/>
                  <a:gd name="T49" fmla="*/ 40 h 186"/>
                  <a:gd name="T50" fmla="*/ 69 w 193"/>
                  <a:gd name="T51" fmla="*/ 30 h 186"/>
                  <a:gd name="T52" fmla="*/ 59 w 193"/>
                  <a:gd name="T53" fmla="*/ 46 h 186"/>
                  <a:gd name="T54" fmla="*/ 55 w 193"/>
                  <a:gd name="T55" fmla="*/ 51 h 186"/>
                  <a:gd name="T56" fmla="*/ 49 w 193"/>
                  <a:gd name="T57" fmla="*/ 55 h 186"/>
                  <a:gd name="T58" fmla="*/ 46 w 193"/>
                  <a:gd name="T59" fmla="*/ 55 h 186"/>
                  <a:gd name="T60" fmla="*/ 45 w 193"/>
                  <a:gd name="T61" fmla="*/ 55 h 186"/>
                  <a:gd name="T62" fmla="*/ 45 w 193"/>
                  <a:gd name="T63" fmla="*/ 55 h 186"/>
                  <a:gd name="T64" fmla="*/ 35 w 193"/>
                  <a:gd name="T65" fmla="*/ 53 h 186"/>
                  <a:gd name="T66" fmla="*/ 30 w 193"/>
                  <a:gd name="T67" fmla="*/ 53 h 186"/>
                  <a:gd name="T68" fmla="*/ 58 w 193"/>
                  <a:gd name="T69" fmla="*/ 26 h 186"/>
                  <a:gd name="T70" fmla="*/ 58 w 193"/>
                  <a:gd name="T71" fmla="*/ 31 h 186"/>
                  <a:gd name="T72" fmla="*/ 59 w 193"/>
                  <a:gd name="T73" fmla="*/ 41 h 186"/>
                  <a:gd name="T74" fmla="*/ 59 w 193"/>
                  <a:gd name="T75" fmla="*/ 42 h 186"/>
                  <a:gd name="T76" fmla="*/ 59 w 193"/>
                  <a:gd name="T77" fmla="*/ 42 h 186"/>
                  <a:gd name="T78" fmla="*/ 59 w 193"/>
                  <a:gd name="T79" fmla="*/ 4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186">
                    <a:moveTo>
                      <a:pt x="69" y="30"/>
                    </a:moveTo>
                    <a:cubicBezTo>
                      <a:pt x="69" y="23"/>
                      <a:pt x="69" y="23"/>
                      <a:pt x="69" y="23"/>
                    </a:cubicBezTo>
                    <a:cubicBezTo>
                      <a:pt x="163" y="23"/>
                      <a:pt x="163" y="23"/>
                      <a:pt x="163" y="23"/>
                    </a:cubicBezTo>
                    <a:cubicBezTo>
                      <a:pt x="165" y="23"/>
                      <a:pt x="167" y="24"/>
                      <a:pt x="168" y="25"/>
                    </a:cubicBezTo>
                    <a:cubicBezTo>
                      <a:pt x="169" y="27"/>
                      <a:pt x="170" y="28"/>
                      <a:pt x="170" y="31"/>
                    </a:cubicBezTo>
                    <a:cubicBezTo>
                      <a:pt x="170" y="186"/>
                      <a:pt x="170" y="186"/>
                      <a:pt x="170" y="186"/>
                    </a:cubicBezTo>
                    <a:cubicBezTo>
                      <a:pt x="193" y="176"/>
                      <a:pt x="193" y="176"/>
                      <a:pt x="193" y="176"/>
                    </a:cubicBezTo>
                    <a:cubicBezTo>
                      <a:pt x="193" y="31"/>
                      <a:pt x="193" y="31"/>
                      <a:pt x="193" y="31"/>
                    </a:cubicBezTo>
                    <a:cubicBezTo>
                      <a:pt x="193" y="22"/>
                      <a:pt x="190" y="15"/>
                      <a:pt x="184" y="9"/>
                    </a:cubicBezTo>
                    <a:cubicBezTo>
                      <a:pt x="179" y="4"/>
                      <a:pt x="171" y="0"/>
                      <a:pt x="163" y="0"/>
                    </a:cubicBezTo>
                    <a:cubicBezTo>
                      <a:pt x="57" y="0"/>
                      <a:pt x="57" y="0"/>
                      <a:pt x="57" y="0"/>
                    </a:cubicBezTo>
                    <a:cubicBezTo>
                      <a:pt x="52" y="0"/>
                      <a:pt x="52" y="0"/>
                      <a:pt x="52" y="0"/>
                    </a:cubicBezTo>
                    <a:cubicBezTo>
                      <a:pt x="49" y="3"/>
                      <a:pt x="49" y="3"/>
                      <a:pt x="49" y="3"/>
                    </a:cubicBezTo>
                    <a:cubicBezTo>
                      <a:pt x="3" y="47"/>
                      <a:pt x="3" y="47"/>
                      <a:pt x="3" y="47"/>
                    </a:cubicBezTo>
                    <a:cubicBezTo>
                      <a:pt x="0" y="50"/>
                      <a:pt x="0" y="50"/>
                      <a:pt x="0" y="50"/>
                    </a:cubicBezTo>
                    <a:cubicBezTo>
                      <a:pt x="0" y="55"/>
                      <a:pt x="0" y="55"/>
                      <a:pt x="0" y="55"/>
                    </a:cubicBezTo>
                    <a:cubicBezTo>
                      <a:pt x="0" y="170"/>
                      <a:pt x="0" y="170"/>
                      <a:pt x="0" y="170"/>
                    </a:cubicBezTo>
                    <a:cubicBezTo>
                      <a:pt x="23" y="179"/>
                      <a:pt x="23" y="179"/>
                      <a:pt x="23" y="179"/>
                    </a:cubicBezTo>
                    <a:cubicBezTo>
                      <a:pt x="23" y="63"/>
                      <a:pt x="23" y="63"/>
                      <a:pt x="23" y="63"/>
                    </a:cubicBezTo>
                    <a:cubicBezTo>
                      <a:pt x="34" y="65"/>
                      <a:pt x="34" y="65"/>
                      <a:pt x="34" y="65"/>
                    </a:cubicBezTo>
                    <a:cubicBezTo>
                      <a:pt x="44" y="66"/>
                      <a:pt x="44" y="66"/>
                      <a:pt x="44" y="66"/>
                    </a:cubicBezTo>
                    <a:cubicBezTo>
                      <a:pt x="46" y="66"/>
                      <a:pt x="49" y="66"/>
                      <a:pt x="52" y="66"/>
                    </a:cubicBezTo>
                    <a:cubicBezTo>
                      <a:pt x="56" y="65"/>
                      <a:pt x="60" y="63"/>
                      <a:pt x="63" y="60"/>
                    </a:cubicBezTo>
                    <a:cubicBezTo>
                      <a:pt x="66" y="57"/>
                      <a:pt x="69" y="53"/>
                      <a:pt x="70" y="49"/>
                    </a:cubicBezTo>
                    <a:cubicBezTo>
                      <a:pt x="71" y="46"/>
                      <a:pt x="71" y="43"/>
                      <a:pt x="70" y="40"/>
                    </a:cubicBezTo>
                    <a:lnTo>
                      <a:pt x="69" y="30"/>
                    </a:lnTo>
                    <a:close/>
                    <a:moveTo>
                      <a:pt x="59" y="46"/>
                    </a:moveTo>
                    <a:cubicBezTo>
                      <a:pt x="58" y="48"/>
                      <a:pt x="57" y="50"/>
                      <a:pt x="55" y="51"/>
                    </a:cubicBezTo>
                    <a:cubicBezTo>
                      <a:pt x="54" y="53"/>
                      <a:pt x="52" y="54"/>
                      <a:pt x="49" y="55"/>
                    </a:cubicBezTo>
                    <a:cubicBezTo>
                      <a:pt x="48" y="55"/>
                      <a:pt x="47" y="55"/>
                      <a:pt x="46" y="55"/>
                    </a:cubicBezTo>
                    <a:cubicBezTo>
                      <a:pt x="45" y="55"/>
                      <a:pt x="45" y="55"/>
                      <a:pt x="45" y="55"/>
                    </a:cubicBezTo>
                    <a:cubicBezTo>
                      <a:pt x="45" y="55"/>
                      <a:pt x="45" y="55"/>
                      <a:pt x="45" y="55"/>
                    </a:cubicBezTo>
                    <a:cubicBezTo>
                      <a:pt x="35" y="53"/>
                      <a:pt x="35" y="53"/>
                      <a:pt x="35" y="53"/>
                    </a:cubicBezTo>
                    <a:cubicBezTo>
                      <a:pt x="30" y="53"/>
                      <a:pt x="30" y="53"/>
                      <a:pt x="30" y="53"/>
                    </a:cubicBezTo>
                    <a:cubicBezTo>
                      <a:pt x="58" y="26"/>
                      <a:pt x="58" y="26"/>
                      <a:pt x="58" y="26"/>
                    </a:cubicBezTo>
                    <a:cubicBezTo>
                      <a:pt x="58" y="31"/>
                      <a:pt x="58" y="31"/>
                      <a:pt x="58" y="31"/>
                    </a:cubicBezTo>
                    <a:cubicBezTo>
                      <a:pt x="59" y="41"/>
                      <a:pt x="59" y="41"/>
                      <a:pt x="59" y="41"/>
                    </a:cubicBezTo>
                    <a:cubicBezTo>
                      <a:pt x="59" y="42"/>
                      <a:pt x="59" y="42"/>
                      <a:pt x="59" y="42"/>
                    </a:cubicBezTo>
                    <a:cubicBezTo>
                      <a:pt x="59" y="42"/>
                      <a:pt x="59" y="42"/>
                      <a:pt x="59" y="42"/>
                    </a:cubicBezTo>
                    <a:cubicBezTo>
                      <a:pt x="59" y="44"/>
                      <a:pt x="59" y="45"/>
                      <a:pt x="59" y="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latin typeface="Arial Narrow" panose="020B0606020202030204" pitchFamily="34" charset="0"/>
                </a:endParaRPr>
              </a:p>
            </p:txBody>
          </p:sp>
        </p:grpSp>
      </p:grpSp>
      <p:sp>
        <p:nvSpPr>
          <p:cNvPr id="3" name="CuadroTexto 2"/>
          <p:cNvSpPr txBox="1"/>
          <p:nvPr/>
        </p:nvSpPr>
        <p:spPr>
          <a:xfrm>
            <a:off x="536579" y="1727274"/>
            <a:ext cx="1440160" cy="384721"/>
          </a:xfrm>
          <a:prstGeom prst="rect">
            <a:avLst/>
          </a:prstGeom>
          <a:noFill/>
        </p:spPr>
        <p:txBody>
          <a:bodyPr wrap="square" rtlCol="0">
            <a:spAutoFit/>
          </a:bodyPr>
          <a:lstStyle/>
          <a:p>
            <a:r>
              <a:rPr lang="es-MX" dirty="0" smtClean="0">
                <a:solidFill>
                  <a:schemeClr val="bg1"/>
                </a:solidFill>
                <a:latin typeface="Arial Narrow" panose="020B0606020202030204" pitchFamily="34" charset="0"/>
              </a:rPr>
              <a:t>Artículo 12</a:t>
            </a:r>
            <a:endParaRPr lang="es-MX" dirty="0">
              <a:solidFill>
                <a:schemeClr val="bg1"/>
              </a:solidFill>
              <a:latin typeface="Arial Narrow" panose="020B0606020202030204" pitchFamily="34" charset="0"/>
            </a:endParaRPr>
          </a:p>
        </p:txBody>
      </p:sp>
      <p:sp>
        <p:nvSpPr>
          <p:cNvPr id="6" name="CuadroTexto 5"/>
          <p:cNvSpPr txBox="1"/>
          <p:nvPr/>
        </p:nvSpPr>
        <p:spPr>
          <a:xfrm>
            <a:off x="2532986" y="2795928"/>
            <a:ext cx="8516830" cy="677108"/>
          </a:xfrm>
          <a:prstGeom prst="rect">
            <a:avLst/>
          </a:prstGeom>
          <a:noFill/>
        </p:spPr>
        <p:txBody>
          <a:bodyPr wrap="square" rtlCol="0">
            <a:spAutoFit/>
          </a:bodyPr>
          <a:lstStyle/>
          <a:p>
            <a:r>
              <a:rPr lang="es-MX" dirty="0" smtClean="0">
                <a:latin typeface="Arial Narrow" panose="020B0606020202030204" pitchFamily="34" charset="0"/>
              </a:rPr>
              <a:t>El Ingreso Recuperable del Suministro Básico incluirán las Tarifas Reguladas, así como los costos de energía eléctrica y sus productos asociados. </a:t>
            </a:r>
            <a:endParaRPr lang="es-MX" dirty="0">
              <a:latin typeface="Arial Narrow" panose="020B0606020202030204" pitchFamily="34" charset="0"/>
            </a:endParaRPr>
          </a:p>
        </p:txBody>
      </p:sp>
      <p:sp>
        <p:nvSpPr>
          <p:cNvPr id="28" name="Pentágono 27"/>
          <p:cNvSpPr/>
          <p:nvPr/>
        </p:nvSpPr>
        <p:spPr>
          <a:xfrm>
            <a:off x="501871" y="2666982"/>
            <a:ext cx="1692188" cy="718864"/>
          </a:xfrm>
          <a:prstGeom prst="homePlate">
            <a:avLst/>
          </a:prstGeom>
          <a:solidFill>
            <a:srgbClr val="448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CuadroTexto 28"/>
          <p:cNvSpPr txBox="1"/>
          <p:nvPr/>
        </p:nvSpPr>
        <p:spPr>
          <a:xfrm>
            <a:off x="536579" y="2834053"/>
            <a:ext cx="1440160" cy="384721"/>
          </a:xfrm>
          <a:prstGeom prst="rect">
            <a:avLst/>
          </a:prstGeom>
          <a:noFill/>
        </p:spPr>
        <p:txBody>
          <a:bodyPr wrap="square" rtlCol="0">
            <a:spAutoFit/>
          </a:bodyPr>
          <a:lstStyle/>
          <a:p>
            <a:r>
              <a:rPr lang="es-MX" dirty="0" smtClean="0">
                <a:solidFill>
                  <a:schemeClr val="bg1"/>
                </a:solidFill>
                <a:latin typeface="Arial Narrow" panose="020B0606020202030204" pitchFamily="34" charset="0"/>
              </a:rPr>
              <a:t>Artículo 138</a:t>
            </a:r>
            <a:endParaRPr lang="es-MX" dirty="0">
              <a:solidFill>
                <a:schemeClr val="bg1"/>
              </a:solidFill>
              <a:latin typeface="Arial Narrow" panose="020B0606020202030204" pitchFamily="34" charset="0"/>
            </a:endParaRPr>
          </a:p>
        </p:txBody>
      </p:sp>
      <p:sp>
        <p:nvSpPr>
          <p:cNvPr id="30" name="CuadroTexto 29"/>
          <p:cNvSpPr txBox="1"/>
          <p:nvPr/>
        </p:nvSpPr>
        <p:spPr>
          <a:xfrm>
            <a:off x="2538158" y="1617466"/>
            <a:ext cx="7759673" cy="677108"/>
          </a:xfrm>
          <a:prstGeom prst="rect">
            <a:avLst/>
          </a:prstGeom>
          <a:noFill/>
        </p:spPr>
        <p:txBody>
          <a:bodyPr wrap="square" rtlCol="0">
            <a:spAutoFit/>
          </a:bodyPr>
          <a:lstStyle/>
          <a:p>
            <a:r>
              <a:rPr lang="es-MX" dirty="0" smtClean="0">
                <a:latin typeface="Arial Narrow" panose="020B0606020202030204" pitchFamily="34" charset="0"/>
              </a:rPr>
              <a:t>La CRE está facultada para expedir y aplicar la regulación tarifaria, así como las Tarifas Finales de Suministro Básico (TFSB)</a:t>
            </a:r>
            <a:endParaRPr lang="es-MX" dirty="0">
              <a:latin typeface="Arial Narrow" panose="020B0606020202030204" pitchFamily="34" charset="0"/>
            </a:endParaRPr>
          </a:p>
        </p:txBody>
      </p:sp>
      <p:sp>
        <p:nvSpPr>
          <p:cNvPr id="31" name="Pentágono 30"/>
          <p:cNvSpPr/>
          <p:nvPr/>
        </p:nvSpPr>
        <p:spPr>
          <a:xfrm>
            <a:off x="515380" y="3920521"/>
            <a:ext cx="1692188" cy="718864"/>
          </a:xfrm>
          <a:prstGeom prst="homePlate">
            <a:avLst/>
          </a:prstGeom>
          <a:solidFill>
            <a:srgbClr val="449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CuadroTexto 31"/>
          <p:cNvSpPr txBox="1"/>
          <p:nvPr/>
        </p:nvSpPr>
        <p:spPr>
          <a:xfrm>
            <a:off x="641394" y="4087592"/>
            <a:ext cx="1440160" cy="384721"/>
          </a:xfrm>
          <a:prstGeom prst="rect">
            <a:avLst/>
          </a:prstGeom>
          <a:noFill/>
        </p:spPr>
        <p:txBody>
          <a:bodyPr wrap="square" rtlCol="0">
            <a:spAutoFit/>
          </a:bodyPr>
          <a:lstStyle/>
          <a:p>
            <a:r>
              <a:rPr lang="es-MX" dirty="0" smtClean="0">
                <a:solidFill>
                  <a:schemeClr val="bg1"/>
                </a:solidFill>
                <a:latin typeface="Arial Narrow" panose="020B0606020202030204" pitchFamily="34" charset="0"/>
              </a:rPr>
              <a:t>Artículo 139</a:t>
            </a:r>
            <a:endParaRPr lang="es-MX" dirty="0">
              <a:solidFill>
                <a:schemeClr val="bg1"/>
              </a:solidFill>
              <a:latin typeface="Arial Narrow" panose="020B0606020202030204" pitchFamily="34" charset="0"/>
            </a:endParaRPr>
          </a:p>
        </p:txBody>
      </p:sp>
      <p:sp>
        <p:nvSpPr>
          <p:cNvPr id="33" name="Pentágono 32"/>
          <p:cNvSpPr/>
          <p:nvPr/>
        </p:nvSpPr>
        <p:spPr>
          <a:xfrm>
            <a:off x="536579" y="5174060"/>
            <a:ext cx="1692188" cy="718864"/>
          </a:xfrm>
          <a:prstGeom prst="homePlate">
            <a:avLst/>
          </a:prstGeom>
          <a:solidFill>
            <a:srgbClr val="43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CuadroTexto 33"/>
          <p:cNvSpPr txBox="1"/>
          <p:nvPr/>
        </p:nvSpPr>
        <p:spPr>
          <a:xfrm>
            <a:off x="627885" y="5341131"/>
            <a:ext cx="1440160" cy="384721"/>
          </a:xfrm>
          <a:prstGeom prst="rect">
            <a:avLst/>
          </a:prstGeom>
          <a:noFill/>
        </p:spPr>
        <p:txBody>
          <a:bodyPr wrap="square" rtlCol="0">
            <a:spAutoFit/>
          </a:bodyPr>
          <a:lstStyle/>
          <a:p>
            <a:r>
              <a:rPr lang="es-MX" dirty="0" smtClean="0">
                <a:solidFill>
                  <a:schemeClr val="bg1"/>
                </a:solidFill>
                <a:latin typeface="Arial Narrow" panose="020B0606020202030204" pitchFamily="34" charset="0"/>
              </a:rPr>
              <a:t>Artículo 140</a:t>
            </a:r>
            <a:endParaRPr lang="es-MX" dirty="0">
              <a:solidFill>
                <a:schemeClr val="bg1"/>
              </a:solidFill>
              <a:latin typeface="Arial Narrow" panose="020B0606020202030204" pitchFamily="34" charset="0"/>
            </a:endParaRPr>
          </a:p>
        </p:txBody>
      </p:sp>
      <p:sp>
        <p:nvSpPr>
          <p:cNvPr id="35" name="CuadroTexto 34"/>
          <p:cNvSpPr txBox="1"/>
          <p:nvPr/>
        </p:nvSpPr>
        <p:spPr>
          <a:xfrm>
            <a:off x="2602336" y="3900944"/>
            <a:ext cx="8628197" cy="969496"/>
          </a:xfrm>
          <a:prstGeom prst="rect">
            <a:avLst/>
          </a:prstGeom>
          <a:noFill/>
        </p:spPr>
        <p:txBody>
          <a:bodyPr wrap="square" rtlCol="0">
            <a:spAutoFit/>
          </a:bodyPr>
          <a:lstStyle/>
          <a:p>
            <a:r>
              <a:rPr lang="es-MX" dirty="0" smtClean="0">
                <a:latin typeface="Arial Narrow" panose="020B0606020202030204" pitchFamily="34" charset="0"/>
              </a:rPr>
              <a:t>La CRE </a:t>
            </a:r>
            <a:r>
              <a:rPr lang="es-MX" dirty="0">
                <a:latin typeface="Arial Narrow" panose="020B0606020202030204" pitchFamily="34" charset="0"/>
              </a:rPr>
              <a:t>aplicará las metodologías para determinar el cálculo y ajuste de las </a:t>
            </a:r>
            <a:r>
              <a:rPr lang="es-MX" dirty="0" smtClean="0">
                <a:latin typeface="Arial Narrow" panose="020B0606020202030204" pitchFamily="34" charset="0"/>
              </a:rPr>
              <a:t>Tarifas Finales de Suministro Básico (TFSB) y publicará </a:t>
            </a:r>
            <a:r>
              <a:rPr lang="es-MX" dirty="0">
                <a:latin typeface="Arial Narrow" panose="020B0606020202030204" pitchFamily="34" charset="0"/>
              </a:rPr>
              <a:t>las </a:t>
            </a:r>
            <a:r>
              <a:rPr lang="es-MX" dirty="0" smtClean="0">
                <a:latin typeface="Arial Narrow" panose="020B0606020202030204" pitchFamily="34" charset="0"/>
              </a:rPr>
              <a:t>memorias de </a:t>
            </a:r>
            <a:r>
              <a:rPr lang="es-MX" dirty="0">
                <a:latin typeface="Arial Narrow" panose="020B0606020202030204" pitchFamily="34" charset="0"/>
              </a:rPr>
              <a:t>cálculo usadas para determinar dichas tarifas y precios</a:t>
            </a:r>
            <a:r>
              <a:rPr lang="es-MX" dirty="0" smtClean="0">
                <a:latin typeface="Arial Narrow" panose="020B0606020202030204" pitchFamily="34" charset="0"/>
              </a:rPr>
              <a:t>.</a:t>
            </a:r>
            <a:endParaRPr lang="es-MX" dirty="0">
              <a:latin typeface="Arial Narrow" panose="020B0606020202030204" pitchFamily="34" charset="0"/>
            </a:endParaRPr>
          </a:p>
        </p:txBody>
      </p:sp>
      <p:sp>
        <p:nvSpPr>
          <p:cNvPr id="7" name="Rectángulo 6"/>
          <p:cNvSpPr/>
          <p:nvPr/>
        </p:nvSpPr>
        <p:spPr>
          <a:xfrm>
            <a:off x="2365639" y="3793853"/>
            <a:ext cx="240772" cy="384721"/>
          </a:xfrm>
          <a:prstGeom prst="rect">
            <a:avLst/>
          </a:prstGeom>
        </p:spPr>
        <p:txBody>
          <a:bodyPr wrap="none">
            <a:spAutoFit/>
          </a:bodyPr>
          <a:lstStyle/>
          <a:p>
            <a:r>
              <a:rPr lang="es-MX" dirty="0">
                <a:latin typeface="Arial Narrow" panose="020B0606020202030204" pitchFamily="34" charset="0"/>
              </a:rPr>
              <a:t> </a:t>
            </a:r>
            <a:endParaRPr lang="es-MX" dirty="0"/>
          </a:p>
        </p:txBody>
      </p:sp>
    </p:spTree>
    <p:extLst>
      <p:ext uri="{BB962C8B-B14F-4D97-AF65-F5344CB8AC3E}">
        <p14:creationId xmlns:p14="http://schemas.microsoft.com/office/powerpoint/2010/main" val="470379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Resultado de imagen para central electrica dibuj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8303" y="1361596"/>
            <a:ext cx="812804" cy="81280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ector recto de flecha 19"/>
          <p:cNvCxnSpPr/>
          <p:nvPr/>
        </p:nvCxnSpPr>
        <p:spPr>
          <a:xfrm flipV="1">
            <a:off x="5819493" y="2775411"/>
            <a:ext cx="691288" cy="2192449"/>
          </a:xfrm>
          <a:prstGeom prst="straightConnector1">
            <a:avLst/>
          </a:prstGeom>
          <a:ln w="1143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53" idx="0"/>
            <a:endCxn id="31" idx="2"/>
          </p:cNvCxnSpPr>
          <p:nvPr/>
        </p:nvCxnSpPr>
        <p:spPr>
          <a:xfrm flipH="1" flipV="1">
            <a:off x="4542139" y="2446559"/>
            <a:ext cx="1027784" cy="2513143"/>
          </a:xfrm>
          <a:prstGeom prst="straightConnector1">
            <a:avLst/>
          </a:prstGeom>
          <a:ln w="1143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H="1" flipV="1">
            <a:off x="3062535" y="2335692"/>
            <a:ext cx="2015888" cy="2721913"/>
          </a:xfrm>
          <a:prstGeom prst="straightConnector1">
            <a:avLst/>
          </a:prstGeom>
          <a:ln w="1143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H="1" flipV="1">
            <a:off x="2935652" y="4096424"/>
            <a:ext cx="1778725" cy="1241598"/>
          </a:xfrm>
          <a:prstGeom prst="straightConnector1">
            <a:avLst/>
          </a:prstGeom>
          <a:ln w="1143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24" name="Imagen 23"/>
          <p:cNvPicPr>
            <a:picLocks noChangeAspect="1"/>
          </p:cNvPicPr>
          <p:nvPr/>
        </p:nvPicPr>
        <p:blipFill>
          <a:blip r:embed="rId7">
            <a:extLst>
              <a:ext uri="{BEBA8EAE-BF5A-486C-A8C5-ECC9F3942E4B}">
                <a14:imgProps xmlns:a14="http://schemas.microsoft.com/office/drawing/2010/main">
                  <a14:imgLayer r:embed="rId8">
                    <a14:imgEffect>
                      <a14:backgroundRemoval t="0" b="100000" l="0" r="98592"/>
                    </a14:imgEffect>
                  </a14:imgLayer>
                </a14:imgProps>
              </a:ext>
            </a:extLst>
          </a:blip>
          <a:stretch>
            <a:fillRect/>
          </a:stretch>
        </p:blipFill>
        <p:spPr>
          <a:xfrm>
            <a:off x="6469240" y="1301732"/>
            <a:ext cx="690873" cy="928299"/>
          </a:xfrm>
          <a:prstGeom prst="rect">
            <a:avLst/>
          </a:prstGeom>
        </p:spPr>
      </p:pic>
      <p:pic>
        <p:nvPicPr>
          <p:cNvPr id="25" name="Picture 12" descr="Resultado de imagen para icono empresa 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3660" y="3757173"/>
            <a:ext cx="1145702" cy="1145702"/>
          </a:xfrm>
          <a:prstGeom prst="rect">
            <a:avLst/>
          </a:prstGeom>
          <a:noFill/>
          <a:extLst>
            <a:ext uri="{909E8E84-426E-40DD-AFC4-6F175D3DCCD1}">
              <a14:hiddenFill xmlns:a14="http://schemas.microsoft.com/office/drawing/2010/main">
                <a:solidFill>
                  <a:srgbClr val="FFFFFF"/>
                </a:solidFill>
              </a14:hiddenFill>
            </a:ext>
          </a:extLst>
        </p:spPr>
      </p:pic>
      <p:sp>
        <p:nvSpPr>
          <p:cNvPr id="26" name="Disco magnético 25"/>
          <p:cNvSpPr/>
          <p:nvPr/>
        </p:nvSpPr>
        <p:spPr>
          <a:xfrm>
            <a:off x="2055105" y="3155383"/>
            <a:ext cx="654361" cy="450091"/>
          </a:xfrm>
          <a:prstGeom prst="flowChartMagneticDisk">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7" name="Imagen 26"/>
          <p:cNvPicPr>
            <a:picLocks noChangeAspect="1"/>
          </p:cNvPicPr>
          <p:nvPr/>
        </p:nvPicPr>
        <p:blipFill>
          <a:blip r:embed="rId7">
            <a:extLst>
              <a:ext uri="{BEBA8EAE-BF5A-486C-A8C5-ECC9F3942E4B}">
                <a14:imgProps xmlns:a14="http://schemas.microsoft.com/office/drawing/2010/main">
                  <a14:imgLayer r:embed="rId8">
                    <a14:imgEffect>
                      <a14:backgroundRemoval t="0" b="100000" l="0" r="98592"/>
                    </a14:imgEffect>
                  </a14:imgLayer>
                </a14:imgProps>
              </a:ext>
            </a:extLst>
          </a:blip>
          <a:stretch>
            <a:fillRect/>
          </a:stretch>
        </p:blipFill>
        <p:spPr>
          <a:xfrm>
            <a:off x="6312876" y="1630336"/>
            <a:ext cx="690873" cy="928299"/>
          </a:xfrm>
          <a:prstGeom prst="rect">
            <a:avLst/>
          </a:prstGeom>
        </p:spPr>
      </p:pic>
      <p:pic>
        <p:nvPicPr>
          <p:cNvPr id="28" name="Picture 8" descr="Resultado de imagen para hogar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69173" y="1527236"/>
            <a:ext cx="787092" cy="632508"/>
          </a:xfrm>
          <a:prstGeom prst="rect">
            <a:avLst/>
          </a:prstGeom>
          <a:noFill/>
          <a:extLst/>
        </p:spPr>
      </p:pic>
      <p:sp>
        <p:nvSpPr>
          <p:cNvPr id="29" name="Rectángulo 28"/>
          <p:cNvSpPr/>
          <p:nvPr/>
        </p:nvSpPr>
        <p:spPr>
          <a:xfrm>
            <a:off x="1518858" y="2231405"/>
            <a:ext cx="1715637" cy="339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Generación y productos asociados</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Rectángulo 29"/>
          <p:cNvSpPr/>
          <p:nvPr/>
        </p:nvSpPr>
        <p:spPr>
          <a:xfrm>
            <a:off x="6063964" y="2548976"/>
            <a:ext cx="1168094" cy="226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Distribución</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Rectángulo 30"/>
          <p:cNvSpPr/>
          <p:nvPr/>
        </p:nvSpPr>
        <p:spPr>
          <a:xfrm>
            <a:off x="3958092" y="2220124"/>
            <a:ext cx="1168094" cy="226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Transmisión</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Rectángulo 31"/>
          <p:cNvSpPr/>
          <p:nvPr/>
        </p:nvSpPr>
        <p:spPr>
          <a:xfrm>
            <a:off x="8209409" y="2253877"/>
            <a:ext cx="1168094" cy="226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Usuarios</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6" name="Grupo 35"/>
          <p:cNvGrpSpPr/>
          <p:nvPr/>
        </p:nvGrpSpPr>
        <p:grpSpPr>
          <a:xfrm>
            <a:off x="1837290" y="5438605"/>
            <a:ext cx="2127717" cy="297992"/>
            <a:chOff x="939821" y="6317349"/>
            <a:chExt cx="1981762" cy="307777"/>
          </a:xfrm>
        </p:grpSpPr>
        <p:sp>
          <p:nvSpPr>
            <p:cNvPr id="37" name="Flecha derecha 36"/>
            <p:cNvSpPr/>
            <p:nvPr/>
          </p:nvSpPr>
          <p:spPr>
            <a:xfrm>
              <a:off x="939821" y="6365579"/>
              <a:ext cx="386638" cy="21131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Rectángulo 37"/>
            <p:cNvSpPr/>
            <p:nvPr/>
          </p:nvSpPr>
          <p:spPr>
            <a:xfrm>
              <a:off x="1409583" y="6317349"/>
              <a:ext cx="151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Flujo de energía</a:t>
              </a: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9" name="Rectángulo 38"/>
          <p:cNvSpPr/>
          <p:nvPr/>
        </p:nvSpPr>
        <p:spPr>
          <a:xfrm>
            <a:off x="1617356" y="3702575"/>
            <a:ext cx="1592906" cy="459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Servicios Conexos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Incluidos en el </a:t>
            </a:r>
            <a:r>
              <a:rPr kumimoji="0" lang="es-MX"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Mercado</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Flecha derecha 39"/>
          <p:cNvSpPr/>
          <p:nvPr/>
        </p:nvSpPr>
        <p:spPr>
          <a:xfrm>
            <a:off x="2991641" y="1637009"/>
            <a:ext cx="1098999" cy="41826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Rectángulo 40"/>
          <p:cNvSpPr/>
          <p:nvPr/>
        </p:nvSpPr>
        <p:spPr>
          <a:xfrm>
            <a:off x="8709392" y="3839290"/>
            <a:ext cx="1111263" cy="172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Costo total</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Rectángulo 41"/>
          <p:cNvSpPr/>
          <p:nvPr/>
        </p:nvSpPr>
        <p:spPr>
          <a:xfrm>
            <a:off x="7329342" y="4997557"/>
            <a:ext cx="1631130" cy="344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Operación del Suministrador Básico</a:t>
            </a:r>
          </a:p>
        </p:txBody>
      </p:sp>
      <p:sp>
        <p:nvSpPr>
          <p:cNvPr id="43" name="Rectángulo 42"/>
          <p:cNvSpPr/>
          <p:nvPr/>
        </p:nvSpPr>
        <p:spPr>
          <a:xfrm>
            <a:off x="9552383" y="5860955"/>
            <a:ext cx="1168094" cy="506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Pertinencia de aplicación de subsidio</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4" name="Imagen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7503" y="5233415"/>
            <a:ext cx="1302149" cy="567116"/>
          </a:xfrm>
          <a:prstGeom prst="rect">
            <a:avLst/>
          </a:prstGeom>
        </p:spPr>
      </p:pic>
      <p:cxnSp>
        <p:nvCxnSpPr>
          <p:cNvPr id="45" name="Conector curvado 74"/>
          <p:cNvCxnSpPr/>
          <p:nvPr/>
        </p:nvCxnSpPr>
        <p:spPr>
          <a:xfrm rot="16200000" flipV="1">
            <a:off x="8294953" y="4875735"/>
            <a:ext cx="1963875" cy="405254"/>
          </a:xfrm>
          <a:prstGeom prst="bentConnector3">
            <a:avLst>
              <a:gd name="adj1" fmla="val 2526"/>
            </a:avLst>
          </a:prstGeom>
          <a:ln w="1143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curvado 74"/>
          <p:cNvCxnSpPr/>
          <p:nvPr/>
        </p:nvCxnSpPr>
        <p:spPr>
          <a:xfrm rot="10800000" flipV="1">
            <a:off x="6516090" y="5057604"/>
            <a:ext cx="973263" cy="674579"/>
          </a:xfrm>
          <a:prstGeom prst="bentConnector3">
            <a:avLst>
              <a:gd name="adj1" fmla="val -4345"/>
            </a:avLst>
          </a:prstGeom>
          <a:ln w="11430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48" name="Flecha derecha 47"/>
          <p:cNvSpPr/>
          <p:nvPr/>
        </p:nvSpPr>
        <p:spPr>
          <a:xfrm>
            <a:off x="4983314" y="1627467"/>
            <a:ext cx="1080650" cy="41826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lecha derecha 48"/>
          <p:cNvSpPr/>
          <p:nvPr/>
        </p:nvSpPr>
        <p:spPr>
          <a:xfrm>
            <a:off x="7262642" y="1620281"/>
            <a:ext cx="1030656" cy="41826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0" name="Grupo 49"/>
          <p:cNvGrpSpPr/>
          <p:nvPr/>
        </p:nvGrpSpPr>
        <p:grpSpPr>
          <a:xfrm>
            <a:off x="1849688" y="5762307"/>
            <a:ext cx="2052281" cy="297992"/>
            <a:chOff x="9579503" y="3268426"/>
            <a:chExt cx="2021808" cy="307777"/>
          </a:xfrm>
        </p:grpSpPr>
        <p:sp>
          <p:nvSpPr>
            <p:cNvPr id="51" name="Rectángulo 50"/>
            <p:cNvSpPr/>
            <p:nvPr/>
          </p:nvSpPr>
          <p:spPr>
            <a:xfrm>
              <a:off x="10089311" y="3268426"/>
              <a:ext cx="151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Flujo de dinero</a:t>
              </a: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Flecha derecha 51"/>
            <p:cNvSpPr/>
            <p:nvPr/>
          </p:nvSpPr>
          <p:spPr>
            <a:xfrm>
              <a:off x="9579503" y="3307905"/>
              <a:ext cx="386638" cy="19209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53" name="Imagen 52"/>
          <p:cNvPicPr>
            <a:picLocks noChangeAspect="1"/>
          </p:cNvPicPr>
          <p:nvPr/>
        </p:nvPicPr>
        <p:blipFill>
          <a:blip r:embed="rId12"/>
          <a:stretch>
            <a:fillRect/>
          </a:stretch>
        </p:blipFill>
        <p:spPr>
          <a:xfrm>
            <a:off x="4672610" y="4959702"/>
            <a:ext cx="1794625" cy="1298384"/>
          </a:xfrm>
          <a:prstGeom prst="ellipse">
            <a:avLst/>
          </a:prstGeom>
          <a:ln w="63500" cap="rnd">
            <a:solidFill>
              <a:schemeClr val="accent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4" name="Rectángulo 53"/>
          <p:cNvSpPr/>
          <p:nvPr/>
        </p:nvSpPr>
        <p:spPr>
          <a:xfrm>
            <a:off x="4858663" y="6344071"/>
            <a:ext cx="1631130" cy="529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Operación del CENACE</a:t>
            </a:r>
          </a:p>
        </p:txBody>
      </p:sp>
      <p:grpSp>
        <p:nvGrpSpPr>
          <p:cNvPr id="55" name="63 Grupo"/>
          <p:cNvGrpSpPr/>
          <p:nvPr/>
        </p:nvGrpSpPr>
        <p:grpSpPr>
          <a:xfrm>
            <a:off x="2051205" y="1246593"/>
            <a:ext cx="770197" cy="815663"/>
            <a:chOff x="7266941" y="5013325"/>
            <a:chExt cx="762000" cy="752475"/>
          </a:xfrm>
          <a:solidFill>
            <a:srgbClr val="7F8184"/>
          </a:solidFill>
        </p:grpSpPr>
        <p:sp>
          <p:nvSpPr>
            <p:cNvPr id="56" name="Freeform 6"/>
            <p:cNvSpPr>
              <a:spLocks noEditPoints="1"/>
            </p:cNvSpPr>
            <p:nvPr/>
          </p:nvSpPr>
          <p:spPr bwMode="auto">
            <a:xfrm>
              <a:off x="7266941" y="5391150"/>
              <a:ext cx="762000" cy="374650"/>
            </a:xfrm>
            <a:custGeom>
              <a:avLst/>
              <a:gdLst>
                <a:gd name="T0" fmla="*/ 193 w 201"/>
                <a:gd name="T1" fmla="*/ 83 h 99"/>
                <a:gd name="T2" fmla="*/ 193 w 201"/>
                <a:gd name="T3" fmla="*/ 52 h 99"/>
                <a:gd name="T4" fmla="*/ 193 w 201"/>
                <a:gd name="T5" fmla="*/ 33 h 99"/>
                <a:gd name="T6" fmla="*/ 193 w 201"/>
                <a:gd name="T7" fmla="*/ 0 h 99"/>
                <a:gd name="T8" fmla="*/ 103 w 201"/>
                <a:gd name="T9" fmla="*/ 0 h 99"/>
                <a:gd name="T10" fmla="*/ 93 w 201"/>
                <a:gd name="T11" fmla="*/ 33 h 99"/>
                <a:gd name="T12" fmla="*/ 13 w 201"/>
                <a:gd name="T13" fmla="*/ 33 h 99"/>
                <a:gd name="T14" fmla="*/ 13 w 201"/>
                <a:gd name="T15" fmla="*/ 83 h 99"/>
                <a:gd name="T16" fmla="*/ 4 w 201"/>
                <a:gd name="T17" fmla="*/ 83 h 99"/>
                <a:gd name="T18" fmla="*/ 0 w 201"/>
                <a:gd name="T19" fmla="*/ 99 h 99"/>
                <a:gd name="T20" fmla="*/ 201 w 201"/>
                <a:gd name="T21" fmla="*/ 99 h 99"/>
                <a:gd name="T22" fmla="*/ 201 w 201"/>
                <a:gd name="T23" fmla="*/ 83 h 99"/>
                <a:gd name="T24" fmla="*/ 193 w 201"/>
                <a:gd name="T25" fmla="*/ 83 h 99"/>
                <a:gd name="T26" fmla="*/ 154 w 201"/>
                <a:gd name="T27" fmla="*/ 13 h 99"/>
                <a:gd name="T28" fmla="*/ 162 w 201"/>
                <a:gd name="T29" fmla="*/ 13 h 99"/>
                <a:gd name="T30" fmla="*/ 162 w 201"/>
                <a:gd name="T31" fmla="*/ 22 h 99"/>
                <a:gd name="T32" fmla="*/ 154 w 201"/>
                <a:gd name="T33" fmla="*/ 22 h 99"/>
                <a:gd name="T34" fmla="*/ 154 w 201"/>
                <a:gd name="T35" fmla="*/ 13 h 99"/>
                <a:gd name="T36" fmla="*/ 132 w 201"/>
                <a:gd name="T37" fmla="*/ 13 h 99"/>
                <a:gd name="T38" fmla="*/ 140 w 201"/>
                <a:gd name="T39" fmla="*/ 13 h 99"/>
                <a:gd name="T40" fmla="*/ 140 w 201"/>
                <a:gd name="T41" fmla="*/ 22 h 99"/>
                <a:gd name="T42" fmla="*/ 132 w 201"/>
                <a:gd name="T43" fmla="*/ 22 h 99"/>
                <a:gd name="T44" fmla="*/ 132 w 201"/>
                <a:gd name="T45" fmla="*/ 13 h 99"/>
                <a:gd name="T46" fmla="*/ 119 w 201"/>
                <a:gd name="T47" fmla="*/ 22 h 99"/>
                <a:gd name="T48" fmla="*/ 111 w 201"/>
                <a:gd name="T49" fmla="*/ 22 h 99"/>
                <a:gd name="T50" fmla="*/ 111 w 201"/>
                <a:gd name="T51" fmla="*/ 13 h 99"/>
                <a:gd name="T52" fmla="*/ 119 w 201"/>
                <a:gd name="T53" fmla="*/ 13 h 99"/>
                <a:gd name="T54" fmla="*/ 119 w 201"/>
                <a:gd name="T55" fmla="*/ 22 h 99"/>
                <a:gd name="T56" fmla="*/ 140 w 201"/>
                <a:gd name="T57" fmla="*/ 86 h 99"/>
                <a:gd name="T58" fmla="*/ 145 w 201"/>
                <a:gd name="T59" fmla="*/ 64 h 99"/>
                <a:gd name="T60" fmla="*/ 127 w 201"/>
                <a:gd name="T61" fmla="*/ 64 h 99"/>
                <a:gd name="T62" fmla="*/ 136 w 201"/>
                <a:gd name="T63" fmla="*/ 39 h 99"/>
                <a:gd name="T64" fmla="*/ 153 w 201"/>
                <a:gd name="T65" fmla="*/ 39 h 99"/>
                <a:gd name="T66" fmla="*/ 147 w 201"/>
                <a:gd name="T67" fmla="*/ 54 h 99"/>
                <a:gd name="T68" fmla="*/ 162 w 201"/>
                <a:gd name="T69" fmla="*/ 54 h 99"/>
                <a:gd name="T70" fmla="*/ 140 w 201"/>
                <a:gd name="T71" fmla="*/ 86 h 99"/>
                <a:gd name="T72" fmla="*/ 183 w 201"/>
                <a:gd name="T73" fmla="*/ 22 h 99"/>
                <a:gd name="T74" fmla="*/ 175 w 201"/>
                <a:gd name="T75" fmla="*/ 22 h 99"/>
                <a:gd name="T76" fmla="*/ 175 w 201"/>
                <a:gd name="T77" fmla="*/ 13 h 99"/>
                <a:gd name="T78" fmla="*/ 183 w 201"/>
                <a:gd name="T79" fmla="*/ 13 h 99"/>
                <a:gd name="T80" fmla="*/ 183 w 201"/>
                <a:gd name="T81"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99">
                  <a:moveTo>
                    <a:pt x="193" y="83"/>
                  </a:moveTo>
                  <a:cubicBezTo>
                    <a:pt x="193" y="52"/>
                    <a:pt x="193" y="52"/>
                    <a:pt x="193" y="52"/>
                  </a:cubicBezTo>
                  <a:cubicBezTo>
                    <a:pt x="193" y="33"/>
                    <a:pt x="193" y="33"/>
                    <a:pt x="193" y="33"/>
                  </a:cubicBezTo>
                  <a:cubicBezTo>
                    <a:pt x="193" y="0"/>
                    <a:pt x="193" y="0"/>
                    <a:pt x="193" y="0"/>
                  </a:cubicBezTo>
                  <a:cubicBezTo>
                    <a:pt x="103" y="0"/>
                    <a:pt x="103" y="0"/>
                    <a:pt x="103" y="0"/>
                  </a:cubicBezTo>
                  <a:cubicBezTo>
                    <a:pt x="93" y="33"/>
                    <a:pt x="93" y="33"/>
                    <a:pt x="93" y="33"/>
                  </a:cubicBezTo>
                  <a:cubicBezTo>
                    <a:pt x="13" y="33"/>
                    <a:pt x="13" y="33"/>
                    <a:pt x="13" y="33"/>
                  </a:cubicBezTo>
                  <a:cubicBezTo>
                    <a:pt x="13" y="83"/>
                    <a:pt x="13" y="83"/>
                    <a:pt x="13" y="83"/>
                  </a:cubicBezTo>
                  <a:cubicBezTo>
                    <a:pt x="4" y="83"/>
                    <a:pt x="4" y="83"/>
                    <a:pt x="4" y="83"/>
                  </a:cubicBezTo>
                  <a:cubicBezTo>
                    <a:pt x="0" y="99"/>
                    <a:pt x="0" y="99"/>
                    <a:pt x="0" y="99"/>
                  </a:cubicBezTo>
                  <a:cubicBezTo>
                    <a:pt x="201" y="99"/>
                    <a:pt x="201" y="99"/>
                    <a:pt x="201" y="99"/>
                  </a:cubicBezTo>
                  <a:cubicBezTo>
                    <a:pt x="201" y="83"/>
                    <a:pt x="201" y="83"/>
                    <a:pt x="201" y="83"/>
                  </a:cubicBezTo>
                  <a:lnTo>
                    <a:pt x="193" y="83"/>
                  </a:lnTo>
                  <a:close/>
                  <a:moveTo>
                    <a:pt x="154" y="13"/>
                  </a:moveTo>
                  <a:cubicBezTo>
                    <a:pt x="156" y="13"/>
                    <a:pt x="159" y="13"/>
                    <a:pt x="162" y="13"/>
                  </a:cubicBezTo>
                  <a:cubicBezTo>
                    <a:pt x="162" y="16"/>
                    <a:pt x="162" y="19"/>
                    <a:pt x="162" y="22"/>
                  </a:cubicBezTo>
                  <a:cubicBezTo>
                    <a:pt x="159" y="22"/>
                    <a:pt x="156" y="22"/>
                    <a:pt x="154" y="22"/>
                  </a:cubicBezTo>
                  <a:cubicBezTo>
                    <a:pt x="154" y="19"/>
                    <a:pt x="154" y="16"/>
                    <a:pt x="154" y="13"/>
                  </a:cubicBezTo>
                  <a:close/>
                  <a:moveTo>
                    <a:pt x="132" y="13"/>
                  </a:moveTo>
                  <a:cubicBezTo>
                    <a:pt x="135" y="13"/>
                    <a:pt x="138" y="13"/>
                    <a:pt x="140" y="13"/>
                  </a:cubicBezTo>
                  <a:cubicBezTo>
                    <a:pt x="140" y="16"/>
                    <a:pt x="140" y="19"/>
                    <a:pt x="140" y="22"/>
                  </a:cubicBezTo>
                  <a:cubicBezTo>
                    <a:pt x="138" y="22"/>
                    <a:pt x="135" y="22"/>
                    <a:pt x="132" y="22"/>
                  </a:cubicBezTo>
                  <a:cubicBezTo>
                    <a:pt x="132" y="19"/>
                    <a:pt x="132" y="16"/>
                    <a:pt x="132" y="13"/>
                  </a:cubicBezTo>
                  <a:close/>
                  <a:moveTo>
                    <a:pt x="119" y="22"/>
                  </a:moveTo>
                  <a:cubicBezTo>
                    <a:pt x="111" y="22"/>
                    <a:pt x="111" y="22"/>
                    <a:pt x="111" y="22"/>
                  </a:cubicBezTo>
                  <a:cubicBezTo>
                    <a:pt x="111" y="13"/>
                    <a:pt x="111" y="13"/>
                    <a:pt x="111" y="13"/>
                  </a:cubicBezTo>
                  <a:cubicBezTo>
                    <a:pt x="119" y="13"/>
                    <a:pt x="119" y="13"/>
                    <a:pt x="119" y="13"/>
                  </a:cubicBezTo>
                  <a:lnTo>
                    <a:pt x="119" y="22"/>
                  </a:lnTo>
                  <a:close/>
                  <a:moveTo>
                    <a:pt x="140" y="86"/>
                  </a:moveTo>
                  <a:cubicBezTo>
                    <a:pt x="145" y="64"/>
                    <a:pt x="145" y="64"/>
                    <a:pt x="145" y="64"/>
                  </a:cubicBezTo>
                  <a:cubicBezTo>
                    <a:pt x="127" y="64"/>
                    <a:pt x="127" y="64"/>
                    <a:pt x="127" y="64"/>
                  </a:cubicBezTo>
                  <a:cubicBezTo>
                    <a:pt x="136" y="39"/>
                    <a:pt x="136" y="39"/>
                    <a:pt x="136" y="39"/>
                  </a:cubicBezTo>
                  <a:cubicBezTo>
                    <a:pt x="153" y="39"/>
                    <a:pt x="153" y="39"/>
                    <a:pt x="153" y="39"/>
                  </a:cubicBezTo>
                  <a:cubicBezTo>
                    <a:pt x="147" y="54"/>
                    <a:pt x="147" y="54"/>
                    <a:pt x="147" y="54"/>
                  </a:cubicBezTo>
                  <a:cubicBezTo>
                    <a:pt x="162" y="54"/>
                    <a:pt x="162" y="54"/>
                    <a:pt x="162" y="54"/>
                  </a:cubicBezTo>
                  <a:lnTo>
                    <a:pt x="140" y="86"/>
                  </a:lnTo>
                  <a:close/>
                  <a:moveTo>
                    <a:pt x="183" y="22"/>
                  </a:moveTo>
                  <a:cubicBezTo>
                    <a:pt x="181" y="22"/>
                    <a:pt x="178" y="22"/>
                    <a:pt x="175" y="22"/>
                  </a:cubicBezTo>
                  <a:cubicBezTo>
                    <a:pt x="175" y="19"/>
                    <a:pt x="175" y="16"/>
                    <a:pt x="175" y="13"/>
                  </a:cubicBezTo>
                  <a:cubicBezTo>
                    <a:pt x="178" y="13"/>
                    <a:pt x="181" y="13"/>
                    <a:pt x="183" y="13"/>
                  </a:cubicBezTo>
                  <a:cubicBezTo>
                    <a:pt x="183" y="16"/>
                    <a:pt x="183" y="19"/>
                    <a:pt x="183"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Freeform 7"/>
            <p:cNvSpPr>
              <a:spLocks noEditPoints="1"/>
            </p:cNvSpPr>
            <p:nvPr/>
          </p:nvSpPr>
          <p:spPr bwMode="auto">
            <a:xfrm>
              <a:off x="7695566" y="5254625"/>
              <a:ext cx="260350" cy="122238"/>
            </a:xfrm>
            <a:custGeom>
              <a:avLst/>
              <a:gdLst>
                <a:gd name="T0" fmla="*/ 6 w 69"/>
                <a:gd name="T1" fmla="*/ 32 h 32"/>
                <a:gd name="T2" fmla="*/ 64 w 69"/>
                <a:gd name="T3" fmla="*/ 32 h 32"/>
                <a:gd name="T4" fmla="*/ 64 w 69"/>
                <a:gd name="T5" fmla="*/ 8 h 32"/>
                <a:gd name="T6" fmla="*/ 69 w 69"/>
                <a:gd name="T7" fmla="*/ 8 h 32"/>
                <a:gd name="T8" fmla="*/ 69 w 69"/>
                <a:gd name="T9" fmla="*/ 0 h 32"/>
                <a:gd name="T10" fmla="*/ 0 w 69"/>
                <a:gd name="T11" fmla="*/ 0 h 32"/>
                <a:gd name="T12" fmla="*/ 0 w 69"/>
                <a:gd name="T13" fmla="*/ 8 h 32"/>
                <a:gd name="T14" fmla="*/ 6 w 69"/>
                <a:gd name="T15" fmla="*/ 8 h 32"/>
                <a:gd name="T16" fmla="*/ 6 w 69"/>
                <a:gd name="T17" fmla="*/ 32 h 32"/>
                <a:gd name="T18" fmla="*/ 52 w 69"/>
                <a:gd name="T19" fmla="*/ 12 h 32"/>
                <a:gd name="T20" fmla="*/ 57 w 69"/>
                <a:gd name="T21" fmla="*/ 12 h 32"/>
                <a:gd name="T22" fmla="*/ 57 w 69"/>
                <a:gd name="T23" fmla="*/ 17 h 32"/>
                <a:gd name="T24" fmla="*/ 52 w 69"/>
                <a:gd name="T25" fmla="*/ 17 h 32"/>
                <a:gd name="T26" fmla="*/ 52 w 69"/>
                <a:gd name="T27" fmla="*/ 12 h 32"/>
                <a:gd name="T28" fmla="*/ 40 w 69"/>
                <a:gd name="T29" fmla="*/ 12 h 32"/>
                <a:gd name="T30" fmla="*/ 44 w 69"/>
                <a:gd name="T31" fmla="*/ 12 h 32"/>
                <a:gd name="T32" fmla="*/ 44 w 69"/>
                <a:gd name="T33" fmla="*/ 17 h 32"/>
                <a:gd name="T34" fmla="*/ 40 w 69"/>
                <a:gd name="T35" fmla="*/ 17 h 32"/>
                <a:gd name="T36" fmla="*/ 40 w 69"/>
                <a:gd name="T37" fmla="*/ 12 h 32"/>
                <a:gd name="T38" fmla="*/ 27 w 69"/>
                <a:gd name="T39" fmla="*/ 12 h 32"/>
                <a:gd name="T40" fmla="*/ 32 w 69"/>
                <a:gd name="T41" fmla="*/ 12 h 32"/>
                <a:gd name="T42" fmla="*/ 32 w 69"/>
                <a:gd name="T43" fmla="*/ 17 h 32"/>
                <a:gd name="T44" fmla="*/ 27 w 69"/>
                <a:gd name="T45" fmla="*/ 17 h 32"/>
                <a:gd name="T46" fmla="*/ 27 w 69"/>
                <a:gd name="T47" fmla="*/ 12 h 32"/>
                <a:gd name="T48" fmla="*/ 14 w 69"/>
                <a:gd name="T49" fmla="*/ 12 h 32"/>
                <a:gd name="T50" fmla="*/ 19 w 69"/>
                <a:gd name="T51" fmla="*/ 12 h 32"/>
                <a:gd name="T52" fmla="*/ 19 w 69"/>
                <a:gd name="T53" fmla="*/ 17 h 32"/>
                <a:gd name="T54" fmla="*/ 14 w 69"/>
                <a:gd name="T55" fmla="*/ 17 h 32"/>
                <a:gd name="T56" fmla="*/ 14 w 69"/>
                <a:gd name="T57"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32">
                  <a:moveTo>
                    <a:pt x="6" y="32"/>
                  </a:moveTo>
                  <a:cubicBezTo>
                    <a:pt x="64" y="32"/>
                    <a:pt x="64" y="32"/>
                    <a:pt x="64" y="32"/>
                  </a:cubicBezTo>
                  <a:cubicBezTo>
                    <a:pt x="64" y="8"/>
                    <a:pt x="64" y="8"/>
                    <a:pt x="64" y="8"/>
                  </a:cubicBezTo>
                  <a:cubicBezTo>
                    <a:pt x="69" y="8"/>
                    <a:pt x="69" y="8"/>
                    <a:pt x="69" y="8"/>
                  </a:cubicBezTo>
                  <a:cubicBezTo>
                    <a:pt x="69" y="0"/>
                    <a:pt x="69" y="0"/>
                    <a:pt x="69" y="0"/>
                  </a:cubicBezTo>
                  <a:cubicBezTo>
                    <a:pt x="0" y="0"/>
                    <a:pt x="0" y="0"/>
                    <a:pt x="0" y="0"/>
                  </a:cubicBezTo>
                  <a:cubicBezTo>
                    <a:pt x="0" y="8"/>
                    <a:pt x="0" y="8"/>
                    <a:pt x="0" y="8"/>
                  </a:cubicBezTo>
                  <a:cubicBezTo>
                    <a:pt x="6" y="8"/>
                    <a:pt x="6" y="8"/>
                    <a:pt x="6" y="8"/>
                  </a:cubicBezTo>
                  <a:lnTo>
                    <a:pt x="6" y="32"/>
                  </a:lnTo>
                  <a:close/>
                  <a:moveTo>
                    <a:pt x="52" y="12"/>
                  </a:moveTo>
                  <a:cubicBezTo>
                    <a:pt x="54" y="12"/>
                    <a:pt x="56" y="12"/>
                    <a:pt x="57" y="12"/>
                  </a:cubicBezTo>
                  <a:cubicBezTo>
                    <a:pt x="57" y="14"/>
                    <a:pt x="57" y="16"/>
                    <a:pt x="57" y="17"/>
                  </a:cubicBezTo>
                  <a:cubicBezTo>
                    <a:pt x="56" y="17"/>
                    <a:pt x="54" y="17"/>
                    <a:pt x="52" y="17"/>
                  </a:cubicBezTo>
                  <a:cubicBezTo>
                    <a:pt x="52" y="16"/>
                    <a:pt x="52" y="14"/>
                    <a:pt x="52" y="12"/>
                  </a:cubicBezTo>
                  <a:close/>
                  <a:moveTo>
                    <a:pt x="40" y="12"/>
                  </a:moveTo>
                  <a:cubicBezTo>
                    <a:pt x="41" y="12"/>
                    <a:pt x="43" y="12"/>
                    <a:pt x="44" y="12"/>
                  </a:cubicBezTo>
                  <a:cubicBezTo>
                    <a:pt x="44" y="14"/>
                    <a:pt x="44" y="16"/>
                    <a:pt x="44" y="17"/>
                  </a:cubicBezTo>
                  <a:cubicBezTo>
                    <a:pt x="43" y="17"/>
                    <a:pt x="41" y="17"/>
                    <a:pt x="40" y="17"/>
                  </a:cubicBezTo>
                  <a:cubicBezTo>
                    <a:pt x="40" y="16"/>
                    <a:pt x="40" y="14"/>
                    <a:pt x="40" y="12"/>
                  </a:cubicBezTo>
                  <a:close/>
                  <a:moveTo>
                    <a:pt x="27" y="12"/>
                  </a:moveTo>
                  <a:cubicBezTo>
                    <a:pt x="29" y="12"/>
                    <a:pt x="30" y="12"/>
                    <a:pt x="32" y="12"/>
                  </a:cubicBezTo>
                  <a:cubicBezTo>
                    <a:pt x="32" y="14"/>
                    <a:pt x="32" y="16"/>
                    <a:pt x="32" y="17"/>
                  </a:cubicBezTo>
                  <a:cubicBezTo>
                    <a:pt x="30" y="17"/>
                    <a:pt x="29" y="17"/>
                    <a:pt x="27" y="17"/>
                  </a:cubicBezTo>
                  <a:cubicBezTo>
                    <a:pt x="27" y="16"/>
                    <a:pt x="27" y="14"/>
                    <a:pt x="27" y="12"/>
                  </a:cubicBezTo>
                  <a:close/>
                  <a:moveTo>
                    <a:pt x="14" y="12"/>
                  </a:moveTo>
                  <a:cubicBezTo>
                    <a:pt x="19" y="12"/>
                    <a:pt x="19" y="12"/>
                    <a:pt x="19" y="12"/>
                  </a:cubicBezTo>
                  <a:cubicBezTo>
                    <a:pt x="19" y="17"/>
                    <a:pt x="19" y="17"/>
                    <a:pt x="19" y="17"/>
                  </a:cubicBezTo>
                  <a:cubicBezTo>
                    <a:pt x="14" y="17"/>
                    <a:pt x="14" y="17"/>
                    <a:pt x="14" y="17"/>
                  </a:cubicBez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Freeform 8"/>
            <p:cNvSpPr>
              <a:spLocks/>
            </p:cNvSpPr>
            <p:nvPr/>
          </p:nvSpPr>
          <p:spPr bwMode="auto">
            <a:xfrm>
              <a:off x="7463791" y="5118100"/>
              <a:ext cx="79375" cy="376238"/>
            </a:xfrm>
            <a:custGeom>
              <a:avLst/>
              <a:gdLst>
                <a:gd name="T0" fmla="*/ 7 w 50"/>
                <a:gd name="T1" fmla="*/ 0 h 237"/>
                <a:gd name="T2" fmla="*/ 0 w 50"/>
                <a:gd name="T3" fmla="*/ 237 h 237"/>
                <a:gd name="T4" fmla="*/ 50 w 50"/>
                <a:gd name="T5" fmla="*/ 237 h 237"/>
                <a:gd name="T6" fmla="*/ 43 w 50"/>
                <a:gd name="T7" fmla="*/ 0 h 237"/>
                <a:gd name="T8" fmla="*/ 7 w 50"/>
                <a:gd name="T9" fmla="*/ 0 h 237"/>
              </a:gdLst>
              <a:ahLst/>
              <a:cxnLst>
                <a:cxn ang="0">
                  <a:pos x="T0" y="T1"/>
                </a:cxn>
                <a:cxn ang="0">
                  <a:pos x="T2" y="T3"/>
                </a:cxn>
                <a:cxn ang="0">
                  <a:pos x="T4" y="T5"/>
                </a:cxn>
                <a:cxn ang="0">
                  <a:pos x="T6" y="T7"/>
                </a:cxn>
                <a:cxn ang="0">
                  <a:pos x="T8" y="T9"/>
                </a:cxn>
              </a:cxnLst>
              <a:rect l="0" t="0" r="r" b="b"/>
              <a:pathLst>
                <a:path w="50" h="237">
                  <a:moveTo>
                    <a:pt x="7" y="0"/>
                  </a:moveTo>
                  <a:lnTo>
                    <a:pt x="0" y="237"/>
                  </a:lnTo>
                  <a:lnTo>
                    <a:pt x="50" y="237"/>
                  </a:lnTo>
                  <a:lnTo>
                    <a:pt x="43"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Freeform 9"/>
            <p:cNvSpPr>
              <a:spLocks/>
            </p:cNvSpPr>
            <p:nvPr/>
          </p:nvSpPr>
          <p:spPr bwMode="auto">
            <a:xfrm>
              <a:off x="7370128" y="5024438"/>
              <a:ext cx="101600" cy="79375"/>
            </a:xfrm>
            <a:custGeom>
              <a:avLst/>
              <a:gdLst>
                <a:gd name="T0" fmla="*/ 0 w 27"/>
                <a:gd name="T1" fmla="*/ 16 h 21"/>
                <a:gd name="T2" fmla="*/ 4 w 27"/>
                <a:gd name="T3" fmla="*/ 21 h 21"/>
                <a:gd name="T4" fmla="*/ 9 w 27"/>
                <a:gd name="T5" fmla="*/ 17 h 21"/>
                <a:gd name="T6" fmla="*/ 12 w 27"/>
                <a:gd name="T7" fmla="*/ 18 h 21"/>
                <a:gd name="T8" fmla="*/ 18 w 27"/>
                <a:gd name="T9" fmla="*/ 14 h 21"/>
                <a:gd name="T10" fmla="*/ 20 w 27"/>
                <a:gd name="T11" fmla="*/ 14 h 21"/>
                <a:gd name="T12" fmla="*/ 27 w 27"/>
                <a:gd name="T13" fmla="*/ 7 h 21"/>
                <a:gd name="T14" fmla="*/ 20 w 27"/>
                <a:gd name="T15" fmla="*/ 0 h 21"/>
                <a:gd name="T16" fmla="*/ 14 w 27"/>
                <a:gd name="T17" fmla="*/ 4 h 21"/>
                <a:gd name="T18" fmla="*/ 12 w 27"/>
                <a:gd name="T19" fmla="*/ 4 h 21"/>
                <a:gd name="T20" fmla="*/ 11 w 27"/>
                <a:gd name="T21" fmla="*/ 4 h 21"/>
                <a:gd name="T22" fmla="*/ 6 w 27"/>
                <a:gd name="T23" fmla="*/ 3 h 21"/>
                <a:gd name="T24" fmla="*/ 0 w 27"/>
                <a:gd name="T25" fmla="*/ 9 h 21"/>
                <a:gd name="T26" fmla="*/ 1 w 27"/>
                <a:gd name="T27" fmla="*/ 14 h 21"/>
                <a:gd name="T28" fmla="*/ 0 w 27"/>
                <a:gd name="T2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1">
                  <a:moveTo>
                    <a:pt x="0" y="16"/>
                  </a:moveTo>
                  <a:cubicBezTo>
                    <a:pt x="0" y="19"/>
                    <a:pt x="2" y="21"/>
                    <a:pt x="4" y="21"/>
                  </a:cubicBezTo>
                  <a:cubicBezTo>
                    <a:pt x="7" y="21"/>
                    <a:pt x="8" y="19"/>
                    <a:pt x="9" y="17"/>
                  </a:cubicBezTo>
                  <a:cubicBezTo>
                    <a:pt x="10" y="18"/>
                    <a:pt x="11" y="18"/>
                    <a:pt x="12" y="18"/>
                  </a:cubicBezTo>
                  <a:cubicBezTo>
                    <a:pt x="15" y="18"/>
                    <a:pt x="17" y="16"/>
                    <a:pt x="18" y="14"/>
                  </a:cubicBezTo>
                  <a:cubicBezTo>
                    <a:pt x="19" y="14"/>
                    <a:pt x="19" y="14"/>
                    <a:pt x="20" y="14"/>
                  </a:cubicBezTo>
                  <a:cubicBezTo>
                    <a:pt x="24" y="14"/>
                    <a:pt x="27" y="11"/>
                    <a:pt x="27" y="7"/>
                  </a:cubicBezTo>
                  <a:cubicBezTo>
                    <a:pt x="27" y="3"/>
                    <a:pt x="24" y="0"/>
                    <a:pt x="20" y="0"/>
                  </a:cubicBezTo>
                  <a:cubicBezTo>
                    <a:pt x="17" y="0"/>
                    <a:pt x="15" y="2"/>
                    <a:pt x="14" y="4"/>
                  </a:cubicBezTo>
                  <a:cubicBezTo>
                    <a:pt x="13" y="4"/>
                    <a:pt x="12" y="4"/>
                    <a:pt x="12" y="4"/>
                  </a:cubicBezTo>
                  <a:cubicBezTo>
                    <a:pt x="12" y="4"/>
                    <a:pt x="11" y="4"/>
                    <a:pt x="11" y="4"/>
                  </a:cubicBezTo>
                  <a:cubicBezTo>
                    <a:pt x="10" y="3"/>
                    <a:pt x="8" y="3"/>
                    <a:pt x="6" y="3"/>
                  </a:cubicBezTo>
                  <a:cubicBezTo>
                    <a:pt x="3" y="3"/>
                    <a:pt x="0" y="6"/>
                    <a:pt x="0" y="9"/>
                  </a:cubicBezTo>
                  <a:cubicBezTo>
                    <a:pt x="0" y="11"/>
                    <a:pt x="0" y="12"/>
                    <a:pt x="1" y="14"/>
                  </a:cubicBezTo>
                  <a:cubicBezTo>
                    <a:pt x="0" y="14"/>
                    <a:pt x="0" y="15"/>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Freeform 10"/>
            <p:cNvSpPr>
              <a:spLocks/>
            </p:cNvSpPr>
            <p:nvPr/>
          </p:nvSpPr>
          <p:spPr bwMode="auto">
            <a:xfrm>
              <a:off x="7346316" y="5118100"/>
              <a:ext cx="79375" cy="376238"/>
            </a:xfrm>
            <a:custGeom>
              <a:avLst/>
              <a:gdLst>
                <a:gd name="T0" fmla="*/ 43 w 50"/>
                <a:gd name="T1" fmla="*/ 0 h 237"/>
                <a:gd name="T2" fmla="*/ 7 w 50"/>
                <a:gd name="T3" fmla="*/ 0 h 237"/>
                <a:gd name="T4" fmla="*/ 0 w 50"/>
                <a:gd name="T5" fmla="*/ 237 h 237"/>
                <a:gd name="T6" fmla="*/ 50 w 50"/>
                <a:gd name="T7" fmla="*/ 237 h 237"/>
                <a:gd name="T8" fmla="*/ 43 w 50"/>
                <a:gd name="T9" fmla="*/ 0 h 237"/>
              </a:gdLst>
              <a:ahLst/>
              <a:cxnLst>
                <a:cxn ang="0">
                  <a:pos x="T0" y="T1"/>
                </a:cxn>
                <a:cxn ang="0">
                  <a:pos x="T2" y="T3"/>
                </a:cxn>
                <a:cxn ang="0">
                  <a:pos x="T4" y="T5"/>
                </a:cxn>
                <a:cxn ang="0">
                  <a:pos x="T6" y="T7"/>
                </a:cxn>
                <a:cxn ang="0">
                  <a:pos x="T8" y="T9"/>
                </a:cxn>
              </a:cxnLst>
              <a:rect l="0" t="0" r="r" b="b"/>
              <a:pathLst>
                <a:path w="50" h="237">
                  <a:moveTo>
                    <a:pt x="43" y="0"/>
                  </a:moveTo>
                  <a:lnTo>
                    <a:pt x="7" y="0"/>
                  </a:lnTo>
                  <a:lnTo>
                    <a:pt x="0" y="237"/>
                  </a:lnTo>
                  <a:lnTo>
                    <a:pt x="50" y="237"/>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Freeform 11"/>
            <p:cNvSpPr>
              <a:spLocks/>
            </p:cNvSpPr>
            <p:nvPr/>
          </p:nvSpPr>
          <p:spPr bwMode="auto">
            <a:xfrm>
              <a:off x="7468553" y="5013325"/>
              <a:ext cx="203200" cy="98425"/>
            </a:xfrm>
            <a:custGeom>
              <a:avLst/>
              <a:gdLst>
                <a:gd name="T0" fmla="*/ 0 w 54"/>
                <a:gd name="T1" fmla="*/ 17 h 26"/>
                <a:gd name="T2" fmla="*/ 5 w 54"/>
                <a:gd name="T3" fmla="*/ 22 h 26"/>
                <a:gd name="T4" fmla="*/ 5 w 54"/>
                <a:gd name="T5" fmla="*/ 22 h 26"/>
                <a:gd name="T6" fmla="*/ 11 w 54"/>
                <a:gd name="T7" fmla="*/ 26 h 26"/>
                <a:gd name="T8" fmla="*/ 18 w 54"/>
                <a:gd name="T9" fmla="*/ 19 h 26"/>
                <a:gd name="T10" fmla="*/ 18 w 54"/>
                <a:gd name="T11" fmla="*/ 19 h 26"/>
                <a:gd name="T12" fmla="*/ 23 w 54"/>
                <a:gd name="T13" fmla="*/ 14 h 26"/>
                <a:gd name="T14" fmla="*/ 23 w 54"/>
                <a:gd name="T15" fmla="*/ 14 h 26"/>
                <a:gd name="T16" fmla="*/ 27 w 54"/>
                <a:gd name="T17" fmla="*/ 15 h 26"/>
                <a:gd name="T18" fmla="*/ 27 w 54"/>
                <a:gd name="T19" fmla="*/ 15 h 26"/>
                <a:gd name="T20" fmla="*/ 33 w 54"/>
                <a:gd name="T21" fmla="*/ 20 h 26"/>
                <a:gd name="T22" fmla="*/ 38 w 54"/>
                <a:gd name="T23" fmla="*/ 15 h 26"/>
                <a:gd name="T24" fmla="*/ 40 w 54"/>
                <a:gd name="T25" fmla="*/ 15 h 26"/>
                <a:gd name="T26" fmla="*/ 47 w 54"/>
                <a:gd name="T27" fmla="*/ 21 h 26"/>
                <a:gd name="T28" fmla="*/ 54 w 54"/>
                <a:gd name="T29" fmla="*/ 14 h 26"/>
                <a:gd name="T30" fmla="*/ 49 w 54"/>
                <a:gd name="T31" fmla="*/ 7 h 26"/>
                <a:gd name="T32" fmla="*/ 41 w 54"/>
                <a:gd name="T33" fmla="*/ 0 h 26"/>
                <a:gd name="T34" fmla="*/ 33 w 54"/>
                <a:gd name="T35" fmla="*/ 8 h 26"/>
                <a:gd name="T36" fmla="*/ 33 w 54"/>
                <a:gd name="T37" fmla="*/ 9 h 26"/>
                <a:gd name="T38" fmla="*/ 33 w 54"/>
                <a:gd name="T39" fmla="*/ 9 h 26"/>
                <a:gd name="T40" fmla="*/ 33 w 54"/>
                <a:gd name="T41" fmla="*/ 9 h 26"/>
                <a:gd name="T42" fmla="*/ 27 w 54"/>
                <a:gd name="T43" fmla="*/ 3 h 26"/>
                <a:gd name="T44" fmla="*/ 22 w 54"/>
                <a:gd name="T45" fmla="*/ 6 h 26"/>
                <a:gd name="T46" fmla="*/ 17 w 54"/>
                <a:gd name="T47" fmla="*/ 4 h 26"/>
                <a:gd name="T48" fmla="*/ 13 w 54"/>
                <a:gd name="T49" fmla="*/ 5 h 26"/>
                <a:gd name="T50" fmla="*/ 9 w 54"/>
                <a:gd name="T51" fmla="*/ 3 h 26"/>
                <a:gd name="T52" fmla="*/ 3 w 54"/>
                <a:gd name="T53" fmla="*/ 9 h 26"/>
                <a:gd name="T54" fmla="*/ 4 w 54"/>
                <a:gd name="T55" fmla="*/ 13 h 26"/>
                <a:gd name="T56" fmla="*/ 0 w 54"/>
                <a:gd name="T5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6">
                  <a:moveTo>
                    <a:pt x="0" y="17"/>
                  </a:moveTo>
                  <a:cubicBezTo>
                    <a:pt x="0" y="20"/>
                    <a:pt x="2" y="22"/>
                    <a:pt x="5" y="22"/>
                  </a:cubicBezTo>
                  <a:cubicBezTo>
                    <a:pt x="5" y="22"/>
                    <a:pt x="5" y="22"/>
                    <a:pt x="5" y="22"/>
                  </a:cubicBezTo>
                  <a:cubicBezTo>
                    <a:pt x="6" y="24"/>
                    <a:pt x="8" y="26"/>
                    <a:pt x="11" y="26"/>
                  </a:cubicBezTo>
                  <a:cubicBezTo>
                    <a:pt x="15" y="26"/>
                    <a:pt x="18" y="23"/>
                    <a:pt x="18" y="19"/>
                  </a:cubicBezTo>
                  <a:cubicBezTo>
                    <a:pt x="18" y="19"/>
                    <a:pt x="18" y="19"/>
                    <a:pt x="18" y="19"/>
                  </a:cubicBezTo>
                  <a:cubicBezTo>
                    <a:pt x="21" y="19"/>
                    <a:pt x="23" y="17"/>
                    <a:pt x="23" y="14"/>
                  </a:cubicBezTo>
                  <a:cubicBezTo>
                    <a:pt x="23" y="14"/>
                    <a:pt x="23" y="14"/>
                    <a:pt x="23" y="14"/>
                  </a:cubicBezTo>
                  <a:cubicBezTo>
                    <a:pt x="24" y="15"/>
                    <a:pt x="25" y="15"/>
                    <a:pt x="27" y="15"/>
                  </a:cubicBezTo>
                  <a:cubicBezTo>
                    <a:pt x="27" y="15"/>
                    <a:pt x="27" y="15"/>
                    <a:pt x="27" y="15"/>
                  </a:cubicBezTo>
                  <a:cubicBezTo>
                    <a:pt x="27" y="18"/>
                    <a:pt x="30" y="20"/>
                    <a:pt x="33" y="20"/>
                  </a:cubicBezTo>
                  <a:cubicBezTo>
                    <a:pt x="36" y="20"/>
                    <a:pt x="38" y="18"/>
                    <a:pt x="38" y="15"/>
                  </a:cubicBezTo>
                  <a:cubicBezTo>
                    <a:pt x="39" y="15"/>
                    <a:pt x="39" y="15"/>
                    <a:pt x="40" y="15"/>
                  </a:cubicBezTo>
                  <a:cubicBezTo>
                    <a:pt x="41" y="19"/>
                    <a:pt x="44" y="21"/>
                    <a:pt x="47" y="21"/>
                  </a:cubicBezTo>
                  <a:cubicBezTo>
                    <a:pt x="51" y="21"/>
                    <a:pt x="54" y="18"/>
                    <a:pt x="54" y="14"/>
                  </a:cubicBezTo>
                  <a:cubicBezTo>
                    <a:pt x="54" y="10"/>
                    <a:pt x="52" y="7"/>
                    <a:pt x="49" y="7"/>
                  </a:cubicBezTo>
                  <a:cubicBezTo>
                    <a:pt x="48" y="3"/>
                    <a:pt x="45" y="0"/>
                    <a:pt x="41" y="0"/>
                  </a:cubicBezTo>
                  <a:cubicBezTo>
                    <a:pt x="37" y="0"/>
                    <a:pt x="33" y="3"/>
                    <a:pt x="33" y="8"/>
                  </a:cubicBezTo>
                  <a:cubicBezTo>
                    <a:pt x="33" y="8"/>
                    <a:pt x="33" y="8"/>
                    <a:pt x="33" y="9"/>
                  </a:cubicBezTo>
                  <a:cubicBezTo>
                    <a:pt x="33" y="9"/>
                    <a:pt x="33" y="9"/>
                    <a:pt x="33" y="9"/>
                  </a:cubicBezTo>
                  <a:cubicBezTo>
                    <a:pt x="33" y="9"/>
                    <a:pt x="33" y="9"/>
                    <a:pt x="33" y="9"/>
                  </a:cubicBezTo>
                  <a:cubicBezTo>
                    <a:pt x="32" y="6"/>
                    <a:pt x="30" y="3"/>
                    <a:pt x="27" y="3"/>
                  </a:cubicBezTo>
                  <a:cubicBezTo>
                    <a:pt x="24" y="3"/>
                    <a:pt x="23" y="5"/>
                    <a:pt x="22" y="6"/>
                  </a:cubicBezTo>
                  <a:cubicBezTo>
                    <a:pt x="20" y="5"/>
                    <a:pt x="19" y="4"/>
                    <a:pt x="17" y="4"/>
                  </a:cubicBezTo>
                  <a:cubicBezTo>
                    <a:pt x="16" y="4"/>
                    <a:pt x="14" y="4"/>
                    <a:pt x="13" y="5"/>
                  </a:cubicBezTo>
                  <a:cubicBezTo>
                    <a:pt x="12" y="4"/>
                    <a:pt x="11" y="3"/>
                    <a:pt x="9" y="3"/>
                  </a:cubicBezTo>
                  <a:cubicBezTo>
                    <a:pt x="6" y="3"/>
                    <a:pt x="3" y="6"/>
                    <a:pt x="3" y="9"/>
                  </a:cubicBezTo>
                  <a:cubicBezTo>
                    <a:pt x="3" y="11"/>
                    <a:pt x="3" y="12"/>
                    <a:pt x="4" y="13"/>
                  </a:cubicBezTo>
                  <a:cubicBezTo>
                    <a:pt x="2" y="13"/>
                    <a:pt x="0" y="15"/>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cxnSp>
        <p:nvCxnSpPr>
          <p:cNvPr id="62" name="Conector curvado 61"/>
          <p:cNvCxnSpPr/>
          <p:nvPr/>
        </p:nvCxnSpPr>
        <p:spPr>
          <a:xfrm rot="10800000">
            <a:off x="8155228" y="3929369"/>
            <a:ext cx="554164" cy="27570"/>
          </a:xfrm>
          <a:prstGeom prst="curvedConnector3">
            <a:avLst>
              <a:gd name="adj1" fmla="val 50000"/>
            </a:avLst>
          </a:prstGeom>
          <a:ln w="1143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curvado 74"/>
          <p:cNvCxnSpPr/>
          <p:nvPr/>
        </p:nvCxnSpPr>
        <p:spPr>
          <a:xfrm>
            <a:off x="9265024" y="1867357"/>
            <a:ext cx="574719" cy="2013736"/>
          </a:xfrm>
          <a:prstGeom prst="bentConnector3">
            <a:avLst>
              <a:gd name="adj1" fmla="val 182734"/>
            </a:avLst>
          </a:prstGeom>
          <a:ln w="11430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47" name="Rectángulo 46"/>
          <p:cNvSpPr/>
          <p:nvPr/>
        </p:nvSpPr>
        <p:spPr>
          <a:xfrm>
            <a:off x="9727264" y="2684779"/>
            <a:ext cx="1168094" cy="337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Ingresos tarifarios</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 name="Objeto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0031" name="Diapositiva de think-cell" r:id="rId13" imgW="425" imgH="426" progId="TCLayout.ActiveDocument.1">
                  <p:embed/>
                </p:oleObj>
              </mc:Choice>
              <mc:Fallback>
                <p:oleObj name="Diapositiva de think-cell" r:id="rId13" imgW="425" imgH="426" progId="TCLayout.ActiveDocument.1">
                  <p:embed/>
                  <p:pic>
                    <p:nvPicPr>
                      <p:cNvPr id="3" name="Objeto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ángulo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377" rtl="0" eaLnBrk="1" fontAlgn="auto" latinLnBrk="0" hangingPunct="1">
              <a:lnSpc>
                <a:spcPct val="90000"/>
              </a:lnSpc>
              <a:spcBef>
                <a:spcPct val="0"/>
              </a:spcBef>
              <a:spcAft>
                <a:spcPct val="0"/>
              </a:spcAft>
              <a:buClrTx/>
              <a:buSzTx/>
              <a:buFontTx/>
              <a:buNone/>
              <a:tabLst/>
              <a:defRPr/>
            </a:pPr>
            <a:endParaRPr kumimoji="0" lang="es-MX" sz="2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sym typeface="Arial Narrow" panose="020B0606020202030204" pitchFamily="34" charset="0"/>
            </a:endParaRPr>
          </a:p>
        </p:txBody>
      </p:sp>
      <p:sp>
        <p:nvSpPr>
          <p:cNvPr id="5" name="CuadroTexto 4"/>
          <p:cNvSpPr txBox="1"/>
          <p:nvPr/>
        </p:nvSpPr>
        <p:spPr>
          <a:xfrm>
            <a:off x="2080697" y="2588305"/>
            <a:ext cx="5539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smtClean="0">
                <a:ln>
                  <a:noFill/>
                </a:ln>
                <a:solidFill>
                  <a:srgbClr val="FFC000"/>
                </a:solidFill>
                <a:effectLst/>
                <a:uLnTx/>
                <a:uFillTx/>
                <a:latin typeface="Arial" panose="020B0604020202020204" pitchFamily="34" charset="0"/>
                <a:ea typeface="+mn-ea"/>
                <a:cs typeface="Arial" panose="020B0604020202020204" pitchFamily="34" charset="0"/>
              </a:rPr>
              <a:t>+</a:t>
            </a:r>
            <a:endParaRPr kumimoji="0" lang="es-MX"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sp>
        <p:nvSpPr>
          <p:cNvPr id="17" name="Título 1"/>
          <p:cNvSpPr>
            <a:spLocks noGrp="1"/>
          </p:cNvSpPr>
          <p:nvPr>
            <p:ph type="title"/>
          </p:nvPr>
        </p:nvSpPr>
        <p:spPr>
          <a:xfrm>
            <a:off x="226079" y="125929"/>
            <a:ext cx="9326305" cy="936104"/>
          </a:xfrm>
        </p:spPr>
        <p:txBody>
          <a:bodyPr/>
          <a:lstStyle/>
          <a:p>
            <a:pPr algn="just"/>
            <a:r>
              <a:rPr lang="es-MX" dirty="0" smtClean="0">
                <a:solidFill>
                  <a:schemeClr val="tx1">
                    <a:lumMod val="65000"/>
                    <a:lumOff val="35000"/>
                  </a:schemeClr>
                </a:solidFill>
                <a:cs typeface="Arial" panose="020B0604020202020204" pitchFamily="34" charset="0"/>
              </a:rPr>
              <a:t>El nuevo esquema tarifario de Suministro Básico reconoce los costos para cada uno de los eslabones de la cadena en la industria eléctrica para desarrollarlos de manera eficiente en beneficio de los usuarios finales. </a:t>
            </a:r>
            <a:endParaRPr lang="es-MX" dirty="0">
              <a:solidFill>
                <a:schemeClr val="tx1">
                  <a:lumMod val="65000"/>
                  <a:lumOff val="35000"/>
                </a:schemeClr>
              </a:solidFill>
              <a:cs typeface="Arial" panose="020B0604020202020204" pitchFamily="34" charset="0"/>
            </a:endParaRPr>
          </a:p>
        </p:txBody>
      </p:sp>
      <p:sp>
        <p:nvSpPr>
          <p:cNvPr id="4" name="CuadroTexto 3"/>
          <p:cNvSpPr txBox="1"/>
          <p:nvPr/>
        </p:nvSpPr>
        <p:spPr>
          <a:xfrm>
            <a:off x="1807690" y="6145278"/>
            <a:ext cx="2047098" cy="523220"/>
          </a:xfrm>
          <a:prstGeom prst="rect">
            <a:avLst/>
          </a:prstGeom>
          <a:noFill/>
          <a:ln>
            <a:solidFill>
              <a:schemeClr val="accent1"/>
            </a:solidFill>
          </a:ln>
        </p:spPr>
        <p:txBody>
          <a:bodyPr wrap="square" rtlCol="0">
            <a:spAutoFit/>
          </a:bodyPr>
          <a:lstStyle/>
          <a:p>
            <a:r>
              <a:rPr lang="es-MX" sz="1400" b="1" dirty="0" smtClean="0">
                <a:solidFill>
                  <a:schemeClr val="accent1">
                    <a:lumMod val="75000"/>
                  </a:schemeClr>
                </a:solidFill>
              </a:rPr>
              <a:t>* Participación % de facturación por actividad</a:t>
            </a:r>
            <a:endParaRPr lang="es-MX" sz="1400" b="1" dirty="0">
              <a:solidFill>
                <a:schemeClr val="accent1">
                  <a:lumMod val="75000"/>
                </a:schemeClr>
              </a:solidFill>
            </a:endParaRPr>
          </a:p>
        </p:txBody>
      </p:sp>
      <p:sp>
        <p:nvSpPr>
          <p:cNvPr id="65" name="CuadroTexto 64"/>
          <p:cNvSpPr txBox="1"/>
          <p:nvPr/>
        </p:nvSpPr>
        <p:spPr>
          <a:xfrm>
            <a:off x="3469976" y="2411315"/>
            <a:ext cx="820134" cy="338554"/>
          </a:xfrm>
          <a:prstGeom prst="rect">
            <a:avLst/>
          </a:prstGeom>
          <a:noFill/>
          <a:ln>
            <a:solidFill>
              <a:schemeClr val="accent1"/>
            </a:solidFill>
          </a:ln>
        </p:spPr>
        <p:txBody>
          <a:bodyPr wrap="square" rtlCol="0">
            <a:spAutoFit/>
          </a:bodyPr>
          <a:lstStyle/>
          <a:p>
            <a:pPr algn="ctr"/>
            <a:r>
              <a:rPr lang="es-MX" sz="1600" b="1" dirty="0" smtClean="0">
                <a:solidFill>
                  <a:schemeClr val="accent1">
                    <a:lumMod val="75000"/>
                  </a:schemeClr>
                </a:solidFill>
                <a:latin typeface="Arial Narrow" panose="020B0606020202030204" pitchFamily="34" charset="0"/>
              </a:rPr>
              <a:t>63.4%* </a:t>
            </a:r>
            <a:endParaRPr lang="es-MX" sz="1600" b="1" dirty="0">
              <a:solidFill>
                <a:schemeClr val="accent1">
                  <a:lumMod val="75000"/>
                </a:schemeClr>
              </a:solidFill>
              <a:latin typeface="Arial Narrow" panose="020B0606020202030204" pitchFamily="34" charset="0"/>
            </a:endParaRPr>
          </a:p>
        </p:txBody>
      </p:sp>
      <p:sp>
        <p:nvSpPr>
          <p:cNvPr id="66" name="CuadroTexto 65"/>
          <p:cNvSpPr txBox="1"/>
          <p:nvPr/>
        </p:nvSpPr>
        <p:spPr>
          <a:xfrm>
            <a:off x="4872354" y="2515646"/>
            <a:ext cx="820134" cy="338554"/>
          </a:xfrm>
          <a:prstGeom prst="rect">
            <a:avLst/>
          </a:prstGeom>
          <a:noFill/>
          <a:ln>
            <a:solidFill>
              <a:schemeClr val="accent1"/>
            </a:solidFill>
          </a:ln>
        </p:spPr>
        <p:txBody>
          <a:bodyPr wrap="square" rtlCol="0">
            <a:spAutoFit/>
          </a:bodyPr>
          <a:lstStyle/>
          <a:p>
            <a:pPr algn="ctr"/>
            <a:r>
              <a:rPr lang="es-MX" sz="1600" b="1" dirty="0" smtClean="0">
                <a:solidFill>
                  <a:schemeClr val="accent1">
                    <a:lumMod val="75000"/>
                  </a:schemeClr>
                </a:solidFill>
                <a:latin typeface="Arial Narrow" panose="020B0606020202030204" pitchFamily="34" charset="0"/>
              </a:rPr>
              <a:t>7.1%* </a:t>
            </a:r>
            <a:endParaRPr lang="es-MX" sz="1600" b="1" dirty="0">
              <a:solidFill>
                <a:schemeClr val="accent1">
                  <a:lumMod val="75000"/>
                </a:schemeClr>
              </a:solidFill>
              <a:latin typeface="Arial Narrow" panose="020B0606020202030204" pitchFamily="34" charset="0"/>
            </a:endParaRPr>
          </a:p>
        </p:txBody>
      </p:sp>
      <p:sp>
        <p:nvSpPr>
          <p:cNvPr id="68" name="CuadroTexto 67"/>
          <p:cNvSpPr txBox="1"/>
          <p:nvPr/>
        </p:nvSpPr>
        <p:spPr>
          <a:xfrm>
            <a:off x="6596686" y="2812590"/>
            <a:ext cx="820134" cy="338554"/>
          </a:xfrm>
          <a:prstGeom prst="rect">
            <a:avLst/>
          </a:prstGeom>
          <a:noFill/>
          <a:ln>
            <a:solidFill>
              <a:schemeClr val="accent1"/>
            </a:solidFill>
          </a:ln>
        </p:spPr>
        <p:txBody>
          <a:bodyPr wrap="square" rtlCol="0">
            <a:spAutoFit/>
          </a:bodyPr>
          <a:lstStyle/>
          <a:p>
            <a:pPr algn="ctr"/>
            <a:r>
              <a:rPr lang="es-MX" sz="1600" b="1" dirty="0" smtClean="0">
                <a:solidFill>
                  <a:schemeClr val="accent1">
                    <a:lumMod val="75000"/>
                  </a:schemeClr>
                </a:solidFill>
                <a:latin typeface="Arial Narrow" panose="020B0606020202030204" pitchFamily="34" charset="0"/>
              </a:rPr>
              <a:t>22.3%* </a:t>
            </a:r>
            <a:endParaRPr lang="es-MX" sz="1600" b="1" dirty="0">
              <a:solidFill>
                <a:schemeClr val="accent1">
                  <a:lumMod val="75000"/>
                </a:schemeClr>
              </a:solidFill>
              <a:latin typeface="Arial Narrow" panose="020B0606020202030204" pitchFamily="34" charset="0"/>
            </a:endParaRPr>
          </a:p>
        </p:txBody>
      </p:sp>
      <p:sp>
        <p:nvSpPr>
          <p:cNvPr id="69" name="CuadroTexto 68"/>
          <p:cNvSpPr txBox="1"/>
          <p:nvPr/>
        </p:nvSpPr>
        <p:spPr>
          <a:xfrm>
            <a:off x="7757445" y="5456445"/>
            <a:ext cx="820134" cy="338554"/>
          </a:xfrm>
          <a:prstGeom prst="rect">
            <a:avLst/>
          </a:prstGeom>
          <a:noFill/>
          <a:ln>
            <a:solidFill>
              <a:schemeClr val="accent1"/>
            </a:solidFill>
          </a:ln>
        </p:spPr>
        <p:txBody>
          <a:bodyPr wrap="square" rtlCol="0">
            <a:spAutoFit/>
          </a:bodyPr>
          <a:lstStyle/>
          <a:p>
            <a:pPr algn="ctr"/>
            <a:r>
              <a:rPr lang="es-MX" sz="1600" b="1" dirty="0" smtClean="0">
                <a:solidFill>
                  <a:schemeClr val="accent1">
                    <a:lumMod val="75000"/>
                  </a:schemeClr>
                </a:solidFill>
                <a:latin typeface="Arial Narrow" panose="020B0606020202030204" pitchFamily="34" charset="0"/>
              </a:rPr>
              <a:t>6.7%* </a:t>
            </a:r>
            <a:endParaRPr lang="es-MX" sz="1600" b="1" dirty="0">
              <a:solidFill>
                <a:schemeClr val="accent1">
                  <a:lumMod val="75000"/>
                </a:schemeClr>
              </a:solidFill>
              <a:latin typeface="Arial Narrow" panose="020B0606020202030204" pitchFamily="34" charset="0"/>
            </a:endParaRPr>
          </a:p>
        </p:txBody>
      </p:sp>
      <p:sp>
        <p:nvSpPr>
          <p:cNvPr id="70" name="CuadroTexto 69"/>
          <p:cNvSpPr txBox="1"/>
          <p:nvPr/>
        </p:nvSpPr>
        <p:spPr>
          <a:xfrm>
            <a:off x="6248245" y="6453055"/>
            <a:ext cx="820134" cy="338554"/>
          </a:xfrm>
          <a:prstGeom prst="rect">
            <a:avLst/>
          </a:prstGeom>
          <a:noFill/>
          <a:ln>
            <a:solidFill>
              <a:schemeClr val="accent1"/>
            </a:solidFill>
          </a:ln>
        </p:spPr>
        <p:txBody>
          <a:bodyPr wrap="square" rtlCol="0">
            <a:spAutoFit/>
          </a:bodyPr>
          <a:lstStyle/>
          <a:p>
            <a:pPr algn="ctr"/>
            <a:r>
              <a:rPr lang="es-MX" sz="1600" b="1" dirty="0" smtClean="0">
                <a:solidFill>
                  <a:schemeClr val="accent1">
                    <a:lumMod val="75000"/>
                  </a:schemeClr>
                </a:solidFill>
                <a:latin typeface="Arial Narrow" panose="020B0606020202030204" pitchFamily="34" charset="0"/>
              </a:rPr>
              <a:t>0.3%* </a:t>
            </a:r>
            <a:endParaRPr lang="es-MX" sz="1600" b="1" dirty="0">
              <a:solidFill>
                <a:schemeClr val="accent1">
                  <a:lumMod val="75000"/>
                </a:schemeClr>
              </a:solidFill>
              <a:latin typeface="Arial Narrow" panose="020B0606020202030204" pitchFamily="34" charset="0"/>
            </a:endParaRPr>
          </a:p>
        </p:txBody>
      </p:sp>
      <p:sp>
        <p:nvSpPr>
          <p:cNvPr id="71" name="CuadroTexto 70"/>
          <p:cNvSpPr txBox="1"/>
          <p:nvPr/>
        </p:nvSpPr>
        <p:spPr>
          <a:xfrm>
            <a:off x="3170730" y="3773877"/>
            <a:ext cx="820134" cy="338554"/>
          </a:xfrm>
          <a:prstGeom prst="rect">
            <a:avLst/>
          </a:prstGeom>
          <a:noFill/>
          <a:ln>
            <a:solidFill>
              <a:schemeClr val="accent1"/>
            </a:solidFill>
          </a:ln>
        </p:spPr>
        <p:txBody>
          <a:bodyPr wrap="square" rtlCol="0">
            <a:spAutoFit/>
          </a:bodyPr>
          <a:lstStyle/>
          <a:p>
            <a:pPr algn="ctr"/>
            <a:r>
              <a:rPr lang="es-MX" sz="1600" b="1" dirty="0" smtClean="0">
                <a:solidFill>
                  <a:schemeClr val="accent1">
                    <a:lumMod val="75000"/>
                  </a:schemeClr>
                </a:solidFill>
                <a:latin typeface="Arial Narrow" panose="020B0606020202030204" pitchFamily="34" charset="0"/>
              </a:rPr>
              <a:t>0.2%* </a:t>
            </a:r>
            <a:endParaRPr lang="es-MX" sz="1600" b="1" dirty="0">
              <a:solidFill>
                <a:schemeClr val="accent1">
                  <a:lumMod val="75000"/>
                </a:schemeClr>
              </a:solidFill>
              <a:latin typeface="Arial Narrow" panose="020B0606020202030204" pitchFamily="34" charset="0"/>
            </a:endParaRPr>
          </a:p>
        </p:txBody>
      </p:sp>
      <p:sp>
        <p:nvSpPr>
          <p:cNvPr id="72" name="CuadroTexto 71"/>
          <p:cNvSpPr txBox="1"/>
          <p:nvPr/>
        </p:nvSpPr>
        <p:spPr>
          <a:xfrm>
            <a:off x="9429676" y="4261797"/>
            <a:ext cx="1249976" cy="954107"/>
          </a:xfrm>
          <a:prstGeom prst="rect">
            <a:avLst/>
          </a:prstGeom>
          <a:noFill/>
          <a:ln>
            <a:solidFill>
              <a:schemeClr val="accent2"/>
            </a:solidFill>
          </a:ln>
        </p:spPr>
        <p:txBody>
          <a:bodyPr wrap="square" rtlCol="0">
            <a:spAutoFit/>
          </a:bodyPr>
          <a:lstStyle/>
          <a:p>
            <a:pPr algn="ctr"/>
            <a:r>
              <a:rPr lang="es-MX" sz="1400" b="1" dirty="0" smtClean="0">
                <a:solidFill>
                  <a:schemeClr val="accent2"/>
                </a:solidFill>
                <a:latin typeface="Arial Narrow" panose="020B0606020202030204" pitchFamily="34" charset="0"/>
              </a:rPr>
              <a:t>Tarifas subsidiadas: hogares y riego agrícola</a:t>
            </a:r>
            <a:endParaRPr lang="es-MX" sz="1400" b="1"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1418645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o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040" name="Diapositiva de think-cell" r:id="rId5" imgW="425" imgH="426" progId="TCLayout.ActiveDocument.1">
                  <p:embed/>
                </p:oleObj>
              </mc:Choice>
              <mc:Fallback>
                <p:oleObj name="Diapositiva de think-cell" r:id="rId5" imgW="425" imgH="426" progId="TCLayout.ActiveDocument.1">
                  <p:embed/>
                  <p:pic>
                    <p:nvPicPr>
                      <p:cNvPr id="9" name="Objeto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ángulo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s-MX" sz="2400" b="1" dirty="0">
              <a:latin typeface="Arial Narrow" panose="020B0606020202030204" pitchFamily="34" charset="0"/>
              <a:ea typeface="+mj-ea"/>
              <a:cs typeface="+mj-cs"/>
              <a:sym typeface="Arial Narrow" panose="020B0606020202030204" pitchFamily="34" charset="0"/>
            </a:endParaRPr>
          </a:p>
        </p:txBody>
      </p:sp>
      <p:sp>
        <p:nvSpPr>
          <p:cNvPr id="7" name="Título 1"/>
          <p:cNvSpPr>
            <a:spLocks noGrp="1"/>
          </p:cNvSpPr>
          <p:nvPr>
            <p:ph type="title"/>
          </p:nvPr>
        </p:nvSpPr>
        <p:spPr>
          <a:xfrm>
            <a:off x="345084" y="267942"/>
            <a:ext cx="9289032" cy="786321"/>
          </a:xfrm>
        </p:spPr>
        <p:txBody>
          <a:bodyPr/>
          <a:lstStyle/>
          <a:p>
            <a:pPr algn="just"/>
            <a:r>
              <a:rPr lang="es-MX" dirty="0"/>
              <a:t>Esquema tarifario: l</a:t>
            </a:r>
            <a:r>
              <a:rPr lang="es-MX" dirty="0" smtClean="0"/>
              <a:t>as </a:t>
            </a:r>
            <a:r>
              <a:rPr lang="es-MX" dirty="0"/>
              <a:t>Tarifas Finales del Suministro Básico se componen de las Tarifas Reguladas y el costo de la generación y productos asociados</a:t>
            </a:r>
          </a:p>
        </p:txBody>
      </p:sp>
      <p:sp>
        <p:nvSpPr>
          <p:cNvPr id="36" name="Rectángulo 35"/>
          <p:cNvSpPr/>
          <p:nvPr/>
        </p:nvSpPr>
        <p:spPr>
          <a:xfrm>
            <a:off x="6804572" y="1918046"/>
            <a:ext cx="5363013" cy="3781167"/>
          </a:xfrm>
          <a:prstGeom prst="rect">
            <a:avLst/>
          </a:prstGeom>
          <a:solidFill>
            <a:srgbClr val="44B76B"/>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Arial Narrow" panose="020B0606020202030204" pitchFamily="34" charset="0"/>
            </a:endParaRPr>
          </a:p>
        </p:txBody>
      </p:sp>
      <p:sp>
        <p:nvSpPr>
          <p:cNvPr id="41" name="Rectángulo 40"/>
          <p:cNvSpPr/>
          <p:nvPr/>
        </p:nvSpPr>
        <p:spPr>
          <a:xfrm>
            <a:off x="4285560" y="1918047"/>
            <a:ext cx="4388544" cy="3781167"/>
          </a:xfrm>
          <a:prstGeom prst="rect">
            <a:avLst/>
          </a:prstGeom>
          <a:solidFill>
            <a:srgbClr val="4372C4"/>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Arial Narrow" panose="020B0606020202030204" pitchFamily="34" charset="0"/>
            </a:endParaRPr>
          </a:p>
        </p:txBody>
      </p:sp>
      <p:sp>
        <p:nvSpPr>
          <p:cNvPr id="43" name="Rectángulo 42"/>
          <p:cNvSpPr/>
          <p:nvPr/>
        </p:nvSpPr>
        <p:spPr>
          <a:xfrm>
            <a:off x="-62897" y="1918048"/>
            <a:ext cx="5363013" cy="3781167"/>
          </a:xfrm>
          <a:prstGeom prst="rect">
            <a:avLst/>
          </a:prstGeom>
          <a:solidFill>
            <a:srgbClr val="00206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Arial Narrow" panose="020B0606020202030204" pitchFamily="34" charset="0"/>
            </a:endParaRPr>
          </a:p>
        </p:txBody>
      </p:sp>
      <p:sp>
        <p:nvSpPr>
          <p:cNvPr id="51" name="CuadroTexto 50"/>
          <p:cNvSpPr txBox="1"/>
          <p:nvPr/>
        </p:nvSpPr>
        <p:spPr>
          <a:xfrm>
            <a:off x="813850" y="1369145"/>
            <a:ext cx="3328416" cy="384721"/>
          </a:xfrm>
          <a:prstGeom prst="rect">
            <a:avLst/>
          </a:prstGeom>
          <a:noFill/>
        </p:spPr>
        <p:txBody>
          <a:bodyPr wrap="square" rtlCol="0">
            <a:spAutoFit/>
          </a:bodyPr>
          <a:lstStyle/>
          <a:p>
            <a:pPr algn="ctr"/>
            <a:r>
              <a:rPr lang="es-MX" b="1" dirty="0" smtClean="0">
                <a:solidFill>
                  <a:schemeClr val="tx2">
                    <a:lumMod val="50000"/>
                  </a:schemeClr>
                </a:solidFill>
                <a:latin typeface="Arial Narrow" panose="020B0606020202030204" pitchFamily="34" charset="0"/>
              </a:rPr>
              <a:t>Tarifas Reguladas</a:t>
            </a:r>
            <a:endParaRPr lang="es-MX" b="1" dirty="0">
              <a:solidFill>
                <a:schemeClr val="tx2">
                  <a:lumMod val="50000"/>
                </a:schemeClr>
              </a:solidFill>
              <a:latin typeface="Arial Narrow" panose="020B0606020202030204" pitchFamily="34" charset="0"/>
            </a:endParaRPr>
          </a:p>
        </p:txBody>
      </p:sp>
      <p:graphicFrame>
        <p:nvGraphicFramePr>
          <p:cNvPr id="52" name="Diagrama 51"/>
          <p:cNvGraphicFramePr/>
          <p:nvPr>
            <p:extLst>
              <p:ext uri="{D42A27DB-BD31-4B8C-83A1-F6EECF244321}">
                <p14:modId xmlns:p14="http://schemas.microsoft.com/office/powerpoint/2010/main" val="4117114795"/>
              </p:ext>
            </p:extLst>
          </p:nvPr>
        </p:nvGraphicFramePr>
        <p:xfrm>
          <a:off x="-499314" y="1997660"/>
          <a:ext cx="6773672" cy="39629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3" name="object 54"/>
          <p:cNvSpPr/>
          <p:nvPr/>
        </p:nvSpPr>
        <p:spPr>
          <a:xfrm>
            <a:off x="351241" y="3052200"/>
            <a:ext cx="572304" cy="469742"/>
          </a:xfrm>
          <a:custGeom>
            <a:avLst/>
            <a:gdLst/>
            <a:ahLst/>
            <a:cxnLst/>
            <a:rect l="l" t="t" r="r" b="b"/>
            <a:pathLst>
              <a:path w="723328" h="626259">
                <a:moveTo>
                  <a:pt x="521703" y="338986"/>
                </a:moveTo>
                <a:lnTo>
                  <a:pt x="336778" y="444650"/>
                </a:lnTo>
                <a:lnTo>
                  <a:pt x="336934" y="594772"/>
                </a:lnTo>
                <a:lnTo>
                  <a:pt x="340382" y="603212"/>
                </a:lnTo>
                <a:lnTo>
                  <a:pt x="390009" y="625152"/>
                </a:lnTo>
                <a:lnTo>
                  <a:pt x="408686" y="626259"/>
                </a:lnTo>
                <a:lnTo>
                  <a:pt x="426770" y="624847"/>
                </a:lnTo>
                <a:lnTo>
                  <a:pt x="467262" y="609276"/>
                </a:lnTo>
                <a:lnTo>
                  <a:pt x="476478" y="446797"/>
                </a:lnTo>
                <a:lnTo>
                  <a:pt x="600452" y="446797"/>
                </a:lnTo>
                <a:lnTo>
                  <a:pt x="603781" y="440314"/>
                </a:lnTo>
                <a:lnTo>
                  <a:pt x="609027" y="425931"/>
                </a:lnTo>
                <a:lnTo>
                  <a:pt x="611532" y="412526"/>
                </a:lnTo>
                <a:lnTo>
                  <a:pt x="611255" y="400827"/>
                </a:lnTo>
                <a:lnTo>
                  <a:pt x="608157" y="391561"/>
                </a:lnTo>
                <a:lnTo>
                  <a:pt x="602195" y="385456"/>
                </a:lnTo>
                <a:lnTo>
                  <a:pt x="521703" y="338986"/>
                </a:lnTo>
                <a:close/>
              </a:path>
              <a:path w="723328" h="626259">
                <a:moveTo>
                  <a:pt x="600452" y="446797"/>
                </a:moveTo>
                <a:lnTo>
                  <a:pt x="476478" y="446797"/>
                </a:lnTo>
                <a:lnTo>
                  <a:pt x="551380" y="487981"/>
                </a:lnTo>
                <a:lnTo>
                  <a:pt x="589875" y="463351"/>
                </a:lnTo>
                <a:lnTo>
                  <a:pt x="600452" y="446797"/>
                </a:lnTo>
                <a:close/>
              </a:path>
              <a:path w="723328" h="626259">
                <a:moveTo>
                  <a:pt x="287223" y="203617"/>
                </a:moveTo>
                <a:lnTo>
                  <a:pt x="176187" y="273429"/>
                </a:lnTo>
                <a:lnTo>
                  <a:pt x="336778" y="366152"/>
                </a:lnTo>
                <a:lnTo>
                  <a:pt x="336778" y="384732"/>
                </a:lnTo>
                <a:lnTo>
                  <a:pt x="201015" y="462316"/>
                </a:lnTo>
                <a:lnTo>
                  <a:pt x="198805" y="470431"/>
                </a:lnTo>
                <a:lnTo>
                  <a:pt x="204901" y="481087"/>
                </a:lnTo>
                <a:lnTo>
                  <a:pt x="209384" y="483500"/>
                </a:lnTo>
                <a:lnTo>
                  <a:pt x="216230" y="483500"/>
                </a:lnTo>
                <a:lnTo>
                  <a:pt x="218490" y="482941"/>
                </a:lnTo>
                <a:lnTo>
                  <a:pt x="530046" y="304912"/>
                </a:lnTo>
                <a:lnTo>
                  <a:pt x="476478" y="304912"/>
                </a:lnTo>
                <a:lnTo>
                  <a:pt x="476478" y="232230"/>
                </a:lnTo>
                <a:lnTo>
                  <a:pt x="336778" y="232230"/>
                </a:lnTo>
                <a:lnTo>
                  <a:pt x="287223" y="203617"/>
                </a:lnTo>
                <a:close/>
              </a:path>
              <a:path w="723328" h="626259">
                <a:moveTo>
                  <a:pt x="677964" y="249693"/>
                </a:moveTo>
                <a:lnTo>
                  <a:pt x="561390" y="316304"/>
                </a:lnTo>
                <a:lnTo>
                  <a:pt x="656482" y="369139"/>
                </a:lnTo>
                <a:lnTo>
                  <a:pt x="665545" y="367796"/>
                </a:lnTo>
                <a:lnTo>
                  <a:pt x="703719" y="331519"/>
                </a:lnTo>
                <a:lnTo>
                  <a:pt x="716635" y="293677"/>
                </a:lnTo>
                <a:lnTo>
                  <a:pt x="716356" y="281981"/>
                </a:lnTo>
                <a:lnTo>
                  <a:pt x="713254" y="272720"/>
                </a:lnTo>
                <a:lnTo>
                  <a:pt x="707288" y="266622"/>
                </a:lnTo>
                <a:lnTo>
                  <a:pt x="677964" y="249693"/>
                </a:lnTo>
                <a:close/>
              </a:path>
              <a:path w="723328" h="626259">
                <a:moveTo>
                  <a:pt x="173434" y="140382"/>
                </a:moveTo>
                <a:lnTo>
                  <a:pt x="134879" y="166074"/>
                </a:lnTo>
                <a:lnTo>
                  <a:pt x="115658" y="211465"/>
                </a:lnTo>
                <a:lnTo>
                  <a:pt x="114443" y="222928"/>
                </a:lnTo>
                <a:lnTo>
                  <a:pt x="115612" y="232231"/>
                </a:lnTo>
                <a:lnTo>
                  <a:pt x="119037" y="239177"/>
                </a:lnTo>
                <a:lnTo>
                  <a:pt x="124256" y="243444"/>
                </a:lnTo>
                <a:lnTo>
                  <a:pt x="1866" y="320381"/>
                </a:lnTo>
                <a:lnTo>
                  <a:pt x="0" y="328585"/>
                </a:lnTo>
                <a:lnTo>
                  <a:pt x="6426" y="338821"/>
                </a:lnTo>
                <a:lnTo>
                  <a:pt x="10744" y="341018"/>
                </a:lnTo>
                <a:lnTo>
                  <a:pt x="17589" y="341018"/>
                </a:lnTo>
                <a:lnTo>
                  <a:pt x="20027" y="340358"/>
                </a:lnTo>
                <a:lnTo>
                  <a:pt x="285205" y="173632"/>
                </a:lnTo>
                <a:lnTo>
                  <a:pt x="235292" y="173632"/>
                </a:lnTo>
                <a:lnTo>
                  <a:pt x="181356" y="142492"/>
                </a:lnTo>
                <a:lnTo>
                  <a:pt x="173434" y="140382"/>
                </a:lnTo>
                <a:close/>
              </a:path>
              <a:path w="723328" h="626259">
                <a:moveTo>
                  <a:pt x="495046" y="144079"/>
                </a:moveTo>
                <a:lnTo>
                  <a:pt x="495046" y="278001"/>
                </a:lnTo>
                <a:lnTo>
                  <a:pt x="509231" y="286192"/>
                </a:lnTo>
                <a:lnTo>
                  <a:pt x="476478" y="304912"/>
                </a:lnTo>
                <a:lnTo>
                  <a:pt x="530046" y="304912"/>
                </a:lnTo>
                <a:lnTo>
                  <a:pt x="679379" y="219581"/>
                </a:lnTo>
                <a:lnTo>
                  <a:pt x="625805" y="219581"/>
                </a:lnTo>
                <a:lnTo>
                  <a:pt x="495046" y="144079"/>
                </a:lnTo>
                <a:close/>
              </a:path>
              <a:path w="723328" h="626259">
                <a:moveTo>
                  <a:pt x="476478" y="164882"/>
                </a:moveTo>
                <a:lnTo>
                  <a:pt x="299123" y="164882"/>
                </a:lnTo>
                <a:lnTo>
                  <a:pt x="336778" y="186624"/>
                </a:lnTo>
                <a:lnTo>
                  <a:pt x="336778" y="232230"/>
                </a:lnTo>
                <a:lnTo>
                  <a:pt x="476478" y="232230"/>
                </a:lnTo>
                <a:lnTo>
                  <a:pt x="476478" y="164882"/>
                </a:lnTo>
                <a:close/>
              </a:path>
              <a:path w="723328" h="626259">
                <a:moveTo>
                  <a:pt x="707936" y="172667"/>
                </a:moveTo>
                <a:lnTo>
                  <a:pt x="625805" y="219581"/>
                </a:lnTo>
                <a:lnTo>
                  <a:pt x="679379" y="219581"/>
                </a:lnTo>
                <a:lnTo>
                  <a:pt x="721118" y="195730"/>
                </a:lnTo>
                <a:lnTo>
                  <a:pt x="723328" y="187602"/>
                </a:lnTo>
                <a:lnTo>
                  <a:pt x="716051" y="174864"/>
                </a:lnTo>
                <a:lnTo>
                  <a:pt x="707936" y="172667"/>
                </a:lnTo>
                <a:close/>
              </a:path>
              <a:path w="723328" h="626259">
                <a:moveTo>
                  <a:pt x="278532" y="21536"/>
                </a:moveTo>
                <a:lnTo>
                  <a:pt x="239978" y="47232"/>
                </a:lnTo>
                <a:lnTo>
                  <a:pt x="220760" y="92634"/>
                </a:lnTo>
                <a:lnTo>
                  <a:pt x="219545" y="104097"/>
                </a:lnTo>
                <a:lnTo>
                  <a:pt x="220714" y="113398"/>
                </a:lnTo>
                <a:lnTo>
                  <a:pt x="224138" y="120340"/>
                </a:lnTo>
                <a:lnTo>
                  <a:pt x="273100" y="149858"/>
                </a:lnTo>
                <a:lnTo>
                  <a:pt x="235292" y="173632"/>
                </a:lnTo>
                <a:lnTo>
                  <a:pt x="285205" y="173632"/>
                </a:lnTo>
                <a:lnTo>
                  <a:pt x="299123" y="164882"/>
                </a:lnTo>
                <a:lnTo>
                  <a:pt x="476478" y="164882"/>
                </a:lnTo>
                <a:lnTo>
                  <a:pt x="476478" y="52703"/>
                </a:lnTo>
                <a:lnTo>
                  <a:pt x="336778" y="52703"/>
                </a:lnTo>
                <a:lnTo>
                  <a:pt x="286448" y="23645"/>
                </a:lnTo>
                <a:lnTo>
                  <a:pt x="278532" y="21536"/>
                </a:lnTo>
                <a:close/>
              </a:path>
              <a:path w="723328" h="626259">
                <a:moveTo>
                  <a:pt x="408678" y="0"/>
                </a:moveTo>
                <a:lnTo>
                  <a:pt x="359097" y="9139"/>
                </a:lnTo>
                <a:lnTo>
                  <a:pt x="336778" y="52703"/>
                </a:lnTo>
                <a:lnTo>
                  <a:pt x="476478" y="52703"/>
                </a:lnTo>
                <a:lnTo>
                  <a:pt x="476478" y="51958"/>
                </a:lnTo>
                <a:lnTo>
                  <a:pt x="424326" y="51958"/>
                </a:lnTo>
                <a:lnTo>
                  <a:pt x="401413" y="51644"/>
                </a:lnTo>
                <a:lnTo>
                  <a:pt x="384492" y="48694"/>
                </a:lnTo>
                <a:lnTo>
                  <a:pt x="373017" y="44105"/>
                </a:lnTo>
                <a:lnTo>
                  <a:pt x="366441" y="38875"/>
                </a:lnTo>
                <a:lnTo>
                  <a:pt x="364217" y="34003"/>
                </a:lnTo>
                <a:lnTo>
                  <a:pt x="367593" y="27087"/>
                </a:lnTo>
                <a:lnTo>
                  <a:pt x="377272" y="19884"/>
                </a:lnTo>
                <a:lnTo>
                  <a:pt x="392566" y="14616"/>
                </a:lnTo>
                <a:lnTo>
                  <a:pt x="406628" y="13269"/>
                </a:lnTo>
                <a:lnTo>
                  <a:pt x="461479" y="13269"/>
                </a:lnTo>
                <a:lnTo>
                  <a:pt x="456686" y="10200"/>
                </a:lnTo>
                <a:lnTo>
                  <a:pt x="442977" y="4911"/>
                </a:lnTo>
                <a:lnTo>
                  <a:pt x="426764" y="1409"/>
                </a:lnTo>
                <a:lnTo>
                  <a:pt x="408678" y="0"/>
                </a:lnTo>
                <a:close/>
              </a:path>
              <a:path w="723328" h="626259">
                <a:moveTo>
                  <a:pt x="461479" y="13269"/>
                </a:moveTo>
                <a:lnTo>
                  <a:pt x="406628" y="13269"/>
                </a:lnTo>
                <a:lnTo>
                  <a:pt x="425572" y="15783"/>
                </a:lnTo>
                <a:lnTo>
                  <a:pt x="439368" y="21810"/>
                </a:lnTo>
                <a:lnTo>
                  <a:pt x="447323" y="29079"/>
                </a:lnTo>
                <a:lnTo>
                  <a:pt x="445391" y="38018"/>
                </a:lnTo>
                <a:lnTo>
                  <a:pt x="437488" y="46102"/>
                </a:lnTo>
                <a:lnTo>
                  <a:pt x="424326" y="51958"/>
                </a:lnTo>
                <a:lnTo>
                  <a:pt x="476478" y="51958"/>
                </a:lnTo>
                <a:lnTo>
                  <a:pt x="476478" y="33742"/>
                </a:lnTo>
                <a:lnTo>
                  <a:pt x="474069" y="24920"/>
                </a:lnTo>
                <a:lnTo>
                  <a:pt x="467261" y="16972"/>
                </a:lnTo>
                <a:lnTo>
                  <a:pt x="461479" y="13269"/>
                </a:lnTo>
                <a:close/>
              </a:path>
            </a:pathLst>
          </a:custGeom>
          <a:solidFill>
            <a:srgbClr val="203864"/>
          </a:solid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54" name="object 35"/>
          <p:cNvSpPr/>
          <p:nvPr/>
        </p:nvSpPr>
        <p:spPr>
          <a:xfrm>
            <a:off x="64102" y="2256469"/>
            <a:ext cx="453363" cy="475765"/>
          </a:xfrm>
          <a:custGeom>
            <a:avLst/>
            <a:gdLst/>
            <a:ahLst/>
            <a:cxnLst/>
            <a:rect l="l" t="t" r="r" b="b"/>
            <a:pathLst>
              <a:path w="638301" h="675005">
                <a:moveTo>
                  <a:pt x="638301" y="613435"/>
                </a:moveTo>
                <a:lnTo>
                  <a:pt x="0" y="613435"/>
                </a:lnTo>
                <a:lnTo>
                  <a:pt x="0" y="675005"/>
                </a:lnTo>
                <a:lnTo>
                  <a:pt x="638301" y="675005"/>
                </a:lnTo>
                <a:lnTo>
                  <a:pt x="638301" y="613435"/>
                </a:lnTo>
                <a:close/>
              </a:path>
              <a:path w="638301" h="675005">
                <a:moveTo>
                  <a:pt x="255993" y="403098"/>
                </a:moveTo>
                <a:lnTo>
                  <a:pt x="211518" y="403098"/>
                </a:lnTo>
                <a:lnTo>
                  <a:pt x="169557" y="613435"/>
                </a:lnTo>
                <a:lnTo>
                  <a:pt x="473570" y="613435"/>
                </a:lnTo>
                <a:lnTo>
                  <a:pt x="473435" y="612762"/>
                </a:lnTo>
                <a:lnTo>
                  <a:pt x="214147" y="612762"/>
                </a:lnTo>
                <a:lnTo>
                  <a:pt x="217271" y="597115"/>
                </a:lnTo>
                <a:lnTo>
                  <a:pt x="470311" y="597115"/>
                </a:lnTo>
                <a:lnTo>
                  <a:pt x="465787" y="574459"/>
                </a:lnTo>
                <a:lnTo>
                  <a:pt x="234416" y="574459"/>
                </a:lnTo>
                <a:lnTo>
                  <a:pt x="257149" y="551726"/>
                </a:lnTo>
                <a:lnTo>
                  <a:pt x="226352" y="551726"/>
                </a:lnTo>
                <a:lnTo>
                  <a:pt x="255993" y="403098"/>
                </a:lnTo>
                <a:close/>
              </a:path>
              <a:path w="638301" h="675005">
                <a:moveTo>
                  <a:pt x="470311" y="597115"/>
                </a:moveTo>
                <a:lnTo>
                  <a:pt x="425805" y="597115"/>
                </a:lnTo>
                <a:lnTo>
                  <a:pt x="428942" y="612762"/>
                </a:lnTo>
                <a:lnTo>
                  <a:pt x="473435" y="612762"/>
                </a:lnTo>
                <a:lnTo>
                  <a:pt x="470311" y="597115"/>
                </a:lnTo>
                <a:close/>
              </a:path>
              <a:path w="638301" h="675005">
                <a:moveTo>
                  <a:pt x="434685" y="418693"/>
                </a:moveTo>
                <a:lnTo>
                  <a:pt x="390182" y="418693"/>
                </a:lnTo>
                <a:lnTo>
                  <a:pt x="421297" y="574459"/>
                </a:lnTo>
                <a:lnTo>
                  <a:pt x="465787" y="574459"/>
                </a:lnTo>
                <a:lnTo>
                  <a:pt x="434685" y="418693"/>
                </a:lnTo>
                <a:close/>
              </a:path>
              <a:path w="638301" h="675005">
                <a:moveTo>
                  <a:pt x="431571" y="403098"/>
                </a:moveTo>
                <a:lnTo>
                  <a:pt x="374967" y="403098"/>
                </a:lnTo>
                <a:lnTo>
                  <a:pt x="226352" y="551726"/>
                </a:lnTo>
                <a:lnTo>
                  <a:pt x="257149" y="551726"/>
                </a:lnTo>
                <a:lnTo>
                  <a:pt x="390182" y="418693"/>
                </a:lnTo>
                <a:lnTo>
                  <a:pt x="434685" y="418693"/>
                </a:lnTo>
                <a:lnTo>
                  <a:pt x="431571" y="403098"/>
                </a:lnTo>
                <a:close/>
              </a:path>
              <a:path w="638301" h="675005">
                <a:moveTo>
                  <a:pt x="117589" y="311391"/>
                </a:moveTo>
                <a:lnTo>
                  <a:pt x="85877" y="311391"/>
                </a:lnTo>
                <a:lnTo>
                  <a:pt x="85877" y="403098"/>
                </a:lnTo>
                <a:lnTo>
                  <a:pt x="564565" y="403098"/>
                </a:lnTo>
                <a:lnTo>
                  <a:pt x="564565" y="381292"/>
                </a:lnTo>
                <a:lnTo>
                  <a:pt x="107645" y="381292"/>
                </a:lnTo>
                <a:lnTo>
                  <a:pt x="107645" y="368960"/>
                </a:lnTo>
                <a:lnTo>
                  <a:pt x="180059" y="342087"/>
                </a:lnTo>
                <a:lnTo>
                  <a:pt x="117589" y="342087"/>
                </a:lnTo>
                <a:lnTo>
                  <a:pt x="117589" y="311391"/>
                </a:lnTo>
                <a:close/>
              </a:path>
              <a:path w="638301" h="675005">
                <a:moveTo>
                  <a:pt x="262547" y="327660"/>
                </a:moveTo>
                <a:lnTo>
                  <a:pt x="218935" y="327660"/>
                </a:lnTo>
                <a:lnTo>
                  <a:pt x="218935" y="365963"/>
                </a:lnTo>
                <a:lnTo>
                  <a:pt x="215887" y="381292"/>
                </a:lnTo>
                <a:lnTo>
                  <a:pt x="260324" y="381292"/>
                </a:lnTo>
                <a:lnTo>
                  <a:pt x="262547" y="370217"/>
                </a:lnTo>
                <a:lnTo>
                  <a:pt x="262547" y="327660"/>
                </a:lnTo>
                <a:close/>
              </a:path>
              <a:path w="638301" h="675005">
                <a:moveTo>
                  <a:pt x="482705" y="325170"/>
                </a:moveTo>
                <a:lnTo>
                  <a:pt x="380542" y="325170"/>
                </a:lnTo>
                <a:lnTo>
                  <a:pt x="380542" y="370217"/>
                </a:lnTo>
                <a:lnTo>
                  <a:pt x="382727" y="381292"/>
                </a:lnTo>
                <a:lnTo>
                  <a:pt x="427240" y="381292"/>
                </a:lnTo>
                <a:lnTo>
                  <a:pt x="424154" y="365963"/>
                </a:lnTo>
                <a:lnTo>
                  <a:pt x="424154" y="328447"/>
                </a:lnTo>
                <a:lnTo>
                  <a:pt x="492470" y="328447"/>
                </a:lnTo>
                <a:lnTo>
                  <a:pt x="482705" y="325170"/>
                </a:lnTo>
                <a:close/>
              </a:path>
              <a:path w="638301" h="675005">
                <a:moveTo>
                  <a:pt x="492470" y="328447"/>
                </a:moveTo>
                <a:lnTo>
                  <a:pt x="424154" y="328447"/>
                </a:lnTo>
                <a:lnTo>
                  <a:pt x="542785" y="368261"/>
                </a:lnTo>
                <a:lnTo>
                  <a:pt x="542785" y="381292"/>
                </a:lnTo>
                <a:lnTo>
                  <a:pt x="564565" y="381292"/>
                </a:lnTo>
                <a:lnTo>
                  <a:pt x="564565" y="341998"/>
                </a:lnTo>
                <a:lnTo>
                  <a:pt x="532853" y="341998"/>
                </a:lnTo>
                <a:lnTo>
                  <a:pt x="492470" y="328447"/>
                </a:lnTo>
                <a:close/>
              </a:path>
              <a:path w="638301" h="675005">
                <a:moveTo>
                  <a:pt x="262547" y="170611"/>
                </a:moveTo>
                <a:lnTo>
                  <a:pt x="218935" y="170611"/>
                </a:lnTo>
                <a:lnTo>
                  <a:pt x="218935" y="304457"/>
                </a:lnTo>
                <a:lnTo>
                  <a:pt x="117589" y="342087"/>
                </a:lnTo>
                <a:lnTo>
                  <a:pt x="180059" y="342087"/>
                </a:lnTo>
                <a:lnTo>
                  <a:pt x="218935" y="327660"/>
                </a:lnTo>
                <a:lnTo>
                  <a:pt x="262547" y="327660"/>
                </a:lnTo>
                <a:lnTo>
                  <a:pt x="262547" y="325170"/>
                </a:lnTo>
                <a:lnTo>
                  <a:pt x="482705" y="325170"/>
                </a:lnTo>
                <a:lnTo>
                  <a:pt x="424154" y="305523"/>
                </a:lnTo>
                <a:lnTo>
                  <a:pt x="424154" y="303364"/>
                </a:lnTo>
                <a:lnTo>
                  <a:pt x="271475" y="303364"/>
                </a:lnTo>
                <a:lnTo>
                  <a:pt x="293420" y="281419"/>
                </a:lnTo>
                <a:lnTo>
                  <a:pt x="262547" y="281419"/>
                </a:lnTo>
                <a:lnTo>
                  <a:pt x="262547" y="170611"/>
                </a:lnTo>
                <a:close/>
              </a:path>
              <a:path w="638301" h="675005">
                <a:moveTo>
                  <a:pt x="564565" y="311391"/>
                </a:moveTo>
                <a:lnTo>
                  <a:pt x="532853" y="311391"/>
                </a:lnTo>
                <a:lnTo>
                  <a:pt x="532853" y="341998"/>
                </a:lnTo>
                <a:lnTo>
                  <a:pt x="564565" y="341998"/>
                </a:lnTo>
                <a:lnTo>
                  <a:pt x="564565" y="311391"/>
                </a:lnTo>
                <a:close/>
              </a:path>
              <a:path w="638301" h="675005">
                <a:moveTo>
                  <a:pt x="424154" y="194297"/>
                </a:moveTo>
                <a:lnTo>
                  <a:pt x="380542" y="194297"/>
                </a:lnTo>
                <a:lnTo>
                  <a:pt x="380542" y="303364"/>
                </a:lnTo>
                <a:lnTo>
                  <a:pt x="424154" y="303364"/>
                </a:lnTo>
                <a:lnTo>
                  <a:pt x="424154" y="194297"/>
                </a:lnTo>
                <a:close/>
              </a:path>
              <a:path w="638301" h="675005">
                <a:moveTo>
                  <a:pt x="424154" y="170611"/>
                </a:moveTo>
                <a:lnTo>
                  <a:pt x="373354" y="170611"/>
                </a:lnTo>
                <a:lnTo>
                  <a:pt x="262547" y="281419"/>
                </a:lnTo>
                <a:lnTo>
                  <a:pt x="293420" y="281419"/>
                </a:lnTo>
                <a:lnTo>
                  <a:pt x="380542" y="194297"/>
                </a:lnTo>
                <a:lnTo>
                  <a:pt x="424154" y="194297"/>
                </a:lnTo>
                <a:lnTo>
                  <a:pt x="424154" y="170611"/>
                </a:lnTo>
                <a:close/>
              </a:path>
              <a:path w="638301" h="675005">
                <a:moveTo>
                  <a:pt x="114642" y="79883"/>
                </a:moveTo>
                <a:lnTo>
                  <a:pt x="82854" y="79883"/>
                </a:lnTo>
                <a:lnTo>
                  <a:pt x="82854" y="170611"/>
                </a:lnTo>
                <a:lnTo>
                  <a:pt x="572541" y="170611"/>
                </a:lnTo>
                <a:lnTo>
                  <a:pt x="572541" y="148805"/>
                </a:lnTo>
                <a:lnTo>
                  <a:pt x="104711" y="148805"/>
                </a:lnTo>
                <a:lnTo>
                  <a:pt x="104711" y="136474"/>
                </a:lnTo>
                <a:lnTo>
                  <a:pt x="177041" y="109613"/>
                </a:lnTo>
                <a:lnTo>
                  <a:pt x="114642" y="109613"/>
                </a:lnTo>
                <a:lnTo>
                  <a:pt x="114642" y="79883"/>
                </a:lnTo>
                <a:close/>
              </a:path>
              <a:path w="638301" h="675005">
                <a:moveTo>
                  <a:pt x="424154" y="94056"/>
                </a:moveTo>
                <a:lnTo>
                  <a:pt x="218935" y="94056"/>
                </a:lnTo>
                <a:lnTo>
                  <a:pt x="218935" y="148805"/>
                </a:lnTo>
                <a:lnTo>
                  <a:pt x="262547" y="148805"/>
                </a:lnTo>
                <a:lnTo>
                  <a:pt x="262547" y="114515"/>
                </a:lnTo>
                <a:lnTo>
                  <a:pt x="424154" y="114515"/>
                </a:lnTo>
                <a:lnTo>
                  <a:pt x="424154" y="94056"/>
                </a:lnTo>
                <a:close/>
              </a:path>
              <a:path w="638301" h="675005">
                <a:moveTo>
                  <a:pt x="424154" y="114515"/>
                </a:moveTo>
                <a:lnTo>
                  <a:pt x="380542" y="114515"/>
                </a:lnTo>
                <a:lnTo>
                  <a:pt x="380542" y="148805"/>
                </a:lnTo>
                <a:lnTo>
                  <a:pt x="424154" y="148805"/>
                </a:lnTo>
                <a:lnTo>
                  <a:pt x="424154" y="114515"/>
                </a:lnTo>
                <a:close/>
              </a:path>
              <a:path w="638301" h="675005">
                <a:moveTo>
                  <a:pt x="492511" y="93306"/>
                </a:moveTo>
                <a:lnTo>
                  <a:pt x="424154" y="93306"/>
                </a:lnTo>
                <a:lnTo>
                  <a:pt x="550697" y="135775"/>
                </a:lnTo>
                <a:lnTo>
                  <a:pt x="550697" y="148805"/>
                </a:lnTo>
                <a:lnTo>
                  <a:pt x="572541" y="148805"/>
                </a:lnTo>
                <a:lnTo>
                  <a:pt x="572541" y="109499"/>
                </a:lnTo>
                <a:lnTo>
                  <a:pt x="540753" y="109499"/>
                </a:lnTo>
                <a:lnTo>
                  <a:pt x="492511" y="93306"/>
                </a:lnTo>
                <a:close/>
              </a:path>
              <a:path w="638301" h="675005">
                <a:moveTo>
                  <a:pt x="425742" y="70878"/>
                </a:moveTo>
                <a:lnTo>
                  <a:pt x="218935" y="70878"/>
                </a:lnTo>
                <a:lnTo>
                  <a:pt x="114642" y="109613"/>
                </a:lnTo>
                <a:lnTo>
                  <a:pt x="177041" y="109613"/>
                </a:lnTo>
                <a:lnTo>
                  <a:pt x="218935" y="94056"/>
                </a:lnTo>
                <a:lnTo>
                  <a:pt x="424154" y="94056"/>
                </a:lnTo>
                <a:lnTo>
                  <a:pt x="424154" y="93306"/>
                </a:lnTo>
                <a:lnTo>
                  <a:pt x="492511" y="93306"/>
                </a:lnTo>
                <a:lnTo>
                  <a:pt x="425742" y="70878"/>
                </a:lnTo>
                <a:close/>
              </a:path>
              <a:path w="638301" h="675005">
                <a:moveTo>
                  <a:pt x="572541" y="79883"/>
                </a:moveTo>
                <a:lnTo>
                  <a:pt x="540753" y="79883"/>
                </a:lnTo>
                <a:lnTo>
                  <a:pt x="540753" y="109499"/>
                </a:lnTo>
                <a:lnTo>
                  <a:pt x="572541" y="109499"/>
                </a:lnTo>
                <a:lnTo>
                  <a:pt x="572541" y="79883"/>
                </a:lnTo>
                <a:close/>
              </a:path>
              <a:path w="638301" h="675005">
                <a:moveTo>
                  <a:pt x="379488" y="0"/>
                </a:moveTo>
                <a:lnTo>
                  <a:pt x="265379" y="0"/>
                </a:lnTo>
                <a:lnTo>
                  <a:pt x="219430" y="70878"/>
                </a:lnTo>
                <a:lnTo>
                  <a:pt x="425437" y="70878"/>
                </a:lnTo>
                <a:lnTo>
                  <a:pt x="423140" y="67335"/>
                </a:lnTo>
                <a:lnTo>
                  <a:pt x="260591" y="67335"/>
                </a:lnTo>
                <a:lnTo>
                  <a:pt x="282994" y="32727"/>
                </a:lnTo>
                <a:lnTo>
                  <a:pt x="400705" y="32727"/>
                </a:lnTo>
                <a:lnTo>
                  <a:pt x="379488" y="0"/>
                </a:lnTo>
                <a:close/>
              </a:path>
              <a:path w="638301" h="675005">
                <a:moveTo>
                  <a:pt x="400705" y="32727"/>
                </a:moveTo>
                <a:lnTo>
                  <a:pt x="361822" y="32727"/>
                </a:lnTo>
                <a:lnTo>
                  <a:pt x="384238" y="67335"/>
                </a:lnTo>
                <a:lnTo>
                  <a:pt x="423140" y="67335"/>
                </a:lnTo>
                <a:lnTo>
                  <a:pt x="400705" y="32727"/>
                </a:lnTo>
                <a:close/>
              </a:path>
            </a:pathLst>
          </a:custGeom>
          <a:solidFill>
            <a:srgbClr val="203864"/>
          </a:solidFill>
        </p:spPr>
        <p:txBody>
          <a:bodyPr wrap="square" lIns="0" tIns="0" rIns="0" bIns="0" rtlCol="0">
            <a:noAutofit/>
          </a:bodyPr>
          <a:lstStyle/>
          <a:p>
            <a:pPr defTabSz="914377"/>
            <a:endParaRPr sz="1900" dirty="0">
              <a:solidFill>
                <a:prstClr val="black"/>
              </a:solidFill>
              <a:latin typeface="Arial Narrow" panose="020B0606020202030204" pitchFamily="34" charset="0"/>
            </a:endParaRPr>
          </a:p>
        </p:txBody>
      </p:sp>
      <p:grpSp>
        <p:nvGrpSpPr>
          <p:cNvPr id="55" name="60 Grupo"/>
          <p:cNvGrpSpPr/>
          <p:nvPr/>
        </p:nvGrpSpPr>
        <p:grpSpPr>
          <a:xfrm>
            <a:off x="467317" y="4594197"/>
            <a:ext cx="413304" cy="361097"/>
            <a:chOff x="3886973" y="1717677"/>
            <a:chExt cx="742905" cy="625018"/>
          </a:xfrm>
          <a:solidFill>
            <a:schemeClr val="bg1"/>
          </a:solidFill>
        </p:grpSpPr>
        <p:sp>
          <p:nvSpPr>
            <p:cNvPr id="56" name="object 25"/>
            <p:cNvSpPr/>
            <p:nvPr/>
          </p:nvSpPr>
          <p:spPr>
            <a:xfrm>
              <a:off x="3886996" y="1717677"/>
              <a:ext cx="240038" cy="163042"/>
            </a:xfrm>
            <a:custGeom>
              <a:avLst/>
              <a:gdLst/>
              <a:ahLst/>
              <a:cxnLst/>
              <a:rect l="l" t="t" r="r" b="b"/>
              <a:pathLst>
                <a:path w="240038" h="163042">
                  <a:moveTo>
                    <a:pt x="219400" y="0"/>
                  </a:moveTo>
                  <a:lnTo>
                    <a:pt x="20607" y="0"/>
                  </a:lnTo>
                  <a:lnTo>
                    <a:pt x="13482" y="3200"/>
                  </a:lnTo>
                  <a:lnTo>
                    <a:pt x="8339" y="8356"/>
                  </a:lnTo>
                  <a:lnTo>
                    <a:pt x="3183" y="13550"/>
                  </a:lnTo>
                  <a:lnTo>
                    <a:pt x="0" y="20637"/>
                  </a:lnTo>
                  <a:lnTo>
                    <a:pt x="5" y="142417"/>
                  </a:lnTo>
                  <a:lnTo>
                    <a:pt x="3170" y="149479"/>
                  </a:lnTo>
                  <a:lnTo>
                    <a:pt x="13546" y="159854"/>
                  </a:lnTo>
                  <a:lnTo>
                    <a:pt x="20658" y="163042"/>
                  </a:lnTo>
                  <a:lnTo>
                    <a:pt x="219362" y="163042"/>
                  </a:lnTo>
                  <a:lnTo>
                    <a:pt x="226474" y="159842"/>
                  </a:lnTo>
                  <a:lnTo>
                    <a:pt x="231643" y="154686"/>
                  </a:lnTo>
                  <a:lnTo>
                    <a:pt x="236837" y="149542"/>
                  </a:lnTo>
                  <a:lnTo>
                    <a:pt x="240038" y="142417"/>
                  </a:lnTo>
                  <a:lnTo>
                    <a:pt x="240038" y="140462"/>
                  </a:lnTo>
                  <a:lnTo>
                    <a:pt x="26817" y="140462"/>
                  </a:lnTo>
                  <a:lnTo>
                    <a:pt x="25357" y="139801"/>
                  </a:lnTo>
                  <a:lnTo>
                    <a:pt x="23211" y="137680"/>
                  </a:lnTo>
                  <a:lnTo>
                    <a:pt x="22563" y="136207"/>
                  </a:lnTo>
                  <a:lnTo>
                    <a:pt x="22563" y="26847"/>
                  </a:lnTo>
                  <a:lnTo>
                    <a:pt x="23211" y="25374"/>
                  </a:lnTo>
                  <a:lnTo>
                    <a:pt x="24265" y="24333"/>
                  </a:lnTo>
                  <a:lnTo>
                    <a:pt x="25382" y="23253"/>
                  </a:lnTo>
                  <a:lnTo>
                    <a:pt x="26843" y="22593"/>
                  </a:lnTo>
                  <a:lnTo>
                    <a:pt x="240038" y="22593"/>
                  </a:lnTo>
                  <a:lnTo>
                    <a:pt x="240038" y="20637"/>
                  </a:lnTo>
                  <a:lnTo>
                    <a:pt x="236837" y="13512"/>
                  </a:lnTo>
                  <a:lnTo>
                    <a:pt x="226525" y="3200"/>
                  </a:lnTo>
                  <a:lnTo>
                    <a:pt x="219400" y="0"/>
                  </a:lnTo>
                  <a:close/>
                </a:path>
                <a:path w="240038" h="163042">
                  <a:moveTo>
                    <a:pt x="231694" y="154673"/>
                  </a:moveTo>
                  <a:close/>
                </a:path>
                <a:path w="240038" h="163042">
                  <a:moveTo>
                    <a:pt x="240038" y="22593"/>
                  </a:moveTo>
                  <a:lnTo>
                    <a:pt x="213152" y="22593"/>
                  </a:lnTo>
                  <a:lnTo>
                    <a:pt x="214638" y="23253"/>
                  </a:lnTo>
                  <a:lnTo>
                    <a:pt x="216771" y="25400"/>
                  </a:lnTo>
                  <a:lnTo>
                    <a:pt x="217433" y="26847"/>
                  </a:lnTo>
                  <a:lnTo>
                    <a:pt x="217427" y="136207"/>
                  </a:lnTo>
                  <a:lnTo>
                    <a:pt x="216771" y="137642"/>
                  </a:lnTo>
                  <a:lnTo>
                    <a:pt x="215705" y="138722"/>
                  </a:lnTo>
                  <a:lnTo>
                    <a:pt x="214663" y="139801"/>
                  </a:lnTo>
                  <a:lnTo>
                    <a:pt x="213190" y="140462"/>
                  </a:lnTo>
                  <a:lnTo>
                    <a:pt x="240038" y="140462"/>
                  </a:lnTo>
                  <a:lnTo>
                    <a:pt x="240038" y="22593"/>
                  </a:lnTo>
                  <a:close/>
                </a:path>
              </a:pathLst>
            </a:custGeom>
            <a:solidFill>
              <a:srgbClr val="203864"/>
            </a:solidFill>
          </p:spPr>
          <p:txBody>
            <a:bodyPr wrap="square" lIns="0" tIns="0" rIns="0" bIns="0" rtlCol="0">
              <a:noAutofit/>
            </a:bodyPr>
            <a:lstStyle/>
            <a:p>
              <a:pPr defTabSz="914377"/>
              <a:endParaRPr sz="1900" dirty="0">
                <a:solidFill>
                  <a:prstClr val="black"/>
                </a:solidFill>
                <a:latin typeface="Arial Narrow" panose="020B0606020202030204" pitchFamily="34" charset="0"/>
              </a:endParaRPr>
            </a:p>
          </p:txBody>
        </p:sp>
        <p:sp>
          <p:nvSpPr>
            <p:cNvPr id="57" name="object 26"/>
            <p:cNvSpPr/>
            <p:nvPr/>
          </p:nvSpPr>
          <p:spPr>
            <a:xfrm>
              <a:off x="4389840" y="1717677"/>
              <a:ext cx="240038" cy="163042"/>
            </a:xfrm>
            <a:custGeom>
              <a:avLst/>
              <a:gdLst/>
              <a:ahLst/>
              <a:cxnLst/>
              <a:rect l="l" t="t" r="r" b="b"/>
              <a:pathLst>
                <a:path w="240038" h="163042">
                  <a:moveTo>
                    <a:pt x="219400" y="0"/>
                  </a:moveTo>
                  <a:lnTo>
                    <a:pt x="20607" y="0"/>
                  </a:lnTo>
                  <a:lnTo>
                    <a:pt x="13482" y="3200"/>
                  </a:lnTo>
                  <a:lnTo>
                    <a:pt x="8339" y="8356"/>
                  </a:lnTo>
                  <a:lnTo>
                    <a:pt x="3183" y="13550"/>
                  </a:lnTo>
                  <a:lnTo>
                    <a:pt x="0" y="20637"/>
                  </a:lnTo>
                  <a:lnTo>
                    <a:pt x="5" y="142417"/>
                  </a:lnTo>
                  <a:lnTo>
                    <a:pt x="3170" y="149479"/>
                  </a:lnTo>
                  <a:lnTo>
                    <a:pt x="13546" y="159854"/>
                  </a:lnTo>
                  <a:lnTo>
                    <a:pt x="20658" y="163042"/>
                  </a:lnTo>
                  <a:lnTo>
                    <a:pt x="219362" y="163042"/>
                  </a:lnTo>
                  <a:lnTo>
                    <a:pt x="226474" y="159842"/>
                  </a:lnTo>
                  <a:lnTo>
                    <a:pt x="231643" y="154686"/>
                  </a:lnTo>
                  <a:lnTo>
                    <a:pt x="236837" y="149542"/>
                  </a:lnTo>
                  <a:lnTo>
                    <a:pt x="240038" y="142417"/>
                  </a:lnTo>
                  <a:lnTo>
                    <a:pt x="240038" y="140462"/>
                  </a:lnTo>
                  <a:lnTo>
                    <a:pt x="26817" y="140462"/>
                  </a:lnTo>
                  <a:lnTo>
                    <a:pt x="25357" y="139801"/>
                  </a:lnTo>
                  <a:lnTo>
                    <a:pt x="23211" y="137680"/>
                  </a:lnTo>
                  <a:lnTo>
                    <a:pt x="22563" y="136207"/>
                  </a:lnTo>
                  <a:lnTo>
                    <a:pt x="22563" y="26847"/>
                  </a:lnTo>
                  <a:lnTo>
                    <a:pt x="23211" y="25374"/>
                  </a:lnTo>
                  <a:lnTo>
                    <a:pt x="24265" y="24333"/>
                  </a:lnTo>
                  <a:lnTo>
                    <a:pt x="25382" y="23253"/>
                  </a:lnTo>
                  <a:lnTo>
                    <a:pt x="26843" y="22593"/>
                  </a:lnTo>
                  <a:lnTo>
                    <a:pt x="240038" y="22593"/>
                  </a:lnTo>
                  <a:lnTo>
                    <a:pt x="240038" y="20637"/>
                  </a:lnTo>
                  <a:lnTo>
                    <a:pt x="236837" y="13512"/>
                  </a:lnTo>
                  <a:lnTo>
                    <a:pt x="226525" y="3200"/>
                  </a:lnTo>
                  <a:lnTo>
                    <a:pt x="219400" y="0"/>
                  </a:lnTo>
                  <a:close/>
                </a:path>
                <a:path w="240038" h="163042">
                  <a:moveTo>
                    <a:pt x="231694" y="154673"/>
                  </a:moveTo>
                  <a:close/>
                </a:path>
                <a:path w="240038" h="163042">
                  <a:moveTo>
                    <a:pt x="240038" y="22593"/>
                  </a:moveTo>
                  <a:lnTo>
                    <a:pt x="213152" y="22593"/>
                  </a:lnTo>
                  <a:lnTo>
                    <a:pt x="214638" y="23253"/>
                  </a:lnTo>
                  <a:lnTo>
                    <a:pt x="216771" y="25400"/>
                  </a:lnTo>
                  <a:lnTo>
                    <a:pt x="217433" y="26847"/>
                  </a:lnTo>
                  <a:lnTo>
                    <a:pt x="217427" y="136207"/>
                  </a:lnTo>
                  <a:lnTo>
                    <a:pt x="216771" y="137642"/>
                  </a:lnTo>
                  <a:lnTo>
                    <a:pt x="215705" y="138722"/>
                  </a:lnTo>
                  <a:lnTo>
                    <a:pt x="214663" y="139801"/>
                  </a:lnTo>
                  <a:lnTo>
                    <a:pt x="213190" y="140462"/>
                  </a:lnTo>
                  <a:lnTo>
                    <a:pt x="240038" y="140462"/>
                  </a:lnTo>
                  <a:lnTo>
                    <a:pt x="240038" y="22593"/>
                  </a:lnTo>
                  <a:close/>
                </a:path>
              </a:pathLst>
            </a:custGeom>
            <a:solidFill>
              <a:srgbClr val="203864"/>
            </a:solidFill>
          </p:spPr>
          <p:txBody>
            <a:bodyPr wrap="square" lIns="0" tIns="0" rIns="0" bIns="0" rtlCol="0">
              <a:noAutofit/>
            </a:bodyPr>
            <a:lstStyle/>
            <a:p>
              <a:pPr defTabSz="914377"/>
              <a:endParaRPr sz="1900" dirty="0">
                <a:solidFill>
                  <a:prstClr val="black"/>
                </a:solidFill>
                <a:latin typeface="Arial Narrow" panose="020B0606020202030204" pitchFamily="34" charset="0"/>
              </a:endParaRPr>
            </a:p>
          </p:txBody>
        </p:sp>
        <p:sp>
          <p:nvSpPr>
            <p:cNvPr id="58" name="object 27"/>
            <p:cNvSpPr/>
            <p:nvPr/>
          </p:nvSpPr>
          <p:spPr>
            <a:xfrm>
              <a:off x="4389840" y="1898468"/>
              <a:ext cx="240038" cy="163042"/>
            </a:xfrm>
            <a:custGeom>
              <a:avLst/>
              <a:gdLst/>
              <a:ahLst/>
              <a:cxnLst/>
              <a:rect l="l" t="t" r="r" b="b"/>
              <a:pathLst>
                <a:path w="240038" h="163042">
                  <a:moveTo>
                    <a:pt x="219400" y="0"/>
                  </a:moveTo>
                  <a:lnTo>
                    <a:pt x="20607" y="0"/>
                  </a:lnTo>
                  <a:lnTo>
                    <a:pt x="13482" y="3200"/>
                  </a:lnTo>
                  <a:lnTo>
                    <a:pt x="8339" y="8356"/>
                  </a:lnTo>
                  <a:lnTo>
                    <a:pt x="3183" y="13550"/>
                  </a:lnTo>
                  <a:lnTo>
                    <a:pt x="0" y="20637"/>
                  </a:lnTo>
                  <a:lnTo>
                    <a:pt x="5" y="142417"/>
                  </a:lnTo>
                  <a:lnTo>
                    <a:pt x="3170" y="149479"/>
                  </a:lnTo>
                  <a:lnTo>
                    <a:pt x="13546" y="159854"/>
                  </a:lnTo>
                  <a:lnTo>
                    <a:pt x="20658" y="163042"/>
                  </a:lnTo>
                  <a:lnTo>
                    <a:pt x="219362" y="163042"/>
                  </a:lnTo>
                  <a:lnTo>
                    <a:pt x="226474" y="159842"/>
                  </a:lnTo>
                  <a:lnTo>
                    <a:pt x="231643" y="154686"/>
                  </a:lnTo>
                  <a:lnTo>
                    <a:pt x="236837" y="149542"/>
                  </a:lnTo>
                  <a:lnTo>
                    <a:pt x="240038" y="142417"/>
                  </a:lnTo>
                  <a:lnTo>
                    <a:pt x="240038" y="140462"/>
                  </a:lnTo>
                  <a:lnTo>
                    <a:pt x="26817" y="140462"/>
                  </a:lnTo>
                  <a:lnTo>
                    <a:pt x="25357" y="139801"/>
                  </a:lnTo>
                  <a:lnTo>
                    <a:pt x="23211" y="137680"/>
                  </a:lnTo>
                  <a:lnTo>
                    <a:pt x="22563" y="136207"/>
                  </a:lnTo>
                  <a:lnTo>
                    <a:pt x="22563" y="26847"/>
                  </a:lnTo>
                  <a:lnTo>
                    <a:pt x="23211" y="25374"/>
                  </a:lnTo>
                  <a:lnTo>
                    <a:pt x="24265" y="24333"/>
                  </a:lnTo>
                  <a:lnTo>
                    <a:pt x="25382" y="23253"/>
                  </a:lnTo>
                  <a:lnTo>
                    <a:pt x="26843" y="22593"/>
                  </a:lnTo>
                  <a:lnTo>
                    <a:pt x="240038" y="22593"/>
                  </a:lnTo>
                  <a:lnTo>
                    <a:pt x="240038" y="20637"/>
                  </a:lnTo>
                  <a:lnTo>
                    <a:pt x="236837" y="13512"/>
                  </a:lnTo>
                  <a:lnTo>
                    <a:pt x="226525" y="3200"/>
                  </a:lnTo>
                  <a:lnTo>
                    <a:pt x="219400" y="0"/>
                  </a:lnTo>
                  <a:close/>
                </a:path>
                <a:path w="240038" h="163042">
                  <a:moveTo>
                    <a:pt x="231694" y="154673"/>
                  </a:moveTo>
                  <a:close/>
                </a:path>
                <a:path w="240038" h="163042">
                  <a:moveTo>
                    <a:pt x="240038" y="22593"/>
                  </a:moveTo>
                  <a:lnTo>
                    <a:pt x="213152" y="22593"/>
                  </a:lnTo>
                  <a:lnTo>
                    <a:pt x="214638" y="23253"/>
                  </a:lnTo>
                  <a:lnTo>
                    <a:pt x="216771" y="25400"/>
                  </a:lnTo>
                  <a:lnTo>
                    <a:pt x="217433" y="26847"/>
                  </a:lnTo>
                  <a:lnTo>
                    <a:pt x="217427" y="136207"/>
                  </a:lnTo>
                  <a:lnTo>
                    <a:pt x="216771" y="137642"/>
                  </a:lnTo>
                  <a:lnTo>
                    <a:pt x="215705" y="138722"/>
                  </a:lnTo>
                  <a:lnTo>
                    <a:pt x="214663" y="139801"/>
                  </a:lnTo>
                  <a:lnTo>
                    <a:pt x="213190" y="140462"/>
                  </a:lnTo>
                  <a:lnTo>
                    <a:pt x="240038" y="140462"/>
                  </a:lnTo>
                  <a:lnTo>
                    <a:pt x="240038" y="22593"/>
                  </a:lnTo>
                  <a:close/>
                </a:path>
              </a:pathLst>
            </a:custGeom>
            <a:solidFill>
              <a:srgbClr val="203864"/>
            </a:solidFill>
          </p:spPr>
          <p:txBody>
            <a:bodyPr wrap="square" lIns="0" tIns="0" rIns="0" bIns="0" rtlCol="0">
              <a:noAutofit/>
            </a:bodyPr>
            <a:lstStyle/>
            <a:p>
              <a:pPr defTabSz="914377"/>
              <a:endParaRPr sz="1900" dirty="0">
                <a:solidFill>
                  <a:prstClr val="black"/>
                </a:solidFill>
                <a:latin typeface="Arial Narrow" panose="020B0606020202030204" pitchFamily="34" charset="0"/>
              </a:endParaRPr>
            </a:p>
          </p:txBody>
        </p:sp>
        <p:sp>
          <p:nvSpPr>
            <p:cNvPr id="59" name="object 28"/>
            <p:cNvSpPr/>
            <p:nvPr/>
          </p:nvSpPr>
          <p:spPr>
            <a:xfrm>
              <a:off x="4126451" y="1893144"/>
              <a:ext cx="116118" cy="115316"/>
            </a:xfrm>
            <a:custGeom>
              <a:avLst/>
              <a:gdLst/>
              <a:ahLst/>
              <a:cxnLst/>
              <a:rect l="l" t="t" r="r" b="b"/>
              <a:pathLst>
                <a:path w="116118" h="115316">
                  <a:moveTo>
                    <a:pt x="58213" y="0"/>
                  </a:moveTo>
                  <a:lnTo>
                    <a:pt x="13650" y="21407"/>
                  </a:lnTo>
                  <a:lnTo>
                    <a:pt x="0" y="62455"/>
                  </a:lnTo>
                  <a:lnTo>
                    <a:pt x="2340" y="75000"/>
                  </a:lnTo>
                  <a:lnTo>
                    <a:pt x="38423" y="110730"/>
                  </a:lnTo>
                  <a:lnTo>
                    <a:pt x="70930" y="115316"/>
                  </a:lnTo>
                  <a:lnTo>
                    <a:pt x="83367" y="110873"/>
                  </a:lnTo>
                  <a:lnTo>
                    <a:pt x="110376" y="81590"/>
                  </a:lnTo>
                  <a:lnTo>
                    <a:pt x="116118" y="51060"/>
                  </a:lnTo>
                  <a:lnTo>
                    <a:pt x="112647" y="37285"/>
                  </a:lnTo>
                  <a:lnTo>
                    <a:pt x="85649" y="6842"/>
                  </a:lnTo>
                  <a:lnTo>
                    <a:pt x="58213" y="0"/>
                  </a:lnTo>
                  <a:close/>
                </a:path>
              </a:pathLst>
            </a:custGeom>
            <a:solidFill>
              <a:srgbClr val="203864"/>
            </a:solidFill>
          </p:spPr>
          <p:txBody>
            <a:bodyPr wrap="square" lIns="0" tIns="0" rIns="0" bIns="0" rtlCol="0">
              <a:noAutofit/>
            </a:bodyPr>
            <a:lstStyle/>
            <a:p>
              <a:pPr defTabSz="914377"/>
              <a:endParaRPr sz="1900" dirty="0">
                <a:solidFill>
                  <a:prstClr val="black"/>
                </a:solidFill>
                <a:latin typeface="Arial Narrow" panose="020B0606020202030204" pitchFamily="34" charset="0"/>
              </a:endParaRPr>
            </a:p>
          </p:txBody>
        </p:sp>
        <p:sp>
          <p:nvSpPr>
            <p:cNvPr id="60" name="object 29"/>
            <p:cNvSpPr/>
            <p:nvPr/>
          </p:nvSpPr>
          <p:spPr>
            <a:xfrm>
              <a:off x="4094645" y="2017149"/>
              <a:ext cx="237324" cy="325539"/>
            </a:xfrm>
            <a:custGeom>
              <a:avLst/>
              <a:gdLst/>
              <a:ahLst/>
              <a:cxnLst/>
              <a:rect l="l" t="t" r="r" b="b"/>
              <a:pathLst>
                <a:path w="237324" h="325539">
                  <a:moveTo>
                    <a:pt x="134912" y="67017"/>
                  </a:moveTo>
                  <a:lnTo>
                    <a:pt x="43472" y="67017"/>
                  </a:lnTo>
                  <a:lnTo>
                    <a:pt x="43472" y="325539"/>
                  </a:lnTo>
                  <a:lnTo>
                    <a:pt x="85293" y="325539"/>
                  </a:lnTo>
                  <a:lnTo>
                    <a:pt x="85293" y="198412"/>
                  </a:lnTo>
                  <a:lnTo>
                    <a:pt x="134912" y="198412"/>
                  </a:lnTo>
                  <a:lnTo>
                    <a:pt x="134912" y="67017"/>
                  </a:lnTo>
                  <a:close/>
                </a:path>
                <a:path w="237324" h="325539">
                  <a:moveTo>
                    <a:pt x="134912" y="198412"/>
                  </a:moveTo>
                  <a:lnTo>
                    <a:pt x="94068" y="198412"/>
                  </a:lnTo>
                  <a:lnTo>
                    <a:pt x="94068" y="325539"/>
                  </a:lnTo>
                  <a:lnTo>
                    <a:pt x="134912" y="325539"/>
                  </a:lnTo>
                  <a:lnTo>
                    <a:pt x="134912" y="198412"/>
                  </a:lnTo>
                  <a:close/>
                </a:path>
                <a:path w="237324" h="325539">
                  <a:moveTo>
                    <a:pt x="134912" y="0"/>
                  </a:moveTo>
                  <a:lnTo>
                    <a:pt x="36576" y="0"/>
                  </a:lnTo>
                  <a:lnTo>
                    <a:pt x="22611" y="2786"/>
                  </a:lnTo>
                  <a:lnTo>
                    <a:pt x="11106" y="10388"/>
                  </a:lnTo>
                  <a:lnTo>
                    <a:pt x="3195" y="21671"/>
                  </a:lnTo>
                  <a:lnTo>
                    <a:pt x="16" y="35500"/>
                  </a:lnTo>
                  <a:lnTo>
                    <a:pt x="0" y="150634"/>
                  </a:lnTo>
                  <a:lnTo>
                    <a:pt x="37134" y="150634"/>
                  </a:lnTo>
                  <a:lnTo>
                    <a:pt x="37134" y="67017"/>
                  </a:lnTo>
                  <a:lnTo>
                    <a:pt x="134912" y="67017"/>
                  </a:lnTo>
                  <a:lnTo>
                    <a:pt x="134912" y="43611"/>
                  </a:lnTo>
                  <a:lnTo>
                    <a:pt x="237324" y="43611"/>
                  </a:lnTo>
                  <a:lnTo>
                    <a:pt x="237324" y="25565"/>
                  </a:lnTo>
                  <a:lnTo>
                    <a:pt x="176923" y="25565"/>
                  </a:lnTo>
                  <a:lnTo>
                    <a:pt x="134912" y="0"/>
                  </a:lnTo>
                  <a:close/>
                </a:path>
                <a:path w="237324" h="325539">
                  <a:moveTo>
                    <a:pt x="237324" y="43611"/>
                  </a:moveTo>
                  <a:lnTo>
                    <a:pt x="134912" y="43611"/>
                  </a:lnTo>
                  <a:lnTo>
                    <a:pt x="176923" y="66725"/>
                  </a:lnTo>
                  <a:lnTo>
                    <a:pt x="237324" y="66725"/>
                  </a:lnTo>
                  <a:lnTo>
                    <a:pt x="237324" y="43611"/>
                  </a:lnTo>
                  <a:close/>
                </a:path>
              </a:pathLst>
            </a:custGeom>
            <a:solidFill>
              <a:srgbClr val="203864"/>
            </a:solidFill>
          </p:spPr>
          <p:txBody>
            <a:bodyPr wrap="square" lIns="0" tIns="0" rIns="0" bIns="0" rtlCol="0">
              <a:noAutofit/>
            </a:bodyPr>
            <a:lstStyle/>
            <a:p>
              <a:pPr defTabSz="914377"/>
              <a:endParaRPr sz="1900" dirty="0">
                <a:solidFill>
                  <a:prstClr val="black"/>
                </a:solidFill>
                <a:latin typeface="Arial Narrow" panose="020B0606020202030204" pitchFamily="34" charset="0"/>
              </a:endParaRPr>
            </a:p>
          </p:txBody>
        </p:sp>
        <p:sp>
          <p:nvSpPr>
            <p:cNvPr id="61" name="object 30"/>
            <p:cNvSpPr/>
            <p:nvPr/>
          </p:nvSpPr>
          <p:spPr>
            <a:xfrm>
              <a:off x="4239558" y="1898475"/>
              <a:ext cx="138899" cy="163029"/>
            </a:xfrm>
            <a:custGeom>
              <a:avLst/>
              <a:gdLst/>
              <a:ahLst/>
              <a:cxnLst/>
              <a:rect l="l" t="t" r="r" b="b"/>
              <a:pathLst>
                <a:path w="138899" h="163029">
                  <a:moveTo>
                    <a:pt x="118262" y="0"/>
                  </a:moveTo>
                  <a:lnTo>
                    <a:pt x="0" y="0"/>
                  </a:lnTo>
                  <a:lnTo>
                    <a:pt x="8058" y="9829"/>
                  </a:lnTo>
                  <a:lnTo>
                    <a:pt x="14413" y="20917"/>
                  </a:lnTo>
                  <a:lnTo>
                    <a:pt x="110413" y="22580"/>
                  </a:lnTo>
                  <a:lnTo>
                    <a:pt x="112013" y="22580"/>
                  </a:lnTo>
                  <a:lnTo>
                    <a:pt x="113487" y="23253"/>
                  </a:lnTo>
                  <a:lnTo>
                    <a:pt x="115633" y="25387"/>
                  </a:lnTo>
                  <a:lnTo>
                    <a:pt x="116306" y="26860"/>
                  </a:lnTo>
                  <a:lnTo>
                    <a:pt x="116306" y="136169"/>
                  </a:lnTo>
                  <a:lnTo>
                    <a:pt x="115633" y="137642"/>
                  </a:lnTo>
                  <a:lnTo>
                    <a:pt x="114566" y="138709"/>
                  </a:lnTo>
                  <a:lnTo>
                    <a:pt x="113525" y="139801"/>
                  </a:lnTo>
                  <a:lnTo>
                    <a:pt x="112052" y="140449"/>
                  </a:lnTo>
                  <a:lnTo>
                    <a:pt x="110058" y="140449"/>
                  </a:lnTo>
                  <a:lnTo>
                    <a:pt x="110312" y="141668"/>
                  </a:lnTo>
                  <a:lnTo>
                    <a:pt x="110400" y="142405"/>
                  </a:lnTo>
                  <a:lnTo>
                    <a:pt x="110464" y="163029"/>
                  </a:lnTo>
                  <a:lnTo>
                    <a:pt x="118249" y="163017"/>
                  </a:lnTo>
                  <a:lnTo>
                    <a:pt x="125348" y="159816"/>
                  </a:lnTo>
                  <a:lnTo>
                    <a:pt x="130492" y="154685"/>
                  </a:lnTo>
                  <a:lnTo>
                    <a:pt x="135699" y="149529"/>
                  </a:lnTo>
                  <a:lnTo>
                    <a:pt x="138899" y="142405"/>
                  </a:lnTo>
                  <a:lnTo>
                    <a:pt x="138899" y="20624"/>
                  </a:lnTo>
                  <a:lnTo>
                    <a:pt x="135699" y="13500"/>
                  </a:lnTo>
                  <a:lnTo>
                    <a:pt x="125387" y="3200"/>
                  </a:lnTo>
                  <a:lnTo>
                    <a:pt x="118262" y="0"/>
                  </a:lnTo>
                  <a:close/>
                </a:path>
                <a:path w="138899" h="163029">
                  <a:moveTo>
                    <a:pt x="130568" y="154660"/>
                  </a:moveTo>
                  <a:close/>
                </a:path>
              </a:pathLst>
            </a:custGeom>
            <a:solidFill>
              <a:srgbClr val="203864"/>
            </a:solidFill>
          </p:spPr>
          <p:txBody>
            <a:bodyPr wrap="square" lIns="0" tIns="0" rIns="0" bIns="0" rtlCol="0">
              <a:noAutofit/>
            </a:bodyPr>
            <a:lstStyle/>
            <a:p>
              <a:pPr defTabSz="914377"/>
              <a:endParaRPr sz="1900" dirty="0">
                <a:solidFill>
                  <a:prstClr val="black"/>
                </a:solidFill>
                <a:latin typeface="Arial Narrow" panose="020B0606020202030204" pitchFamily="34" charset="0"/>
              </a:endParaRPr>
            </a:p>
          </p:txBody>
        </p:sp>
        <p:sp>
          <p:nvSpPr>
            <p:cNvPr id="62" name="object 31"/>
            <p:cNvSpPr/>
            <p:nvPr/>
          </p:nvSpPr>
          <p:spPr>
            <a:xfrm>
              <a:off x="4138412" y="1717681"/>
              <a:ext cx="240038" cy="163042"/>
            </a:xfrm>
            <a:custGeom>
              <a:avLst/>
              <a:gdLst/>
              <a:ahLst/>
              <a:cxnLst/>
              <a:rect l="l" t="t" r="r" b="b"/>
              <a:pathLst>
                <a:path w="240038" h="163042">
                  <a:moveTo>
                    <a:pt x="228917" y="157405"/>
                  </a:moveTo>
                  <a:lnTo>
                    <a:pt x="45820" y="157405"/>
                  </a:lnTo>
                  <a:lnTo>
                    <a:pt x="58919" y="158486"/>
                  </a:lnTo>
                  <a:lnTo>
                    <a:pt x="71066" y="161590"/>
                  </a:lnTo>
                  <a:lnTo>
                    <a:pt x="211564" y="163042"/>
                  </a:lnTo>
                  <a:lnTo>
                    <a:pt x="219362" y="163042"/>
                  </a:lnTo>
                  <a:lnTo>
                    <a:pt x="226487" y="159829"/>
                  </a:lnTo>
                  <a:lnTo>
                    <a:pt x="228917" y="157405"/>
                  </a:lnTo>
                  <a:close/>
                </a:path>
                <a:path w="240038" h="163042">
                  <a:moveTo>
                    <a:pt x="219400" y="0"/>
                  </a:moveTo>
                  <a:lnTo>
                    <a:pt x="20607" y="0"/>
                  </a:lnTo>
                  <a:lnTo>
                    <a:pt x="13495" y="3200"/>
                  </a:lnTo>
                  <a:lnTo>
                    <a:pt x="8339" y="8356"/>
                  </a:lnTo>
                  <a:lnTo>
                    <a:pt x="3183" y="13550"/>
                  </a:lnTo>
                  <a:lnTo>
                    <a:pt x="0" y="20624"/>
                  </a:lnTo>
                  <a:lnTo>
                    <a:pt x="5" y="142405"/>
                  </a:lnTo>
                  <a:lnTo>
                    <a:pt x="3183" y="149466"/>
                  </a:lnTo>
                  <a:lnTo>
                    <a:pt x="11793" y="158089"/>
                  </a:lnTo>
                  <a:lnTo>
                    <a:pt x="16086" y="160515"/>
                  </a:lnTo>
                  <a:lnTo>
                    <a:pt x="20823" y="161861"/>
                  </a:lnTo>
                  <a:lnTo>
                    <a:pt x="32970" y="158607"/>
                  </a:lnTo>
                  <a:lnTo>
                    <a:pt x="45820" y="157405"/>
                  </a:lnTo>
                  <a:lnTo>
                    <a:pt x="228917" y="157405"/>
                  </a:lnTo>
                  <a:lnTo>
                    <a:pt x="231643" y="154686"/>
                  </a:lnTo>
                  <a:lnTo>
                    <a:pt x="236837" y="149529"/>
                  </a:lnTo>
                  <a:lnTo>
                    <a:pt x="240038" y="142405"/>
                  </a:lnTo>
                  <a:lnTo>
                    <a:pt x="240038" y="140449"/>
                  </a:lnTo>
                  <a:lnTo>
                    <a:pt x="26830" y="140449"/>
                  </a:lnTo>
                  <a:lnTo>
                    <a:pt x="25357" y="139801"/>
                  </a:lnTo>
                  <a:lnTo>
                    <a:pt x="23212" y="137642"/>
                  </a:lnTo>
                  <a:lnTo>
                    <a:pt x="22576" y="136194"/>
                  </a:lnTo>
                  <a:lnTo>
                    <a:pt x="22576" y="26835"/>
                  </a:lnTo>
                  <a:lnTo>
                    <a:pt x="23223" y="25361"/>
                  </a:lnTo>
                  <a:lnTo>
                    <a:pt x="24265" y="24320"/>
                  </a:lnTo>
                  <a:lnTo>
                    <a:pt x="25382" y="23253"/>
                  </a:lnTo>
                  <a:lnTo>
                    <a:pt x="26856" y="22580"/>
                  </a:lnTo>
                  <a:lnTo>
                    <a:pt x="240038" y="22580"/>
                  </a:lnTo>
                  <a:lnTo>
                    <a:pt x="240038" y="20624"/>
                  </a:lnTo>
                  <a:lnTo>
                    <a:pt x="236837" y="13500"/>
                  </a:lnTo>
                  <a:lnTo>
                    <a:pt x="226538" y="3200"/>
                  </a:lnTo>
                  <a:lnTo>
                    <a:pt x="219400" y="0"/>
                  </a:lnTo>
                  <a:close/>
                </a:path>
                <a:path w="240038" h="163042">
                  <a:moveTo>
                    <a:pt x="231707" y="154660"/>
                  </a:moveTo>
                  <a:close/>
                </a:path>
                <a:path w="240038" h="163042">
                  <a:moveTo>
                    <a:pt x="240038" y="22580"/>
                  </a:moveTo>
                  <a:lnTo>
                    <a:pt x="213165" y="22580"/>
                  </a:lnTo>
                  <a:lnTo>
                    <a:pt x="214638" y="23253"/>
                  </a:lnTo>
                  <a:lnTo>
                    <a:pt x="216784" y="25400"/>
                  </a:lnTo>
                  <a:lnTo>
                    <a:pt x="217440" y="26835"/>
                  </a:lnTo>
                  <a:lnTo>
                    <a:pt x="217446" y="136194"/>
                  </a:lnTo>
                  <a:lnTo>
                    <a:pt x="216758" y="137668"/>
                  </a:lnTo>
                  <a:lnTo>
                    <a:pt x="215705" y="138709"/>
                  </a:lnTo>
                  <a:lnTo>
                    <a:pt x="214663" y="139801"/>
                  </a:lnTo>
                  <a:lnTo>
                    <a:pt x="213203" y="140449"/>
                  </a:lnTo>
                  <a:lnTo>
                    <a:pt x="240038" y="140449"/>
                  </a:lnTo>
                  <a:lnTo>
                    <a:pt x="240038" y="22580"/>
                  </a:lnTo>
                  <a:close/>
                </a:path>
              </a:pathLst>
            </a:custGeom>
            <a:solidFill>
              <a:srgbClr val="203864"/>
            </a:solidFill>
          </p:spPr>
          <p:txBody>
            <a:bodyPr wrap="square" lIns="0" tIns="0" rIns="0" bIns="0" rtlCol="0">
              <a:noAutofit/>
            </a:bodyPr>
            <a:lstStyle/>
            <a:p>
              <a:pPr defTabSz="914377"/>
              <a:endParaRPr sz="1900" dirty="0">
                <a:solidFill>
                  <a:prstClr val="black"/>
                </a:solidFill>
                <a:latin typeface="Arial Narrow" panose="020B0606020202030204" pitchFamily="34" charset="0"/>
              </a:endParaRPr>
            </a:p>
          </p:txBody>
        </p:sp>
        <p:sp>
          <p:nvSpPr>
            <p:cNvPr id="63" name="object 32"/>
            <p:cNvSpPr/>
            <p:nvPr/>
          </p:nvSpPr>
          <p:spPr>
            <a:xfrm>
              <a:off x="4247620" y="2079259"/>
              <a:ext cx="382257" cy="263436"/>
            </a:xfrm>
            <a:custGeom>
              <a:avLst/>
              <a:gdLst/>
              <a:ahLst/>
              <a:cxnLst/>
              <a:rect l="l" t="t" r="r" b="b"/>
              <a:pathLst>
                <a:path w="382257" h="263436">
                  <a:moveTo>
                    <a:pt x="0" y="12039"/>
                  </a:moveTo>
                  <a:lnTo>
                    <a:pt x="0" y="263436"/>
                  </a:lnTo>
                  <a:lnTo>
                    <a:pt x="382257" y="263436"/>
                  </a:lnTo>
                  <a:lnTo>
                    <a:pt x="382257" y="22669"/>
                  </a:lnTo>
                  <a:lnTo>
                    <a:pt x="20914" y="22668"/>
                  </a:lnTo>
                  <a:lnTo>
                    <a:pt x="17919" y="21894"/>
                  </a:lnTo>
                  <a:lnTo>
                    <a:pt x="0" y="12039"/>
                  </a:lnTo>
                  <a:close/>
                </a:path>
                <a:path w="382257" h="263436">
                  <a:moveTo>
                    <a:pt x="361619" y="0"/>
                  </a:moveTo>
                  <a:lnTo>
                    <a:pt x="102400" y="0"/>
                  </a:lnTo>
                  <a:lnTo>
                    <a:pt x="102400" y="4610"/>
                  </a:lnTo>
                  <a:lnTo>
                    <a:pt x="97165" y="17327"/>
                  </a:lnTo>
                  <a:lnTo>
                    <a:pt x="84506" y="22668"/>
                  </a:lnTo>
                  <a:lnTo>
                    <a:pt x="20916" y="22669"/>
                  </a:lnTo>
                  <a:lnTo>
                    <a:pt x="382257" y="22669"/>
                  </a:lnTo>
                  <a:lnTo>
                    <a:pt x="382257" y="20637"/>
                  </a:lnTo>
                  <a:lnTo>
                    <a:pt x="379056" y="13512"/>
                  </a:lnTo>
                  <a:lnTo>
                    <a:pt x="368744" y="3200"/>
                  </a:lnTo>
                  <a:lnTo>
                    <a:pt x="361619" y="0"/>
                  </a:lnTo>
                  <a:close/>
                </a:path>
              </a:pathLst>
            </a:custGeom>
            <a:solidFill>
              <a:srgbClr val="203864"/>
            </a:solidFill>
          </p:spPr>
          <p:txBody>
            <a:bodyPr wrap="square" lIns="0" tIns="0" rIns="0" bIns="0" rtlCol="0">
              <a:noAutofit/>
            </a:bodyPr>
            <a:lstStyle/>
            <a:p>
              <a:pPr defTabSz="914377"/>
              <a:endParaRPr sz="1900" dirty="0">
                <a:solidFill>
                  <a:prstClr val="black"/>
                </a:solidFill>
                <a:latin typeface="Arial Narrow" panose="020B0606020202030204" pitchFamily="34" charset="0"/>
              </a:endParaRPr>
            </a:p>
          </p:txBody>
        </p:sp>
        <p:sp>
          <p:nvSpPr>
            <p:cNvPr id="64" name="object 33"/>
            <p:cNvSpPr/>
            <p:nvPr/>
          </p:nvSpPr>
          <p:spPr>
            <a:xfrm>
              <a:off x="3886973" y="1898475"/>
              <a:ext cx="238264" cy="163042"/>
            </a:xfrm>
            <a:custGeom>
              <a:avLst/>
              <a:gdLst/>
              <a:ahLst/>
              <a:cxnLst/>
              <a:rect l="l" t="t" r="r" b="b"/>
              <a:pathLst>
                <a:path w="238264" h="163042">
                  <a:moveTo>
                    <a:pt x="219417" y="0"/>
                  </a:moveTo>
                  <a:lnTo>
                    <a:pt x="20624" y="0"/>
                  </a:lnTo>
                  <a:lnTo>
                    <a:pt x="13512" y="3200"/>
                  </a:lnTo>
                  <a:lnTo>
                    <a:pt x="8356" y="8343"/>
                  </a:lnTo>
                  <a:lnTo>
                    <a:pt x="3200" y="13550"/>
                  </a:lnTo>
                  <a:lnTo>
                    <a:pt x="0" y="20662"/>
                  </a:lnTo>
                  <a:lnTo>
                    <a:pt x="0" y="142354"/>
                  </a:lnTo>
                  <a:lnTo>
                    <a:pt x="3200" y="149466"/>
                  </a:lnTo>
                  <a:lnTo>
                    <a:pt x="13576" y="159842"/>
                  </a:lnTo>
                  <a:lnTo>
                    <a:pt x="20675" y="163042"/>
                  </a:lnTo>
                  <a:lnTo>
                    <a:pt x="189611" y="163042"/>
                  </a:lnTo>
                  <a:lnTo>
                    <a:pt x="189730" y="149466"/>
                  </a:lnTo>
                  <a:lnTo>
                    <a:pt x="190550" y="145186"/>
                  </a:lnTo>
                  <a:lnTo>
                    <a:pt x="191897" y="140449"/>
                  </a:lnTo>
                  <a:lnTo>
                    <a:pt x="26847" y="140449"/>
                  </a:lnTo>
                  <a:lnTo>
                    <a:pt x="25374" y="139801"/>
                  </a:lnTo>
                  <a:lnTo>
                    <a:pt x="23241" y="137667"/>
                  </a:lnTo>
                  <a:lnTo>
                    <a:pt x="22593" y="136194"/>
                  </a:lnTo>
                  <a:lnTo>
                    <a:pt x="22593" y="26835"/>
                  </a:lnTo>
                  <a:lnTo>
                    <a:pt x="23241" y="25361"/>
                  </a:lnTo>
                  <a:lnTo>
                    <a:pt x="24282" y="24320"/>
                  </a:lnTo>
                  <a:lnTo>
                    <a:pt x="25400" y="23253"/>
                  </a:lnTo>
                  <a:lnTo>
                    <a:pt x="26873" y="22580"/>
                  </a:lnTo>
                  <a:lnTo>
                    <a:pt x="227916" y="22580"/>
                  </a:lnTo>
                  <a:lnTo>
                    <a:pt x="230929" y="15951"/>
                  </a:lnTo>
                  <a:lnTo>
                    <a:pt x="233210" y="10121"/>
                  </a:lnTo>
                  <a:lnTo>
                    <a:pt x="232524" y="9169"/>
                  </a:lnTo>
                  <a:lnTo>
                    <a:pt x="226555" y="3200"/>
                  </a:lnTo>
                  <a:lnTo>
                    <a:pt x="219417" y="0"/>
                  </a:lnTo>
                  <a:close/>
                </a:path>
                <a:path w="238264" h="163042">
                  <a:moveTo>
                    <a:pt x="227916" y="22580"/>
                  </a:moveTo>
                  <a:lnTo>
                    <a:pt x="213182" y="22580"/>
                  </a:lnTo>
                  <a:lnTo>
                    <a:pt x="214655" y="23253"/>
                  </a:lnTo>
                  <a:lnTo>
                    <a:pt x="216801" y="25387"/>
                  </a:lnTo>
                  <a:lnTo>
                    <a:pt x="217463" y="26835"/>
                  </a:lnTo>
                  <a:lnTo>
                    <a:pt x="217474" y="107822"/>
                  </a:lnTo>
                  <a:lnTo>
                    <a:pt x="223761" y="104266"/>
                  </a:lnTo>
                  <a:lnTo>
                    <a:pt x="230746" y="101790"/>
                  </a:lnTo>
                  <a:lnTo>
                    <a:pt x="238264" y="100964"/>
                  </a:lnTo>
                  <a:lnTo>
                    <a:pt x="231142" y="90503"/>
                  </a:lnTo>
                  <a:lnTo>
                    <a:pt x="225800" y="78906"/>
                  </a:lnTo>
                  <a:lnTo>
                    <a:pt x="222443" y="66370"/>
                  </a:lnTo>
                  <a:lnTo>
                    <a:pt x="221272" y="53091"/>
                  </a:lnTo>
                  <a:lnTo>
                    <a:pt x="222411" y="39904"/>
                  </a:lnTo>
                  <a:lnTo>
                    <a:pt x="225696" y="27465"/>
                  </a:lnTo>
                  <a:lnTo>
                    <a:pt x="227916" y="22580"/>
                  </a:lnTo>
                  <a:close/>
                </a:path>
              </a:pathLst>
            </a:custGeom>
            <a:solidFill>
              <a:srgbClr val="203864"/>
            </a:solidFill>
          </p:spPr>
          <p:txBody>
            <a:bodyPr wrap="square" lIns="0" tIns="0" rIns="0" bIns="0" rtlCol="0">
              <a:noAutofit/>
            </a:bodyPr>
            <a:lstStyle/>
            <a:p>
              <a:pPr defTabSz="914377"/>
              <a:endParaRPr sz="1900" dirty="0">
                <a:solidFill>
                  <a:prstClr val="black"/>
                </a:solidFill>
                <a:latin typeface="Arial Narrow" panose="020B0606020202030204" pitchFamily="34" charset="0"/>
              </a:endParaRPr>
            </a:p>
          </p:txBody>
        </p:sp>
        <p:sp>
          <p:nvSpPr>
            <p:cNvPr id="65" name="object 34"/>
            <p:cNvSpPr/>
            <p:nvPr/>
          </p:nvSpPr>
          <p:spPr>
            <a:xfrm>
              <a:off x="3886977" y="2079255"/>
              <a:ext cx="233095" cy="263436"/>
            </a:xfrm>
            <a:custGeom>
              <a:avLst/>
              <a:gdLst/>
              <a:ahLst/>
              <a:cxnLst/>
              <a:rect l="l" t="t" r="r" b="b"/>
              <a:pathLst>
                <a:path w="233095" h="263436">
                  <a:moveTo>
                    <a:pt x="189610" y="0"/>
                  </a:moveTo>
                  <a:lnTo>
                    <a:pt x="20624" y="0"/>
                  </a:lnTo>
                  <a:lnTo>
                    <a:pt x="13512" y="3200"/>
                  </a:lnTo>
                  <a:lnTo>
                    <a:pt x="8356" y="8356"/>
                  </a:lnTo>
                  <a:lnTo>
                    <a:pt x="3200" y="13563"/>
                  </a:lnTo>
                  <a:lnTo>
                    <a:pt x="0" y="20675"/>
                  </a:lnTo>
                  <a:lnTo>
                    <a:pt x="0" y="263436"/>
                  </a:lnTo>
                  <a:lnTo>
                    <a:pt x="233095" y="263436"/>
                  </a:lnTo>
                  <a:lnTo>
                    <a:pt x="233095" y="106591"/>
                  </a:lnTo>
                  <a:lnTo>
                    <a:pt x="207670" y="106591"/>
                  </a:lnTo>
                  <a:lnTo>
                    <a:pt x="194955" y="101353"/>
                  </a:lnTo>
                  <a:lnTo>
                    <a:pt x="189611" y="88695"/>
                  </a:lnTo>
                  <a:lnTo>
                    <a:pt x="189610" y="0"/>
                  </a:lnTo>
                  <a:close/>
                </a:path>
              </a:pathLst>
            </a:custGeom>
            <a:solidFill>
              <a:srgbClr val="203864"/>
            </a:solidFill>
          </p:spPr>
          <p:txBody>
            <a:bodyPr wrap="square" lIns="0" tIns="0" rIns="0" bIns="0" rtlCol="0">
              <a:noAutofit/>
            </a:bodyPr>
            <a:lstStyle/>
            <a:p>
              <a:pPr defTabSz="914377"/>
              <a:endParaRPr sz="1900" dirty="0">
                <a:solidFill>
                  <a:prstClr val="black"/>
                </a:solidFill>
                <a:latin typeface="Arial Narrow" panose="020B0606020202030204" pitchFamily="34" charset="0"/>
              </a:endParaRPr>
            </a:p>
          </p:txBody>
        </p:sp>
      </p:grpSp>
      <p:sp>
        <p:nvSpPr>
          <p:cNvPr id="66" name="Freeform 62"/>
          <p:cNvSpPr>
            <a:spLocks noEditPoints="1"/>
          </p:cNvSpPr>
          <p:nvPr/>
        </p:nvSpPr>
        <p:spPr bwMode="auto">
          <a:xfrm>
            <a:off x="528746" y="3878484"/>
            <a:ext cx="477094" cy="347246"/>
          </a:xfrm>
          <a:custGeom>
            <a:avLst/>
            <a:gdLst>
              <a:gd name="T0" fmla="*/ 29 w 89"/>
              <a:gd name="T1" fmla="*/ 8 h 39"/>
              <a:gd name="T2" fmla="*/ 36 w 89"/>
              <a:gd name="T3" fmla="*/ 9 h 39"/>
              <a:gd name="T4" fmla="*/ 28 w 89"/>
              <a:gd name="T5" fmla="*/ 11 h 39"/>
              <a:gd name="T6" fmla="*/ 25 w 89"/>
              <a:gd name="T7" fmla="*/ 28 h 39"/>
              <a:gd name="T8" fmla="*/ 28 w 89"/>
              <a:gd name="T9" fmla="*/ 29 h 39"/>
              <a:gd name="T10" fmla="*/ 28 w 89"/>
              <a:gd name="T11" fmla="*/ 30 h 39"/>
              <a:gd name="T12" fmla="*/ 28 w 89"/>
              <a:gd name="T13" fmla="*/ 32 h 39"/>
              <a:gd name="T14" fmla="*/ 26 w 89"/>
              <a:gd name="T15" fmla="*/ 31 h 39"/>
              <a:gd name="T16" fmla="*/ 21 w 89"/>
              <a:gd name="T17" fmla="*/ 31 h 39"/>
              <a:gd name="T18" fmla="*/ 7 w 89"/>
              <a:gd name="T19" fmla="*/ 1 h 39"/>
              <a:gd name="T20" fmla="*/ 61 w 89"/>
              <a:gd name="T21" fmla="*/ 9 h 39"/>
              <a:gd name="T22" fmla="*/ 49 w 89"/>
              <a:gd name="T23" fmla="*/ 8 h 39"/>
              <a:gd name="T24" fmla="*/ 34 w 89"/>
              <a:gd name="T25" fmla="*/ 14 h 39"/>
              <a:gd name="T26" fmla="*/ 40 w 89"/>
              <a:gd name="T27" fmla="*/ 13 h 39"/>
              <a:gd name="T28" fmla="*/ 60 w 89"/>
              <a:gd name="T29" fmla="*/ 21 h 39"/>
              <a:gd name="T30" fmla="*/ 60 w 89"/>
              <a:gd name="T31" fmla="*/ 21 h 39"/>
              <a:gd name="T32" fmla="*/ 59 w 89"/>
              <a:gd name="T33" fmla="*/ 25 h 39"/>
              <a:gd name="T34" fmla="*/ 48 w 89"/>
              <a:gd name="T35" fmla="*/ 22 h 39"/>
              <a:gd name="T36" fmla="*/ 56 w 89"/>
              <a:gd name="T37" fmla="*/ 27 h 39"/>
              <a:gd name="T38" fmla="*/ 55 w 89"/>
              <a:gd name="T39" fmla="*/ 29 h 39"/>
              <a:gd name="T40" fmla="*/ 43 w 89"/>
              <a:gd name="T41" fmla="*/ 26 h 39"/>
              <a:gd name="T42" fmla="*/ 51 w 89"/>
              <a:gd name="T43" fmla="*/ 33 h 39"/>
              <a:gd name="T44" fmla="*/ 41 w 89"/>
              <a:gd name="T45" fmla="*/ 30 h 39"/>
              <a:gd name="T46" fmla="*/ 47 w 89"/>
              <a:gd name="T47" fmla="*/ 36 h 39"/>
              <a:gd name="T48" fmla="*/ 42 w 89"/>
              <a:gd name="T49" fmla="*/ 32 h 39"/>
              <a:gd name="T50" fmla="*/ 38 w 89"/>
              <a:gd name="T51" fmla="*/ 32 h 39"/>
              <a:gd name="T52" fmla="*/ 37 w 89"/>
              <a:gd name="T53" fmla="*/ 32 h 39"/>
              <a:gd name="T54" fmla="*/ 33 w 89"/>
              <a:gd name="T55" fmla="*/ 28 h 39"/>
              <a:gd name="T56" fmla="*/ 36 w 89"/>
              <a:gd name="T57" fmla="*/ 37 h 39"/>
              <a:gd name="T58" fmla="*/ 38 w 89"/>
              <a:gd name="T59" fmla="*/ 35 h 39"/>
              <a:gd name="T60" fmla="*/ 41 w 89"/>
              <a:gd name="T61" fmla="*/ 38 h 39"/>
              <a:gd name="T62" fmla="*/ 46 w 89"/>
              <a:gd name="T63" fmla="*/ 39 h 39"/>
              <a:gd name="T64" fmla="*/ 47 w 89"/>
              <a:gd name="T65" fmla="*/ 39 h 39"/>
              <a:gd name="T66" fmla="*/ 51 w 89"/>
              <a:gd name="T67" fmla="*/ 35 h 39"/>
              <a:gd name="T68" fmla="*/ 51 w 89"/>
              <a:gd name="T69" fmla="*/ 35 h 39"/>
              <a:gd name="T70" fmla="*/ 54 w 89"/>
              <a:gd name="T71" fmla="*/ 31 h 39"/>
              <a:gd name="T72" fmla="*/ 57 w 89"/>
              <a:gd name="T73" fmla="*/ 29 h 39"/>
              <a:gd name="T74" fmla="*/ 66 w 89"/>
              <a:gd name="T75" fmla="*/ 27 h 39"/>
              <a:gd name="T76" fmla="*/ 89 w 89"/>
              <a:gd name="T77" fmla="*/ 22 h 39"/>
              <a:gd name="T78" fmla="*/ 60 w 89"/>
              <a:gd name="T79" fmla="*/ 7 h 39"/>
              <a:gd name="T80" fmla="*/ 29 w 89"/>
              <a:gd name="T81" fmla="*/ 33 h 39"/>
              <a:gd name="T82" fmla="*/ 32 w 89"/>
              <a:gd name="T8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39">
                <a:moveTo>
                  <a:pt x="7" y="1"/>
                </a:moveTo>
                <a:cubicBezTo>
                  <a:pt x="29" y="8"/>
                  <a:pt x="29" y="8"/>
                  <a:pt x="29" y="8"/>
                </a:cubicBezTo>
                <a:cubicBezTo>
                  <a:pt x="28" y="9"/>
                  <a:pt x="28" y="9"/>
                  <a:pt x="28" y="9"/>
                </a:cubicBezTo>
                <a:cubicBezTo>
                  <a:pt x="36" y="9"/>
                  <a:pt x="36" y="9"/>
                  <a:pt x="36" y="9"/>
                </a:cubicBezTo>
                <a:cubicBezTo>
                  <a:pt x="34" y="12"/>
                  <a:pt x="34" y="12"/>
                  <a:pt x="34" y="12"/>
                </a:cubicBezTo>
                <a:cubicBezTo>
                  <a:pt x="28" y="11"/>
                  <a:pt x="28" y="11"/>
                  <a:pt x="28" y="11"/>
                </a:cubicBezTo>
                <a:cubicBezTo>
                  <a:pt x="23" y="27"/>
                  <a:pt x="23" y="27"/>
                  <a:pt x="23" y="27"/>
                </a:cubicBezTo>
                <a:cubicBezTo>
                  <a:pt x="25" y="28"/>
                  <a:pt x="25" y="28"/>
                  <a:pt x="25" y="28"/>
                </a:cubicBezTo>
                <a:cubicBezTo>
                  <a:pt x="26" y="28"/>
                  <a:pt x="26" y="27"/>
                  <a:pt x="26" y="27"/>
                </a:cubicBezTo>
                <a:cubicBezTo>
                  <a:pt x="26" y="27"/>
                  <a:pt x="28" y="28"/>
                  <a:pt x="28" y="29"/>
                </a:cubicBezTo>
                <a:cubicBezTo>
                  <a:pt x="28" y="29"/>
                  <a:pt x="28" y="30"/>
                  <a:pt x="28" y="30"/>
                </a:cubicBezTo>
                <a:cubicBezTo>
                  <a:pt x="28" y="30"/>
                  <a:pt x="28" y="30"/>
                  <a:pt x="28" y="30"/>
                </a:cubicBezTo>
                <a:cubicBezTo>
                  <a:pt x="28" y="31"/>
                  <a:pt x="28" y="31"/>
                  <a:pt x="28" y="31"/>
                </a:cubicBezTo>
                <a:cubicBezTo>
                  <a:pt x="28" y="32"/>
                  <a:pt x="28" y="32"/>
                  <a:pt x="28" y="32"/>
                </a:cubicBezTo>
                <a:cubicBezTo>
                  <a:pt x="28" y="32"/>
                  <a:pt x="26" y="32"/>
                  <a:pt x="26" y="31"/>
                </a:cubicBezTo>
                <a:cubicBezTo>
                  <a:pt x="26" y="31"/>
                  <a:pt x="26" y="31"/>
                  <a:pt x="26" y="31"/>
                </a:cubicBezTo>
                <a:cubicBezTo>
                  <a:pt x="22" y="29"/>
                  <a:pt x="22" y="29"/>
                  <a:pt x="22" y="29"/>
                </a:cubicBezTo>
                <a:cubicBezTo>
                  <a:pt x="21" y="31"/>
                  <a:pt x="21" y="31"/>
                  <a:pt x="21" y="31"/>
                </a:cubicBezTo>
                <a:cubicBezTo>
                  <a:pt x="0" y="24"/>
                  <a:pt x="0" y="24"/>
                  <a:pt x="0" y="24"/>
                </a:cubicBezTo>
                <a:cubicBezTo>
                  <a:pt x="7" y="1"/>
                  <a:pt x="7" y="1"/>
                  <a:pt x="7" y="1"/>
                </a:cubicBezTo>
                <a:close/>
                <a:moveTo>
                  <a:pt x="60" y="7"/>
                </a:moveTo>
                <a:cubicBezTo>
                  <a:pt x="61" y="9"/>
                  <a:pt x="61" y="9"/>
                  <a:pt x="61" y="9"/>
                </a:cubicBezTo>
                <a:cubicBezTo>
                  <a:pt x="55" y="11"/>
                  <a:pt x="55" y="11"/>
                  <a:pt x="55" y="11"/>
                </a:cubicBezTo>
                <a:cubicBezTo>
                  <a:pt x="49" y="8"/>
                  <a:pt x="49" y="8"/>
                  <a:pt x="49" y="8"/>
                </a:cubicBezTo>
                <a:cubicBezTo>
                  <a:pt x="40" y="8"/>
                  <a:pt x="40" y="8"/>
                  <a:pt x="40" y="8"/>
                </a:cubicBezTo>
                <a:cubicBezTo>
                  <a:pt x="34" y="14"/>
                  <a:pt x="34" y="14"/>
                  <a:pt x="34" y="14"/>
                </a:cubicBezTo>
                <a:cubicBezTo>
                  <a:pt x="34" y="14"/>
                  <a:pt x="35" y="16"/>
                  <a:pt x="36" y="16"/>
                </a:cubicBezTo>
                <a:cubicBezTo>
                  <a:pt x="37" y="16"/>
                  <a:pt x="40" y="13"/>
                  <a:pt x="40" y="13"/>
                </a:cubicBezTo>
                <a:cubicBezTo>
                  <a:pt x="46" y="13"/>
                  <a:pt x="46" y="13"/>
                  <a:pt x="46" y="13"/>
                </a:cubicBezTo>
                <a:cubicBezTo>
                  <a:pt x="60" y="21"/>
                  <a:pt x="60" y="21"/>
                  <a:pt x="60" y="21"/>
                </a:cubicBezTo>
                <a:cubicBezTo>
                  <a:pt x="60" y="21"/>
                  <a:pt x="60" y="21"/>
                  <a:pt x="60" y="21"/>
                </a:cubicBezTo>
                <a:cubicBezTo>
                  <a:pt x="60" y="21"/>
                  <a:pt x="60" y="21"/>
                  <a:pt x="60" y="21"/>
                </a:cubicBezTo>
                <a:cubicBezTo>
                  <a:pt x="60" y="21"/>
                  <a:pt x="60" y="21"/>
                  <a:pt x="60" y="21"/>
                </a:cubicBezTo>
                <a:cubicBezTo>
                  <a:pt x="61" y="22"/>
                  <a:pt x="60" y="25"/>
                  <a:pt x="59" y="25"/>
                </a:cubicBezTo>
                <a:cubicBezTo>
                  <a:pt x="49" y="21"/>
                  <a:pt x="49" y="21"/>
                  <a:pt x="49" y="21"/>
                </a:cubicBezTo>
                <a:cubicBezTo>
                  <a:pt x="48" y="22"/>
                  <a:pt x="48" y="22"/>
                  <a:pt x="48" y="22"/>
                </a:cubicBezTo>
                <a:cubicBezTo>
                  <a:pt x="56" y="26"/>
                  <a:pt x="56" y="26"/>
                  <a:pt x="56" y="26"/>
                </a:cubicBezTo>
                <a:cubicBezTo>
                  <a:pt x="56" y="27"/>
                  <a:pt x="56" y="27"/>
                  <a:pt x="56" y="27"/>
                </a:cubicBezTo>
                <a:cubicBezTo>
                  <a:pt x="56" y="27"/>
                  <a:pt x="56" y="28"/>
                  <a:pt x="55" y="28"/>
                </a:cubicBezTo>
                <a:cubicBezTo>
                  <a:pt x="55" y="28"/>
                  <a:pt x="55" y="29"/>
                  <a:pt x="55" y="29"/>
                </a:cubicBezTo>
                <a:cubicBezTo>
                  <a:pt x="44" y="24"/>
                  <a:pt x="44" y="24"/>
                  <a:pt x="44" y="24"/>
                </a:cubicBezTo>
                <a:cubicBezTo>
                  <a:pt x="43" y="26"/>
                  <a:pt x="43" y="26"/>
                  <a:pt x="43" y="26"/>
                </a:cubicBezTo>
                <a:cubicBezTo>
                  <a:pt x="52" y="30"/>
                  <a:pt x="52" y="30"/>
                  <a:pt x="52" y="30"/>
                </a:cubicBezTo>
                <a:cubicBezTo>
                  <a:pt x="53" y="30"/>
                  <a:pt x="52" y="32"/>
                  <a:pt x="51" y="33"/>
                </a:cubicBezTo>
                <a:cubicBezTo>
                  <a:pt x="41" y="28"/>
                  <a:pt x="41" y="28"/>
                  <a:pt x="41" y="28"/>
                </a:cubicBezTo>
                <a:cubicBezTo>
                  <a:pt x="41" y="30"/>
                  <a:pt x="41" y="30"/>
                  <a:pt x="41" y="30"/>
                </a:cubicBezTo>
                <a:cubicBezTo>
                  <a:pt x="48" y="34"/>
                  <a:pt x="48" y="34"/>
                  <a:pt x="48" y="34"/>
                </a:cubicBezTo>
                <a:cubicBezTo>
                  <a:pt x="48" y="34"/>
                  <a:pt x="48" y="36"/>
                  <a:pt x="47" y="36"/>
                </a:cubicBezTo>
                <a:cubicBezTo>
                  <a:pt x="41" y="34"/>
                  <a:pt x="41" y="34"/>
                  <a:pt x="41" y="34"/>
                </a:cubicBezTo>
                <a:cubicBezTo>
                  <a:pt x="42" y="33"/>
                  <a:pt x="42" y="33"/>
                  <a:pt x="42" y="32"/>
                </a:cubicBezTo>
                <a:cubicBezTo>
                  <a:pt x="41" y="32"/>
                  <a:pt x="39" y="31"/>
                  <a:pt x="39" y="31"/>
                </a:cubicBezTo>
                <a:cubicBezTo>
                  <a:pt x="39" y="31"/>
                  <a:pt x="38" y="32"/>
                  <a:pt x="38" y="32"/>
                </a:cubicBezTo>
                <a:cubicBezTo>
                  <a:pt x="37" y="32"/>
                  <a:pt x="37" y="32"/>
                  <a:pt x="37" y="32"/>
                </a:cubicBezTo>
                <a:cubicBezTo>
                  <a:pt x="37" y="32"/>
                  <a:pt x="37" y="32"/>
                  <a:pt x="37" y="32"/>
                </a:cubicBezTo>
                <a:cubicBezTo>
                  <a:pt x="37" y="31"/>
                  <a:pt x="37" y="30"/>
                  <a:pt x="37" y="30"/>
                </a:cubicBezTo>
                <a:cubicBezTo>
                  <a:pt x="37" y="29"/>
                  <a:pt x="33" y="28"/>
                  <a:pt x="33" y="28"/>
                </a:cubicBezTo>
                <a:cubicBezTo>
                  <a:pt x="33" y="28"/>
                  <a:pt x="32" y="34"/>
                  <a:pt x="33" y="35"/>
                </a:cubicBezTo>
                <a:cubicBezTo>
                  <a:pt x="34" y="37"/>
                  <a:pt x="36" y="37"/>
                  <a:pt x="36" y="37"/>
                </a:cubicBezTo>
                <a:cubicBezTo>
                  <a:pt x="36" y="37"/>
                  <a:pt x="36" y="36"/>
                  <a:pt x="37" y="34"/>
                </a:cubicBezTo>
                <a:cubicBezTo>
                  <a:pt x="38" y="35"/>
                  <a:pt x="38" y="35"/>
                  <a:pt x="38" y="35"/>
                </a:cubicBezTo>
                <a:cubicBezTo>
                  <a:pt x="38" y="36"/>
                  <a:pt x="38" y="36"/>
                  <a:pt x="38" y="36"/>
                </a:cubicBezTo>
                <a:cubicBezTo>
                  <a:pt x="39" y="38"/>
                  <a:pt x="41" y="38"/>
                  <a:pt x="41" y="38"/>
                </a:cubicBezTo>
                <a:cubicBezTo>
                  <a:pt x="41" y="38"/>
                  <a:pt x="41" y="37"/>
                  <a:pt x="41" y="36"/>
                </a:cubicBezTo>
                <a:cubicBezTo>
                  <a:pt x="46" y="39"/>
                  <a:pt x="46" y="39"/>
                  <a:pt x="46" y="39"/>
                </a:cubicBezTo>
                <a:cubicBezTo>
                  <a:pt x="47" y="39"/>
                  <a:pt x="47" y="39"/>
                  <a:pt x="47" y="39"/>
                </a:cubicBezTo>
                <a:cubicBezTo>
                  <a:pt x="47" y="39"/>
                  <a:pt x="47" y="39"/>
                  <a:pt x="47" y="39"/>
                </a:cubicBezTo>
                <a:cubicBezTo>
                  <a:pt x="49" y="38"/>
                  <a:pt x="50" y="37"/>
                  <a:pt x="50" y="35"/>
                </a:cubicBezTo>
                <a:cubicBezTo>
                  <a:pt x="51" y="35"/>
                  <a:pt x="51" y="35"/>
                  <a:pt x="51" y="35"/>
                </a:cubicBezTo>
                <a:cubicBezTo>
                  <a:pt x="51" y="35"/>
                  <a:pt x="51" y="35"/>
                  <a:pt x="51" y="35"/>
                </a:cubicBezTo>
                <a:cubicBezTo>
                  <a:pt x="51" y="35"/>
                  <a:pt x="51" y="35"/>
                  <a:pt x="51" y="35"/>
                </a:cubicBezTo>
                <a:cubicBezTo>
                  <a:pt x="52" y="35"/>
                  <a:pt x="53" y="34"/>
                  <a:pt x="54" y="33"/>
                </a:cubicBezTo>
                <a:cubicBezTo>
                  <a:pt x="54" y="33"/>
                  <a:pt x="54" y="32"/>
                  <a:pt x="54" y="31"/>
                </a:cubicBezTo>
                <a:cubicBezTo>
                  <a:pt x="55" y="31"/>
                  <a:pt x="55" y="31"/>
                  <a:pt x="55" y="31"/>
                </a:cubicBezTo>
                <a:cubicBezTo>
                  <a:pt x="56" y="31"/>
                  <a:pt x="57" y="30"/>
                  <a:pt x="57" y="29"/>
                </a:cubicBezTo>
                <a:cubicBezTo>
                  <a:pt x="57" y="29"/>
                  <a:pt x="57" y="29"/>
                  <a:pt x="57" y="29"/>
                </a:cubicBezTo>
                <a:cubicBezTo>
                  <a:pt x="66" y="27"/>
                  <a:pt x="66" y="27"/>
                  <a:pt x="66" y="27"/>
                </a:cubicBezTo>
                <a:cubicBezTo>
                  <a:pt x="67" y="29"/>
                  <a:pt x="67" y="29"/>
                  <a:pt x="67" y="29"/>
                </a:cubicBezTo>
                <a:cubicBezTo>
                  <a:pt x="89" y="22"/>
                  <a:pt x="89" y="22"/>
                  <a:pt x="89" y="22"/>
                </a:cubicBezTo>
                <a:cubicBezTo>
                  <a:pt x="83" y="0"/>
                  <a:pt x="83" y="0"/>
                  <a:pt x="83" y="0"/>
                </a:cubicBezTo>
                <a:cubicBezTo>
                  <a:pt x="60" y="7"/>
                  <a:pt x="60" y="7"/>
                  <a:pt x="60" y="7"/>
                </a:cubicBezTo>
                <a:close/>
                <a:moveTo>
                  <a:pt x="29" y="28"/>
                </a:moveTo>
                <a:cubicBezTo>
                  <a:pt x="29" y="28"/>
                  <a:pt x="29" y="32"/>
                  <a:pt x="29" y="33"/>
                </a:cubicBezTo>
                <a:cubicBezTo>
                  <a:pt x="30" y="34"/>
                  <a:pt x="31" y="34"/>
                  <a:pt x="31" y="34"/>
                </a:cubicBezTo>
                <a:cubicBezTo>
                  <a:pt x="31" y="34"/>
                  <a:pt x="32" y="30"/>
                  <a:pt x="32" y="29"/>
                </a:cubicBezTo>
                <a:cubicBezTo>
                  <a:pt x="32" y="28"/>
                  <a:pt x="29" y="28"/>
                  <a:pt x="29" y="28"/>
                </a:cubicBezTo>
                <a:close/>
              </a:path>
            </a:pathLst>
          </a:custGeom>
          <a:solidFill>
            <a:srgbClr val="203864"/>
          </a:solidFill>
          <a:extLst/>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nvGrpSpPr>
          <p:cNvPr id="67" name="28 Grupo"/>
          <p:cNvGrpSpPr/>
          <p:nvPr/>
        </p:nvGrpSpPr>
        <p:grpSpPr>
          <a:xfrm>
            <a:off x="33340" y="5235963"/>
            <a:ext cx="514885" cy="492624"/>
            <a:chOff x="1450975" y="3765550"/>
            <a:chExt cx="3371850" cy="3092450"/>
          </a:xfrm>
          <a:solidFill>
            <a:srgbClr val="203864"/>
          </a:solidFill>
        </p:grpSpPr>
        <p:sp>
          <p:nvSpPr>
            <p:cNvPr id="68" name="Freeform 15"/>
            <p:cNvSpPr>
              <a:spLocks/>
            </p:cNvSpPr>
            <p:nvPr/>
          </p:nvSpPr>
          <p:spPr bwMode="auto">
            <a:xfrm>
              <a:off x="1450975" y="5638800"/>
              <a:ext cx="3371850" cy="1219200"/>
            </a:xfrm>
            <a:custGeom>
              <a:avLst/>
              <a:gdLst>
                <a:gd name="T0" fmla="*/ 19 w 335"/>
                <a:gd name="T1" fmla="*/ 121 h 121"/>
                <a:gd name="T2" fmla="*/ 0 w 335"/>
                <a:gd name="T3" fmla="*/ 38 h 121"/>
                <a:gd name="T4" fmla="*/ 97 w 335"/>
                <a:gd name="T5" fmla="*/ 5 h 121"/>
                <a:gd name="T6" fmla="*/ 130 w 335"/>
                <a:gd name="T7" fmla="*/ 2 h 121"/>
                <a:gd name="T8" fmla="*/ 207 w 335"/>
                <a:gd name="T9" fmla="*/ 33 h 121"/>
                <a:gd name="T10" fmla="*/ 215 w 335"/>
                <a:gd name="T11" fmla="*/ 36 h 121"/>
                <a:gd name="T12" fmla="*/ 202 w 335"/>
                <a:gd name="T13" fmla="*/ 72 h 121"/>
                <a:gd name="T14" fmla="*/ 176 w 335"/>
                <a:gd name="T15" fmla="*/ 63 h 121"/>
                <a:gd name="T16" fmla="*/ 168 w 335"/>
                <a:gd name="T17" fmla="*/ 68 h 121"/>
                <a:gd name="T18" fmla="*/ 199 w 335"/>
                <a:gd name="T19" fmla="*/ 78 h 121"/>
                <a:gd name="T20" fmla="*/ 211 w 335"/>
                <a:gd name="T21" fmla="*/ 80 h 121"/>
                <a:gd name="T22" fmla="*/ 233 w 335"/>
                <a:gd name="T23" fmla="*/ 43 h 121"/>
                <a:gd name="T24" fmla="*/ 293 w 335"/>
                <a:gd name="T25" fmla="*/ 15 h 121"/>
                <a:gd name="T26" fmla="*/ 312 w 335"/>
                <a:gd name="T27" fmla="*/ 48 h 121"/>
                <a:gd name="T28" fmla="*/ 222 w 335"/>
                <a:gd name="T29" fmla="*/ 99 h 121"/>
                <a:gd name="T30" fmla="*/ 204 w 335"/>
                <a:gd name="T31" fmla="*/ 103 h 121"/>
                <a:gd name="T32" fmla="*/ 109 w 335"/>
                <a:gd name="T33" fmla="*/ 83 h 121"/>
                <a:gd name="T34" fmla="*/ 77 w 335"/>
                <a:gd name="T35" fmla="*/ 88 h 121"/>
                <a:gd name="T36" fmla="*/ 19 w 335"/>
                <a:gd name="T3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5" h="121">
                  <a:moveTo>
                    <a:pt x="19" y="121"/>
                  </a:moveTo>
                  <a:cubicBezTo>
                    <a:pt x="0" y="38"/>
                    <a:pt x="0" y="38"/>
                    <a:pt x="0" y="38"/>
                  </a:cubicBezTo>
                  <a:cubicBezTo>
                    <a:pt x="97" y="5"/>
                    <a:pt x="97" y="5"/>
                    <a:pt x="97" y="5"/>
                  </a:cubicBezTo>
                  <a:cubicBezTo>
                    <a:pt x="109" y="0"/>
                    <a:pt x="120" y="0"/>
                    <a:pt x="130" y="2"/>
                  </a:cubicBezTo>
                  <a:cubicBezTo>
                    <a:pt x="207" y="33"/>
                    <a:pt x="207" y="33"/>
                    <a:pt x="207" y="33"/>
                  </a:cubicBezTo>
                  <a:cubicBezTo>
                    <a:pt x="215" y="36"/>
                    <a:pt x="215" y="36"/>
                    <a:pt x="215" y="36"/>
                  </a:cubicBezTo>
                  <a:cubicBezTo>
                    <a:pt x="236" y="44"/>
                    <a:pt x="231" y="80"/>
                    <a:pt x="202" y="72"/>
                  </a:cubicBezTo>
                  <a:cubicBezTo>
                    <a:pt x="176" y="63"/>
                    <a:pt x="176" y="63"/>
                    <a:pt x="176" y="63"/>
                  </a:cubicBezTo>
                  <a:cubicBezTo>
                    <a:pt x="162" y="58"/>
                    <a:pt x="160" y="65"/>
                    <a:pt x="168" y="68"/>
                  </a:cubicBezTo>
                  <a:cubicBezTo>
                    <a:pt x="199" y="78"/>
                    <a:pt x="199" y="78"/>
                    <a:pt x="199" y="78"/>
                  </a:cubicBezTo>
                  <a:cubicBezTo>
                    <a:pt x="204" y="79"/>
                    <a:pt x="206" y="80"/>
                    <a:pt x="211" y="80"/>
                  </a:cubicBezTo>
                  <a:cubicBezTo>
                    <a:pt x="226" y="79"/>
                    <a:pt x="241" y="64"/>
                    <a:pt x="233" y="43"/>
                  </a:cubicBezTo>
                  <a:cubicBezTo>
                    <a:pt x="293" y="15"/>
                    <a:pt x="293" y="15"/>
                    <a:pt x="293" y="15"/>
                  </a:cubicBezTo>
                  <a:cubicBezTo>
                    <a:pt x="316" y="2"/>
                    <a:pt x="335" y="34"/>
                    <a:pt x="312" y="48"/>
                  </a:cubicBezTo>
                  <a:cubicBezTo>
                    <a:pt x="222" y="99"/>
                    <a:pt x="222" y="99"/>
                    <a:pt x="222" y="99"/>
                  </a:cubicBezTo>
                  <a:cubicBezTo>
                    <a:pt x="215" y="103"/>
                    <a:pt x="209" y="105"/>
                    <a:pt x="204" y="103"/>
                  </a:cubicBezTo>
                  <a:cubicBezTo>
                    <a:pt x="109" y="83"/>
                    <a:pt x="109" y="83"/>
                    <a:pt x="109" y="83"/>
                  </a:cubicBezTo>
                  <a:cubicBezTo>
                    <a:pt x="93" y="80"/>
                    <a:pt x="92" y="79"/>
                    <a:pt x="77" y="88"/>
                  </a:cubicBezTo>
                  <a:cubicBezTo>
                    <a:pt x="19" y="121"/>
                    <a:pt x="19" y="121"/>
                    <a:pt x="19"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69" name="Freeform 16"/>
            <p:cNvSpPr>
              <a:spLocks noEditPoints="1"/>
            </p:cNvSpPr>
            <p:nvPr/>
          </p:nvSpPr>
          <p:spPr bwMode="auto">
            <a:xfrm>
              <a:off x="2628900" y="3765550"/>
              <a:ext cx="1651000" cy="2216150"/>
            </a:xfrm>
            <a:custGeom>
              <a:avLst/>
              <a:gdLst>
                <a:gd name="T0" fmla="*/ 44 w 164"/>
                <a:gd name="T1" fmla="*/ 137 h 220"/>
                <a:gd name="T2" fmla="*/ 63 w 164"/>
                <a:gd name="T3" fmla="*/ 201 h 220"/>
                <a:gd name="T4" fmla="*/ 82 w 164"/>
                <a:gd name="T5" fmla="*/ 166 h 220"/>
                <a:gd name="T6" fmla="*/ 88 w 164"/>
                <a:gd name="T7" fmla="*/ 211 h 220"/>
                <a:gd name="T8" fmla="*/ 114 w 164"/>
                <a:gd name="T9" fmla="*/ 199 h 220"/>
                <a:gd name="T10" fmla="*/ 136 w 164"/>
                <a:gd name="T11" fmla="*/ 212 h 220"/>
                <a:gd name="T12" fmla="*/ 153 w 164"/>
                <a:gd name="T13" fmla="*/ 137 h 220"/>
                <a:gd name="T14" fmla="*/ 164 w 164"/>
                <a:gd name="T15" fmla="*/ 155 h 220"/>
                <a:gd name="T16" fmla="*/ 119 w 164"/>
                <a:gd name="T17" fmla="*/ 91 h 220"/>
                <a:gd name="T18" fmla="*/ 153 w 164"/>
                <a:gd name="T19" fmla="*/ 69 h 220"/>
                <a:gd name="T20" fmla="*/ 164 w 164"/>
                <a:gd name="T21" fmla="*/ 87 h 220"/>
                <a:gd name="T22" fmla="*/ 119 w 164"/>
                <a:gd name="T23" fmla="*/ 23 h 220"/>
                <a:gd name="T24" fmla="*/ 102 w 164"/>
                <a:gd name="T25" fmla="*/ 0 h 220"/>
                <a:gd name="T26" fmla="*/ 45 w 164"/>
                <a:gd name="T27" fmla="*/ 15 h 220"/>
                <a:gd name="T28" fmla="*/ 0 w 164"/>
                <a:gd name="T29" fmla="*/ 59 h 220"/>
                <a:gd name="T30" fmla="*/ 11 w 164"/>
                <a:gd name="T31" fmla="*/ 87 h 220"/>
                <a:gd name="T32" fmla="*/ 45 w 164"/>
                <a:gd name="T33" fmla="*/ 69 h 220"/>
                <a:gd name="T34" fmla="*/ 0 w 164"/>
                <a:gd name="T35" fmla="*/ 127 h 220"/>
                <a:gd name="T36" fmla="*/ 11 w 164"/>
                <a:gd name="T37" fmla="*/ 155 h 220"/>
                <a:gd name="T38" fmla="*/ 119 w 164"/>
                <a:gd name="T39" fmla="*/ 35 h 220"/>
                <a:gd name="T40" fmla="*/ 119 w 164"/>
                <a:gd name="T41" fmla="*/ 59 h 220"/>
                <a:gd name="T42" fmla="*/ 119 w 164"/>
                <a:gd name="T43" fmla="*/ 103 h 220"/>
                <a:gd name="T44" fmla="*/ 119 w 164"/>
                <a:gd name="T45" fmla="*/ 127 h 220"/>
                <a:gd name="T46" fmla="*/ 103 w 164"/>
                <a:gd name="T47" fmla="*/ 145 h 220"/>
                <a:gd name="T48" fmla="*/ 87 w 164"/>
                <a:gd name="T49" fmla="*/ 161 h 220"/>
                <a:gd name="T50" fmla="*/ 98 w 164"/>
                <a:gd name="T51" fmla="*/ 69 h 220"/>
                <a:gd name="T52" fmla="*/ 66 w 164"/>
                <a:gd name="T53" fmla="*/ 69 h 220"/>
                <a:gd name="T54" fmla="*/ 65 w 164"/>
                <a:gd name="T55" fmla="*/ 59 h 220"/>
                <a:gd name="T56" fmla="*/ 99 w 164"/>
                <a:gd name="T57" fmla="*/ 59 h 220"/>
                <a:gd name="T58" fmla="*/ 99 w 164"/>
                <a:gd name="T59" fmla="*/ 127 h 220"/>
                <a:gd name="T60" fmla="*/ 82 w 164"/>
                <a:gd name="T61" fmla="*/ 103 h 220"/>
                <a:gd name="T62" fmla="*/ 86 w 164"/>
                <a:gd name="T63" fmla="*/ 97 h 220"/>
                <a:gd name="T64" fmla="*/ 100 w 164"/>
                <a:gd name="T65" fmla="*/ 118 h 220"/>
                <a:gd name="T66" fmla="*/ 87 w 164"/>
                <a:gd name="T67" fmla="*/ 38 h 220"/>
                <a:gd name="T68" fmla="*/ 100 w 164"/>
                <a:gd name="T69" fmla="*/ 51 h 220"/>
                <a:gd name="T70" fmla="*/ 97 w 164"/>
                <a:gd name="T71" fmla="*/ 18 h 220"/>
                <a:gd name="T72" fmla="*/ 67 w 164"/>
                <a:gd name="T73" fmla="*/ 18 h 220"/>
                <a:gd name="T74" fmla="*/ 63 w 164"/>
                <a:gd name="T75" fmla="*/ 24 h 220"/>
                <a:gd name="T76" fmla="*/ 63 w 164"/>
                <a:gd name="T77" fmla="*/ 52 h 220"/>
                <a:gd name="T78" fmla="*/ 63 w 164"/>
                <a:gd name="T79" fmla="*/ 77 h 220"/>
                <a:gd name="T80" fmla="*/ 63 w 164"/>
                <a:gd name="T81" fmla="*/ 118 h 220"/>
                <a:gd name="T82" fmla="*/ 101 w 164"/>
                <a:gd name="T83" fmla="*/ 137 h 220"/>
                <a:gd name="T84" fmla="*/ 63 w 164"/>
                <a:gd name="T85" fmla="*/ 137 h 220"/>
                <a:gd name="T86" fmla="*/ 61 w 164"/>
                <a:gd name="T87" fmla="*/ 145 h 220"/>
                <a:gd name="T88" fmla="*/ 53 w 164"/>
                <a:gd name="T89" fmla="*/ 184 h 220"/>
                <a:gd name="T90" fmla="*/ 16 w 164"/>
                <a:gd name="T91" fmla="*/ 59 h 220"/>
                <a:gd name="T92" fmla="*/ 45 w 164"/>
                <a:gd name="T93" fmla="*/ 59 h 220"/>
                <a:gd name="T94" fmla="*/ 45 w 164"/>
                <a:gd name="T95" fmla="*/ 103 h 220"/>
                <a:gd name="T96" fmla="*/ 16 w 164"/>
                <a:gd name="T97" fmla="*/ 12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 h="220">
                  <a:moveTo>
                    <a:pt x="11" y="137"/>
                  </a:moveTo>
                  <a:cubicBezTo>
                    <a:pt x="44" y="137"/>
                    <a:pt x="44" y="137"/>
                    <a:pt x="44" y="137"/>
                  </a:cubicBezTo>
                  <a:cubicBezTo>
                    <a:pt x="33" y="189"/>
                    <a:pt x="33" y="189"/>
                    <a:pt x="33" y="189"/>
                  </a:cubicBezTo>
                  <a:cubicBezTo>
                    <a:pt x="63" y="201"/>
                    <a:pt x="63" y="201"/>
                    <a:pt x="63" y="201"/>
                  </a:cubicBezTo>
                  <a:cubicBezTo>
                    <a:pt x="53" y="192"/>
                    <a:pt x="53" y="192"/>
                    <a:pt x="53" y="192"/>
                  </a:cubicBezTo>
                  <a:cubicBezTo>
                    <a:pt x="82" y="166"/>
                    <a:pt x="82" y="166"/>
                    <a:pt x="82" y="166"/>
                  </a:cubicBezTo>
                  <a:cubicBezTo>
                    <a:pt x="111" y="192"/>
                    <a:pt x="111" y="192"/>
                    <a:pt x="111" y="192"/>
                  </a:cubicBezTo>
                  <a:cubicBezTo>
                    <a:pt x="88" y="211"/>
                    <a:pt x="88" y="211"/>
                    <a:pt x="88" y="211"/>
                  </a:cubicBezTo>
                  <a:cubicBezTo>
                    <a:pt x="95" y="213"/>
                    <a:pt x="95" y="213"/>
                    <a:pt x="95" y="213"/>
                  </a:cubicBezTo>
                  <a:cubicBezTo>
                    <a:pt x="114" y="199"/>
                    <a:pt x="114" y="199"/>
                    <a:pt x="114" y="199"/>
                  </a:cubicBezTo>
                  <a:cubicBezTo>
                    <a:pt x="119" y="220"/>
                    <a:pt x="119" y="220"/>
                    <a:pt x="119" y="220"/>
                  </a:cubicBezTo>
                  <a:cubicBezTo>
                    <a:pt x="136" y="212"/>
                    <a:pt x="136" y="212"/>
                    <a:pt x="136" y="212"/>
                  </a:cubicBezTo>
                  <a:cubicBezTo>
                    <a:pt x="131" y="189"/>
                    <a:pt x="125" y="168"/>
                    <a:pt x="120" y="137"/>
                  </a:cubicBezTo>
                  <a:cubicBezTo>
                    <a:pt x="153" y="137"/>
                    <a:pt x="153" y="137"/>
                    <a:pt x="153" y="137"/>
                  </a:cubicBezTo>
                  <a:cubicBezTo>
                    <a:pt x="153" y="143"/>
                    <a:pt x="153" y="149"/>
                    <a:pt x="153" y="155"/>
                  </a:cubicBezTo>
                  <a:cubicBezTo>
                    <a:pt x="164" y="155"/>
                    <a:pt x="164" y="155"/>
                    <a:pt x="164" y="155"/>
                  </a:cubicBezTo>
                  <a:cubicBezTo>
                    <a:pt x="164" y="146"/>
                    <a:pt x="164" y="136"/>
                    <a:pt x="164" y="127"/>
                  </a:cubicBezTo>
                  <a:cubicBezTo>
                    <a:pt x="119" y="91"/>
                    <a:pt x="119" y="91"/>
                    <a:pt x="119" y="91"/>
                  </a:cubicBezTo>
                  <a:cubicBezTo>
                    <a:pt x="119" y="69"/>
                    <a:pt x="119" y="69"/>
                    <a:pt x="119" y="69"/>
                  </a:cubicBezTo>
                  <a:cubicBezTo>
                    <a:pt x="153" y="69"/>
                    <a:pt x="153" y="69"/>
                    <a:pt x="153" y="69"/>
                  </a:cubicBezTo>
                  <a:cubicBezTo>
                    <a:pt x="153" y="87"/>
                    <a:pt x="153" y="87"/>
                    <a:pt x="153" y="87"/>
                  </a:cubicBezTo>
                  <a:cubicBezTo>
                    <a:pt x="164" y="87"/>
                    <a:pt x="164" y="87"/>
                    <a:pt x="164" y="87"/>
                  </a:cubicBezTo>
                  <a:cubicBezTo>
                    <a:pt x="164" y="78"/>
                    <a:pt x="164" y="68"/>
                    <a:pt x="164" y="59"/>
                  </a:cubicBezTo>
                  <a:cubicBezTo>
                    <a:pt x="119" y="23"/>
                    <a:pt x="119" y="23"/>
                    <a:pt x="119" y="23"/>
                  </a:cubicBezTo>
                  <a:cubicBezTo>
                    <a:pt x="119" y="15"/>
                    <a:pt x="119" y="15"/>
                    <a:pt x="119" y="15"/>
                  </a:cubicBezTo>
                  <a:cubicBezTo>
                    <a:pt x="119" y="6"/>
                    <a:pt x="111" y="0"/>
                    <a:pt x="102" y="0"/>
                  </a:cubicBezTo>
                  <a:cubicBezTo>
                    <a:pt x="89" y="0"/>
                    <a:pt x="75" y="0"/>
                    <a:pt x="62" y="0"/>
                  </a:cubicBezTo>
                  <a:cubicBezTo>
                    <a:pt x="53" y="0"/>
                    <a:pt x="45" y="6"/>
                    <a:pt x="45" y="15"/>
                  </a:cubicBezTo>
                  <a:cubicBezTo>
                    <a:pt x="45" y="23"/>
                    <a:pt x="45" y="23"/>
                    <a:pt x="45" y="23"/>
                  </a:cubicBezTo>
                  <a:cubicBezTo>
                    <a:pt x="0" y="59"/>
                    <a:pt x="0" y="59"/>
                    <a:pt x="0" y="59"/>
                  </a:cubicBezTo>
                  <a:cubicBezTo>
                    <a:pt x="0" y="68"/>
                    <a:pt x="0" y="78"/>
                    <a:pt x="0" y="87"/>
                  </a:cubicBezTo>
                  <a:cubicBezTo>
                    <a:pt x="11" y="87"/>
                    <a:pt x="11" y="87"/>
                    <a:pt x="11" y="87"/>
                  </a:cubicBezTo>
                  <a:cubicBezTo>
                    <a:pt x="11" y="69"/>
                    <a:pt x="11" y="69"/>
                    <a:pt x="11" y="69"/>
                  </a:cubicBezTo>
                  <a:cubicBezTo>
                    <a:pt x="45" y="69"/>
                    <a:pt x="45" y="69"/>
                    <a:pt x="45" y="69"/>
                  </a:cubicBezTo>
                  <a:cubicBezTo>
                    <a:pt x="45" y="91"/>
                    <a:pt x="45" y="91"/>
                    <a:pt x="45" y="91"/>
                  </a:cubicBezTo>
                  <a:cubicBezTo>
                    <a:pt x="0" y="127"/>
                    <a:pt x="0" y="127"/>
                    <a:pt x="0" y="127"/>
                  </a:cubicBezTo>
                  <a:cubicBezTo>
                    <a:pt x="0" y="136"/>
                    <a:pt x="0" y="146"/>
                    <a:pt x="0" y="155"/>
                  </a:cubicBezTo>
                  <a:cubicBezTo>
                    <a:pt x="11" y="155"/>
                    <a:pt x="11" y="155"/>
                    <a:pt x="11" y="155"/>
                  </a:cubicBezTo>
                  <a:lnTo>
                    <a:pt x="11" y="137"/>
                  </a:lnTo>
                  <a:close/>
                  <a:moveTo>
                    <a:pt x="119" y="35"/>
                  </a:moveTo>
                  <a:cubicBezTo>
                    <a:pt x="148" y="59"/>
                    <a:pt x="148" y="59"/>
                    <a:pt x="148" y="59"/>
                  </a:cubicBezTo>
                  <a:cubicBezTo>
                    <a:pt x="119" y="59"/>
                    <a:pt x="119" y="59"/>
                    <a:pt x="119" y="59"/>
                  </a:cubicBezTo>
                  <a:lnTo>
                    <a:pt x="119" y="35"/>
                  </a:lnTo>
                  <a:close/>
                  <a:moveTo>
                    <a:pt x="119" y="103"/>
                  </a:moveTo>
                  <a:cubicBezTo>
                    <a:pt x="148" y="127"/>
                    <a:pt x="148" y="127"/>
                    <a:pt x="148" y="127"/>
                  </a:cubicBezTo>
                  <a:cubicBezTo>
                    <a:pt x="119" y="127"/>
                    <a:pt x="119" y="127"/>
                    <a:pt x="119" y="127"/>
                  </a:cubicBezTo>
                  <a:lnTo>
                    <a:pt x="119" y="103"/>
                  </a:lnTo>
                  <a:close/>
                  <a:moveTo>
                    <a:pt x="103" y="145"/>
                  </a:moveTo>
                  <a:cubicBezTo>
                    <a:pt x="111" y="184"/>
                    <a:pt x="111" y="184"/>
                    <a:pt x="111" y="184"/>
                  </a:cubicBezTo>
                  <a:cubicBezTo>
                    <a:pt x="87" y="161"/>
                    <a:pt x="87" y="161"/>
                    <a:pt x="87" y="161"/>
                  </a:cubicBezTo>
                  <a:lnTo>
                    <a:pt x="103" y="145"/>
                  </a:lnTo>
                  <a:close/>
                  <a:moveTo>
                    <a:pt x="98" y="69"/>
                  </a:moveTo>
                  <a:cubicBezTo>
                    <a:pt x="82" y="92"/>
                    <a:pt x="82" y="92"/>
                    <a:pt x="82" y="92"/>
                  </a:cubicBezTo>
                  <a:cubicBezTo>
                    <a:pt x="66" y="69"/>
                    <a:pt x="66" y="69"/>
                    <a:pt x="66" y="69"/>
                  </a:cubicBezTo>
                  <a:lnTo>
                    <a:pt x="98" y="69"/>
                  </a:lnTo>
                  <a:close/>
                  <a:moveTo>
                    <a:pt x="65" y="59"/>
                  </a:moveTo>
                  <a:cubicBezTo>
                    <a:pt x="82" y="42"/>
                    <a:pt x="82" y="42"/>
                    <a:pt x="82" y="42"/>
                  </a:cubicBezTo>
                  <a:cubicBezTo>
                    <a:pt x="99" y="59"/>
                    <a:pt x="99" y="59"/>
                    <a:pt x="99" y="59"/>
                  </a:cubicBezTo>
                  <a:lnTo>
                    <a:pt x="65" y="59"/>
                  </a:lnTo>
                  <a:close/>
                  <a:moveTo>
                    <a:pt x="99" y="127"/>
                  </a:moveTo>
                  <a:cubicBezTo>
                    <a:pt x="65" y="127"/>
                    <a:pt x="65" y="127"/>
                    <a:pt x="65" y="127"/>
                  </a:cubicBezTo>
                  <a:cubicBezTo>
                    <a:pt x="82" y="103"/>
                    <a:pt x="82" y="103"/>
                    <a:pt x="82" y="103"/>
                  </a:cubicBezTo>
                  <a:lnTo>
                    <a:pt x="99" y="127"/>
                  </a:lnTo>
                  <a:close/>
                  <a:moveTo>
                    <a:pt x="86" y="97"/>
                  </a:moveTo>
                  <a:cubicBezTo>
                    <a:pt x="100" y="77"/>
                    <a:pt x="100" y="77"/>
                    <a:pt x="100" y="77"/>
                  </a:cubicBezTo>
                  <a:cubicBezTo>
                    <a:pt x="100" y="118"/>
                    <a:pt x="100" y="118"/>
                    <a:pt x="100" y="118"/>
                  </a:cubicBezTo>
                  <a:lnTo>
                    <a:pt x="86" y="97"/>
                  </a:lnTo>
                  <a:close/>
                  <a:moveTo>
                    <a:pt x="87" y="38"/>
                  </a:moveTo>
                  <a:cubicBezTo>
                    <a:pt x="100" y="24"/>
                    <a:pt x="100" y="24"/>
                    <a:pt x="100" y="24"/>
                  </a:cubicBezTo>
                  <a:cubicBezTo>
                    <a:pt x="100" y="51"/>
                    <a:pt x="100" y="51"/>
                    <a:pt x="100" y="51"/>
                  </a:cubicBezTo>
                  <a:lnTo>
                    <a:pt x="87" y="38"/>
                  </a:lnTo>
                  <a:close/>
                  <a:moveTo>
                    <a:pt x="97" y="18"/>
                  </a:moveTo>
                  <a:cubicBezTo>
                    <a:pt x="82" y="33"/>
                    <a:pt x="82" y="33"/>
                    <a:pt x="82" y="33"/>
                  </a:cubicBezTo>
                  <a:cubicBezTo>
                    <a:pt x="67" y="18"/>
                    <a:pt x="67" y="18"/>
                    <a:pt x="67" y="18"/>
                  </a:cubicBezTo>
                  <a:cubicBezTo>
                    <a:pt x="77" y="18"/>
                    <a:pt x="87" y="18"/>
                    <a:pt x="97" y="18"/>
                  </a:cubicBezTo>
                  <a:close/>
                  <a:moveTo>
                    <a:pt x="63" y="24"/>
                  </a:moveTo>
                  <a:cubicBezTo>
                    <a:pt x="78" y="38"/>
                    <a:pt x="78" y="38"/>
                    <a:pt x="78" y="38"/>
                  </a:cubicBezTo>
                  <a:cubicBezTo>
                    <a:pt x="63" y="52"/>
                    <a:pt x="63" y="52"/>
                    <a:pt x="63" y="52"/>
                  </a:cubicBezTo>
                  <a:lnTo>
                    <a:pt x="63" y="24"/>
                  </a:lnTo>
                  <a:close/>
                  <a:moveTo>
                    <a:pt x="63" y="77"/>
                  </a:moveTo>
                  <a:cubicBezTo>
                    <a:pt x="78" y="97"/>
                    <a:pt x="78" y="97"/>
                    <a:pt x="78" y="97"/>
                  </a:cubicBezTo>
                  <a:cubicBezTo>
                    <a:pt x="63" y="118"/>
                    <a:pt x="63" y="118"/>
                    <a:pt x="63" y="118"/>
                  </a:cubicBezTo>
                  <a:lnTo>
                    <a:pt x="63" y="77"/>
                  </a:lnTo>
                  <a:close/>
                  <a:moveTo>
                    <a:pt x="101" y="137"/>
                  </a:moveTo>
                  <a:cubicBezTo>
                    <a:pt x="95" y="144"/>
                    <a:pt x="88" y="150"/>
                    <a:pt x="82" y="156"/>
                  </a:cubicBezTo>
                  <a:cubicBezTo>
                    <a:pt x="63" y="137"/>
                    <a:pt x="63" y="137"/>
                    <a:pt x="63" y="137"/>
                  </a:cubicBezTo>
                  <a:lnTo>
                    <a:pt x="101" y="137"/>
                  </a:lnTo>
                  <a:close/>
                  <a:moveTo>
                    <a:pt x="61" y="145"/>
                  </a:moveTo>
                  <a:cubicBezTo>
                    <a:pt x="77" y="161"/>
                    <a:pt x="77" y="161"/>
                    <a:pt x="77" y="161"/>
                  </a:cubicBezTo>
                  <a:cubicBezTo>
                    <a:pt x="53" y="184"/>
                    <a:pt x="53" y="184"/>
                    <a:pt x="53" y="184"/>
                  </a:cubicBezTo>
                  <a:lnTo>
                    <a:pt x="61" y="145"/>
                  </a:lnTo>
                  <a:close/>
                  <a:moveTo>
                    <a:pt x="16" y="59"/>
                  </a:moveTo>
                  <a:cubicBezTo>
                    <a:pt x="45" y="35"/>
                    <a:pt x="45" y="35"/>
                    <a:pt x="45" y="35"/>
                  </a:cubicBezTo>
                  <a:cubicBezTo>
                    <a:pt x="45" y="59"/>
                    <a:pt x="45" y="59"/>
                    <a:pt x="45" y="59"/>
                  </a:cubicBezTo>
                  <a:lnTo>
                    <a:pt x="16" y="59"/>
                  </a:lnTo>
                  <a:close/>
                  <a:moveTo>
                    <a:pt x="45" y="103"/>
                  </a:moveTo>
                  <a:cubicBezTo>
                    <a:pt x="45" y="127"/>
                    <a:pt x="45" y="127"/>
                    <a:pt x="45" y="127"/>
                  </a:cubicBezTo>
                  <a:cubicBezTo>
                    <a:pt x="16" y="127"/>
                    <a:pt x="16" y="127"/>
                    <a:pt x="16" y="127"/>
                  </a:cubicBezTo>
                  <a:lnTo>
                    <a:pt x="45"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black"/>
                </a:solidFill>
                <a:effectLst/>
                <a:uLnTx/>
                <a:uFillTx/>
                <a:latin typeface="Arial Narrow" panose="020B0606020202030204" pitchFamily="34" charset="0"/>
              </a:endParaRPr>
            </a:p>
          </p:txBody>
        </p:sp>
      </p:grpSp>
      <p:sp>
        <p:nvSpPr>
          <p:cNvPr id="70" name="Más 69"/>
          <p:cNvSpPr/>
          <p:nvPr/>
        </p:nvSpPr>
        <p:spPr>
          <a:xfrm>
            <a:off x="4827780" y="3301108"/>
            <a:ext cx="969264" cy="1015049"/>
          </a:xfrm>
          <a:prstGeom prst="mathPlus">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Arial Narrow" panose="020B0606020202030204" pitchFamily="34" charset="0"/>
            </a:endParaRPr>
          </a:p>
        </p:txBody>
      </p:sp>
      <p:sp>
        <p:nvSpPr>
          <p:cNvPr id="71" name="Freeform 67"/>
          <p:cNvSpPr>
            <a:spLocks noEditPoints="1"/>
          </p:cNvSpPr>
          <p:nvPr/>
        </p:nvSpPr>
        <p:spPr bwMode="auto">
          <a:xfrm>
            <a:off x="9841106" y="3493828"/>
            <a:ext cx="1342005" cy="1073553"/>
          </a:xfrm>
          <a:custGeom>
            <a:avLst/>
            <a:gdLst>
              <a:gd name="T0" fmla="*/ 54 w 73"/>
              <a:gd name="T1" fmla="*/ 36 h 60"/>
              <a:gd name="T2" fmla="*/ 36 w 73"/>
              <a:gd name="T3" fmla="*/ 36 h 60"/>
              <a:gd name="T4" fmla="*/ 28 w 73"/>
              <a:gd name="T5" fmla="*/ 48 h 60"/>
              <a:gd name="T6" fmla="*/ 28 w 73"/>
              <a:gd name="T7" fmla="*/ 54 h 60"/>
              <a:gd name="T8" fmla="*/ 72 w 73"/>
              <a:gd name="T9" fmla="*/ 54 h 60"/>
              <a:gd name="T10" fmla="*/ 73 w 73"/>
              <a:gd name="T11" fmla="*/ 48 h 60"/>
              <a:gd name="T12" fmla="*/ 49 w 73"/>
              <a:gd name="T13" fmla="*/ 48 h 60"/>
              <a:gd name="T14" fmla="*/ 31 w 73"/>
              <a:gd name="T15" fmla="*/ 54 h 60"/>
              <a:gd name="T16" fmla="*/ 31 w 73"/>
              <a:gd name="T17" fmla="*/ 45 h 60"/>
              <a:gd name="T18" fmla="*/ 56 w 73"/>
              <a:gd name="T19" fmla="*/ 46 h 60"/>
              <a:gd name="T20" fmla="*/ 61 w 73"/>
              <a:gd name="T21" fmla="*/ 53 h 60"/>
              <a:gd name="T22" fmla="*/ 68 w 73"/>
              <a:gd name="T23" fmla="*/ 48 h 60"/>
              <a:gd name="T24" fmla="*/ 27 w 73"/>
              <a:gd name="T25" fmla="*/ 49 h 60"/>
              <a:gd name="T26" fmla="*/ 29 w 73"/>
              <a:gd name="T27" fmla="*/ 41 h 60"/>
              <a:gd name="T28" fmla="*/ 34 w 73"/>
              <a:gd name="T29" fmla="*/ 36 h 60"/>
              <a:gd name="T30" fmla="*/ 36 w 73"/>
              <a:gd name="T31" fmla="*/ 32 h 60"/>
              <a:gd name="T32" fmla="*/ 3 w 73"/>
              <a:gd name="T33" fmla="*/ 18 h 60"/>
              <a:gd name="T34" fmla="*/ 10 w 73"/>
              <a:gd name="T35" fmla="*/ 54 h 60"/>
              <a:gd name="T36" fmla="*/ 25 w 73"/>
              <a:gd name="T37" fmla="*/ 54 h 60"/>
              <a:gd name="T38" fmla="*/ 27 w 73"/>
              <a:gd name="T39" fmla="*/ 50 h 60"/>
              <a:gd name="T40" fmla="*/ 11 w 73"/>
              <a:gd name="T41" fmla="*/ 44 h 60"/>
              <a:gd name="T42" fmla="*/ 15 w 73"/>
              <a:gd name="T43" fmla="*/ 44 h 60"/>
              <a:gd name="T44" fmla="*/ 19 w 73"/>
              <a:gd name="T45" fmla="*/ 38 h 60"/>
              <a:gd name="T46" fmla="*/ 4 w 73"/>
              <a:gd name="T47" fmla="*/ 15 h 60"/>
              <a:gd name="T48" fmla="*/ 7 w 73"/>
              <a:gd name="T49" fmla="*/ 13 h 60"/>
              <a:gd name="T50" fmla="*/ 12 w 73"/>
              <a:gd name="T51" fmla="*/ 10 h 60"/>
              <a:gd name="T52" fmla="*/ 25 w 73"/>
              <a:gd name="T53" fmla="*/ 7 h 60"/>
              <a:gd name="T54" fmla="*/ 18 w 73"/>
              <a:gd name="T55" fmla="*/ 18 h 60"/>
              <a:gd name="T56" fmla="*/ 11 w 73"/>
              <a:gd name="T57" fmla="*/ 17 h 60"/>
              <a:gd name="T58" fmla="*/ 6 w 73"/>
              <a:gd name="T59" fmla="*/ 16 h 60"/>
              <a:gd name="T60" fmla="*/ 55 w 73"/>
              <a:gd name="T61" fmla="*/ 35 h 60"/>
              <a:gd name="T62" fmla="*/ 59 w 73"/>
              <a:gd name="T63" fmla="*/ 3 h 60"/>
              <a:gd name="T64" fmla="*/ 71 w 73"/>
              <a:gd name="T65" fmla="*/ 43 h 60"/>
              <a:gd name="T66" fmla="*/ 70 w 73"/>
              <a:gd name="T67" fmla="*/ 5 h 60"/>
              <a:gd name="T68" fmla="*/ 38 w 73"/>
              <a:gd name="T69" fmla="*/ 35 h 60"/>
              <a:gd name="T70" fmla="*/ 52 w 73"/>
              <a:gd name="T71" fmla="*/ 7 h 60"/>
              <a:gd name="T72" fmla="*/ 52 w 73"/>
              <a:gd name="T73" fmla="*/ 12 h 60"/>
              <a:gd name="T74" fmla="*/ 56 w 73"/>
              <a:gd name="T75" fmla="*/ 14 h 60"/>
              <a:gd name="T76" fmla="*/ 52 w 73"/>
              <a:gd name="T77" fmla="*/ 15 h 60"/>
              <a:gd name="T78" fmla="*/ 43 w 73"/>
              <a:gd name="T79" fmla="*/ 23 h 60"/>
              <a:gd name="T80" fmla="*/ 44 w 73"/>
              <a:gd name="T81" fmla="*/ 21 h 60"/>
              <a:gd name="T82" fmla="*/ 44 w 73"/>
              <a:gd name="T83" fmla="*/ 16 h 60"/>
              <a:gd name="T84" fmla="*/ 41 w 73"/>
              <a:gd name="T85" fmla="*/ 14 h 60"/>
              <a:gd name="T86" fmla="*/ 44 w 73"/>
              <a:gd name="T87" fmla="*/ 14 h 60"/>
              <a:gd name="T88" fmla="*/ 46 w 73"/>
              <a:gd name="T89" fmla="*/ 23 h 60"/>
              <a:gd name="T90" fmla="*/ 49 w 73"/>
              <a:gd name="T91" fmla="*/ 20 h 60"/>
              <a:gd name="T92" fmla="*/ 49 w 73"/>
              <a:gd name="T93" fmla="*/ 15 h 60"/>
              <a:gd name="T94" fmla="*/ 46 w 73"/>
              <a:gd name="T95" fmla="*/ 13 h 60"/>
              <a:gd name="T96" fmla="*/ 49 w 73"/>
              <a:gd name="T97" fmla="*/ 12 h 60"/>
              <a:gd name="T98" fmla="*/ 56 w 73"/>
              <a:gd name="T99"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60">
                <a:moveTo>
                  <a:pt x="66" y="40"/>
                </a:moveTo>
                <a:cubicBezTo>
                  <a:pt x="57" y="40"/>
                  <a:pt x="57" y="40"/>
                  <a:pt x="57" y="40"/>
                </a:cubicBezTo>
                <a:cubicBezTo>
                  <a:pt x="54" y="36"/>
                  <a:pt x="54" y="36"/>
                  <a:pt x="54" y="36"/>
                </a:cubicBezTo>
                <a:cubicBezTo>
                  <a:pt x="36" y="36"/>
                  <a:pt x="36" y="36"/>
                  <a:pt x="36" y="36"/>
                </a:cubicBezTo>
                <a:cubicBezTo>
                  <a:pt x="36" y="36"/>
                  <a:pt x="36" y="36"/>
                  <a:pt x="36" y="36"/>
                </a:cubicBezTo>
                <a:cubicBezTo>
                  <a:pt x="36" y="36"/>
                  <a:pt x="36" y="36"/>
                  <a:pt x="36" y="36"/>
                </a:cubicBezTo>
                <a:cubicBezTo>
                  <a:pt x="36" y="36"/>
                  <a:pt x="36" y="36"/>
                  <a:pt x="36" y="36"/>
                </a:cubicBezTo>
                <a:cubicBezTo>
                  <a:pt x="27" y="46"/>
                  <a:pt x="27" y="46"/>
                  <a:pt x="27" y="46"/>
                </a:cubicBezTo>
                <a:cubicBezTo>
                  <a:pt x="28" y="48"/>
                  <a:pt x="28" y="48"/>
                  <a:pt x="28" y="48"/>
                </a:cubicBezTo>
                <a:cubicBezTo>
                  <a:pt x="29" y="48"/>
                  <a:pt x="29" y="48"/>
                  <a:pt x="29" y="48"/>
                </a:cubicBezTo>
                <a:cubicBezTo>
                  <a:pt x="29" y="54"/>
                  <a:pt x="29" y="54"/>
                  <a:pt x="29" y="54"/>
                </a:cubicBezTo>
                <a:cubicBezTo>
                  <a:pt x="28" y="54"/>
                  <a:pt x="28" y="54"/>
                  <a:pt x="28" y="54"/>
                </a:cubicBezTo>
                <a:cubicBezTo>
                  <a:pt x="28" y="60"/>
                  <a:pt x="28" y="60"/>
                  <a:pt x="28" y="60"/>
                </a:cubicBezTo>
                <a:cubicBezTo>
                  <a:pt x="72" y="60"/>
                  <a:pt x="72" y="60"/>
                  <a:pt x="72" y="60"/>
                </a:cubicBezTo>
                <a:cubicBezTo>
                  <a:pt x="72" y="54"/>
                  <a:pt x="72" y="54"/>
                  <a:pt x="72" y="54"/>
                </a:cubicBezTo>
                <a:cubicBezTo>
                  <a:pt x="70" y="54"/>
                  <a:pt x="70" y="54"/>
                  <a:pt x="70" y="54"/>
                </a:cubicBezTo>
                <a:cubicBezTo>
                  <a:pt x="70" y="48"/>
                  <a:pt x="70" y="48"/>
                  <a:pt x="70" y="48"/>
                </a:cubicBezTo>
                <a:cubicBezTo>
                  <a:pt x="73" y="48"/>
                  <a:pt x="73" y="48"/>
                  <a:pt x="73" y="48"/>
                </a:cubicBezTo>
                <a:lnTo>
                  <a:pt x="66" y="40"/>
                </a:lnTo>
                <a:close/>
                <a:moveTo>
                  <a:pt x="49" y="54"/>
                </a:moveTo>
                <a:cubicBezTo>
                  <a:pt x="49" y="48"/>
                  <a:pt x="49" y="48"/>
                  <a:pt x="49" y="48"/>
                </a:cubicBezTo>
                <a:cubicBezTo>
                  <a:pt x="45" y="48"/>
                  <a:pt x="45" y="48"/>
                  <a:pt x="45" y="48"/>
                </a:cubicBezTo>
                <a:cubicBezTo>
                  <a:pt x="45" y="54"/>
                  <a:pt x="45" y="54"/>
                  <a:pt x="45" y="54"/>
                </a:cubicBezTo>
                <a:cubicBezTo>
                  <a:pt x="31" y="54"/>
                  <a:pt x="31" y="54"/>
                  <a:pt x="31" y="54"/>
                </a:cubicBezTo>
                <a:cubicBezTo>
                  <a:pt x="31" y="47"/>
                  <a:pt x="31" y="47"/>
                  <a:pt x="31" y="47"/>
                </a:cubicBezTo>
                <a:cubicBezTo>
                  <a:pt x="31" y="45"/>
                  <a:pt x="31" y="45"/>
                  <a:pt x="31" y="45"/>
                </a:cubicBezTo>
                <a:cubicBezTo>
                  <a:pt x="31" y="45"/>
                  <a:pt x="31" y="45"/>
                  <a:pt x="31" y="45"/>
                </a:cubicBezTo>
                <a:cubicBezTo>
                  <a:pt x="38" y="38"/>
                  <a:pt x="38" y="38"/>
                  <a:pt x="38" y="38"/>
                </a:cubicBezTo>
                <a:cubicBezTo>
                  <a:pt x="44" y="46"/>
                  <a:pt x="44" y="46"/>
                  <a:pt x="44" y="46"/>
                </a:cubicBezTo>
                <a:cubicBezTo>
                  <a:pt x="56" y="46"/>
                  <a:pt x="56" y="46"/>
                  <a:pt x="56" y="46"/>
                </a:cubicBezTo>
                <a:cubicBezTo>
                  <a:pt x="58" y="48"/>
                  <a:pt x="58" y="48"/>
                  <a:pt x="58" y="48"/>
                </a:cubicBezTo>
                <a:cubicBezTo>
                  <a:pt x="61" y="48"/>
                  <a:pt x="61" y="48"/>
                  <a:pt x="61" y="48"/>
                </a:cubicBezTo>
                <a:cubicBezTo>
                  <a:pt x="61" y="53"/>
                  <a:pt x="61" y="53"/>
                  <a:pt x="61" y="53"/>
                </a:cubicBezTo>
                <a:cubicBezTo>
                  <a:pt x="64" y="53"/>
                  <a:pt x="64" y="53"/>
                  <a:pt x="64" y="53"/>
                </a:cubicBezTo>
                <a:cubicBezTo>
                  <a:pt x="64" y="48"/>
                  <a:pt x="64" y="48"/>
                  <a:pt x="64" y="48"/>
                </a:cubicBezTo>
                <a:cubicBezTo>
                  <a:pt x="68" y="48"/>
                  <a:pt x="68" y="48"/>
                  <a:pt x="68" y="48"/>
                </a:cubicBezTo>
                <a:cubicBezTo>
                  <a:pt x="68" y="54"/>
                  <a:pt x="68" y="54"/>
                  <a:pt x="68" y="54"/>
                </a:cubicBezTo>
                <a:lnTo>
                  <a:pt x="49" y="54"/>
                </a:lnTo>
                <a:close/>
                <a:moveTo>
                  <a:pt x="27" y="49"/>
                </a:moveTo>
                <a:cubicBezTo>
                  <a:pt x="26" y="47"/>
                  <a:pt x="26" y="47"/>
                  <a:pt x="26" y="47"/>
                </a:cubicBezTo>
                <a:cubicBezTo>
                  <a:pt x="25" y="46"/>
                  <a:pt x="25" y="45"/>
                  <a:pt x="26" y="45"/>
                </a:cubicBezTo>
                <a:cubicBezTo>
                  <a:pt x="29" y="41"/>
                  <a:pt x="29" y="41"/>
                  <a:pt x="29" y="41"/>
                </a:cubicBezTo>
                <a:cubicBezTo>
                  <a:pt x="29" y="38"/>
                  <a:pt x="29" y="38"/>
                  <a:pt x="29" y="38"/>
                </a:cubicBezTo>
                <a:cubicBezTo>
                  <a:pt x="32" y="38"/>
                  <a:pt x="32" y="38"/>
                  <a:pt x="32" y="38"/>
                </a:cubicBezTo>
                <a:cubicBezTo>
                  <a:pt x="34" y="36"/>
                  <a:pt x="34" y="36"/>
                  <a:pt x="34" y="36"/>
                </a:cubicBezTo>
                <a:cubicBezTo>
                  <a:pt x="35" y="35"/>
                  <a:pt x="35" y="35"/>
                  <a:pt x="36" y="35"/>
                </a:cubicBezTo>
                <a:cubicBezTo>
                  <a:pt x="36" y="35"/>
                  <a:pt x="36" y="35"/>
                  <a:pt x="36" y="35"/>
                </a:cubicBezTo>
                <a:cubicBezTo>
                  <a:pt x="36" y="32"/>
                  <a:pt x="36" y="32"/>
                  <a:pt x="36" y="32"/>
                </a:cubicBezTo>
                <a:cubicBezTo>
                  <a:pt x="9" y="34"/>
                  <a:pt x="9" y="34"/>
                  <a:pt x="9" y="34"/>
                </a:cubicBezTo>
                <a:cubicBezTo>
                  <a:pt x="9" y="18"/>
                  <a:pt x="9" y="18"/>
                  <a:pt x="9" y="18"/>
                </a:cubicBezTo>
                <a:cubicBezTo>
                  <a:pt x="3" y="18"/>
                  <a:pt x="3" y="18"/>
                  <a:pt x="3" y="18"/>
                </a:cubicBezTo>
                <a:cubicBezTo>
                  <a:pt x="0" y="54"/>
                  <a:pt x="0" y="54"/>
                  <a:pt x="0" y="54"/>
                </a:cubicBezTo>
                <a:cubicBezTo>
                  <a:pt x="3" y="54"/>
                  <a:pt x="3" y="54"/>
                  <a:pt x="3" y="54"/>
                </a:cubicBezTo>
                <a:cubicBezTo>
                  <a:pt x="10" y="54"/>
                  <a:pt x="10" y="54"/>
                  <a:pt x="10" y="54"/>
                </a:cubicBezTo>
                <a:cubicBezTo>
                  <a:pt x="15" y="54"/>
                  <a:pt x="15" y="54"/>
                  <a:pt x="15" y="54"/>
                </a:cubicBezTo>
                <a:cubicBezTo>
                  <a:pt x="19" y="54"/>
                  <a:pt x="19" y="54"/>
                  <a:pt x="19" y="54"/>
                </a:cubicBezTo>
                <a:cubicBezTo>
                  <a:pt x="25" y="54"/>
                  <a:pt x="25" y="54"/>
                  <a:pt x="25" y="54"/>
                </a:cubicBezTo>
                <a:cubicBezTo>
                  <a:pt x="27" y="54"/>
                  <a:pt x="27" y="54"/>
                  <a:pt x="27" y="54"/>
                </a:cubicBezTo>
                <a:cubicBezTo>
                  <a:pt x="27" y="53"/>
                  <a:pt x="27" y="53"/>
                  <a:pt x="27" y="53"/>
                </a:cubicBezTo>
                <a:cubicBezTo>
                  <a:pt x="27" y="50"/>
                  <a:pt x="27" y="50"/>
                  <a:pt x="27" y="50"/>
                </a:cubicBezTo>
                <a:cubicBezTo>
                  <a:pt x="26" y="50"/>
                  <a:pt x="27" y="49"/>
                  <a:pt x="27" y="49"/>
                </a:cubicBezTo>
                <a:close/>
                <a:moveTo>
                  <a:pt x="15" y="44"/>
                </a:moveTo>
                <a:cubicBezTo>
                  <a:pt x="11" y="44"/>
                  <a:pt x="11" y="44"/>
                  <a:pt x="11" y="44"/>
                </a:cubicBezTo>
                <a:cubicBezTo>
                  <a:pt x="11" y="38"/>
                  <a:pt x="11" y="38"/>
                  <a:pt x="11" y="38"/>
                </a:cubicBezTo>
                <a:cubicBezTo>
                  <a:pt x="15" y="38"/>
                  <a:pt x="15" y="38"/>
                  <a:pt x="15" y="38"/>
                </a:cubicBezTo>
                <a:lnTo>
                  <a:pt x="15" y="44"/>
                </a:lnTo>
                <a:close/>
                <a:moveTo>
                  <a:pt x="24" y="44"/>
                </a:moveTo>
                <a:cubicBezTo>
                  <a:pt x="19" y="44"/>
                  <a:pt x="19" y="44"/>
                  <a:pt x="19" y="44"/>
                </a:cubicBezTo>
                <a:cubicBezTo>
                  <a:pt x="19" y="38"/>
                  <a:pt x="19" y="38"/>
                  <a:pt x="19" y="38"/>
                </a:cubicBezTo>
                <a:cubicBezTo>
                  <a:pt x="24" y="38"/>
                  <a:pt x="24" y="38"/>
                  <a:pt x="24" y="38"/>
                </a:cubicBezTo>
                <a:lnTo>
                  <a:pt x="24" y="44"/>
                </a:lnTo>
                <a:close/>
                <a:moveTo>
                  <a:pt x="4" y="15"/>
                </a:moveTo>
                <a:cubicBezTo>
                  <a:pt x="4" y="14"/>
                  <a:pt x="4" y="13"/>
                  <a:pt x="5" y="13"/>
                </a:cubicBezTo>
                <a:cubicBezTo>
                  <a:pt x="5" y="13"/>
                  <a:pt x="6" y="13"/>
                  <a:pt x="6" y="13"/>
                </a:cubicBezTo>
                <a:cubicBezTo>
                  <a:pt x="6" y="13"/>
                  <a:pt x="7" y="13"/>
                  <a:pt x="7" y="13"/>
                </a:cubicBezTo>
                <a:cubicBezTo>
                  <a:pt x="7" y="13"/>
                  <a:pt x="8" y="13"/>
                  <a:pt x="8" y="13"/>
                </a:cubicBezTo>
                <a:cubicBezTo>
                  <a:pt x="8" y="11"/>
                  <a:pt x="9" y="10"/>
                  <a:pt x="11" y="10"/>
                </a:cubicBezTo>
                <a:cubicBezTo>
                  <a:pt x="12" y="10"/>
                  <a:pt x="12" y="10"/>
                  <a:pt x="12" y="10"/>
                </a:cubicBezTo>
                <a:cubicBezTo>
                  <a:pt x="13" y="9"/>
                  <a:pt x="15" y="9"/>
                  <a:pt x="16" y="9"/>
                </a:cubicBezTo>
                <a:cubicBezTo>
                  <a:pt x="17" y="9"/>
                  <a:pt x="18" y="9"/>
                  <a:pt x="19" y="9"/>
                </a:cubicBezTo>
                <a:cubicBezTo>
                  <a:pt x="21" y="8"/>
                  <a:pt x="23" y="7"/>
                  <a:pt x="25" y="7"/>
                </a:cubicBezTo>
                <a:cubicBezTo>
                  <a:pt x="30" y="7"/>
                  <a:pt x="33" y="10"/>
                  <a:pt x="33" y="14"/>
                </a:cubicBezTo>
                <a:cubicBezTo>
                  <a:pt x="33" y="18"/>
                  <a:pt x="30" y="21"/>
                  <a:pt x="25" y="21"/>
                </a:cubicBezTo>
                <a:cubicBezTo>
                  <a:pt x="22" y="21"/>
                  <a:pt x="20" y="20"/>
                  <a:pt x="18" y="18"/>
                </a:cubicBezTo>
                <a:cubicBezTo>
                  <a:pt x="18" y="18"/>
                  <a:pt x="17" y="18"/>
                  <a:pt x="16" y="18"/>
                </a:cubicBezTo>
                <a:cubicBezTo>
                  <a:pt x="15" y="18"/>
                  <a:pt x="14" y="17"/>
                  <a:pt x="13" y="17"/>
                </a:cubicBezTo>
                <a:cubicBezTo>
                  <a:pt x="12" y="17"/>
                  <a:pt x="12" y="17"/>
                  <a:pt x="11" y="17"/>
                </a:cubicBezTo>
                <a:cubicBezTo>
                  <a:pt x="10" y="17"/>
                  <a:pt x="9" y="17"/>
                  <a:pt x="9" y="16"/>
                </a:cubicBezTo>
                <a:cubicBezTo>
                  <a:pt x="8" y="16"/>
                  <a:pt x="8" y="17"/>
                  <a:pt x="7" y="17"/>
                </a:cubicBezTo>
                <a:cubicBezTo>
                  <a:pt x="7" y="17"/>
                  <a:pt x="6" y="16"/>
                  <a:pt x="6" y="16"/>
                </a:cubicBezTo>
                <a:cubicBezTo>
                  <a:pt x="6" y="16"/>
                  <a:pt x="5" y="16"/>
                  <a:pt x="5" y="16"/>
                </a:cubicBezTo>
                <a:cubicBezTo>
                  <a:pt x="4" y="16"/>
                  <a:pt x="4" y="15"/>
                  <a:pt x="4" y="15"/>
                </a:cubicBezTo>
                <a:close/>
                <a:moveTo>
                  <a:pt x="55" y="35"/>
                </a:moveTo>
                <a:cubicBezTo>
                  <a:pt x="58" y="39"/>
                  <a:pt x="58" y="39"/>
                  <a:pt x="58" y="39"/>
                </a:cubicBezTo>
                <a:cubicBezTo>
                  <a:pt x="59" y="39"/>
                  <a:pt x="59" y="39"/>
                  <a:pt x="59" y="39"/>
                </a:cubicBezTo>
                <a:cubicBezTo>
                  <a:pt x="59" y="3"/>
                  <a:pt x="59" y="3"/>
                  <a:pt x="59" y="3"/>
                </a:cubicBezTo>
                <a:cubicBezTo>
                  <a:pt x="68" y="7"/>
                  <a:pt x="68" y="7"/>
                  <a:pt x="68" y="7"/>
                </a:cubicBezTo>
                <a:cubicBezTo>
                  <a:pt x="68" y="40"/>
                  <a:pt x="68" y="40"/>
                  <a:pt x="68" y="40"/>
                </a:cubicBezTo>
                <a:cubicBezTo>
                  <a:pt x="71" y="43"/>
                  <a:pt x="71" y="43"/>
                  <a:pt x="71" y="43"/>
                </a:cubicBezTo>
                <a:cubicBezTo>
                  <a:pt x="71" y="6"/>
                  <a:pt x="71" y="6"/>
                  <a:pt x="71" y="6"/>
                </a:cubicBezTo>
                <a:cubicBezTo>
                  <a:pt x="71" y="6"/>
                  <a:pt x="71" y="6"/>
                  <a:pt x="71" y="6"/>
                </a:cubicBezTo>
                <a:cubicBezTo>
                  <a:pt x="70" y="5"/>
                  <a:pt x="70" y="5"/>
                  <a:pt x="70" y="5"/>
                </a:cubicBezTo>
                <a:cubicBezTo>
                  <a:pt x="60" y="0"/>
                  <a:pt x="60" y="0"/>
                  <a:pt x="60" y="0"/>
                </a:cubicBezTo>
                <a:cubicBezTo>
                  <a:pt x="38" y="7"/>
                  <a:pt x="38" y="7"/>
                  <a:pt x="38" y="7"/>
                </a:cubicBezTo>
                <a:cubicBezTo>
                  <a:pt x="38" y="35"/>
                  <a:pt x="38" y="35"/>
                  <a:pt x="38" y="35"/>
                </a:cubicBezTo>
                <a:cubicBezTo>
                  <a:pt x="54" y="35"/>
                  <a:pt x="54" y="35"/>
                  <a:pt x="54" y="35"/>
                </a:cubicBezTo>
                <a:cubicBezTo>
                  <a:pt x="54" y="35"/>
                  <a:pt x="55" y="35"/>
                  <a:pt x="55" y="35"/>
                </a:cubicBezTo>
                <a:close/>
                <a:moveTo>
                  <a:pt x="52" y="7"/>
                </a:moveTo>
                <a:cubicBezTo>
                  <a:pt x="54" y="6"/>
                  <a:pt x="55" y="6"/>
                  <a:pt x="56" y="6"/>
                </a:cubicBezTo>
                <a:cubicBezTo>
                  <a:pt x="56" y="7"/>
                  <a:pt x="56" y="9"/>
                  <a:pt x="56" y="11"/>
                </a:cubicBezTo>
                <a:cubicBezTo>
                  <a:pt x="55" y="11"/>
                  <a:pt x="54" y="12"/>
                  <a:pt x="52" y="12"/>
                </a:cubicBezTo>
                <a:cubicBezTo>
                  <a:pt x="52" y="10"/>
                  <a:pt x="52" y="8"/>
                  <a:pt x="52" y="7"/>
                </a:cubicBezTo>
                <a:close/>
                <a:moveTo>
                  <a:pt x="52" y="15"/>
                </a:moveTo>
                <a:cubicBezTo>
                  <a:pt x="54" y="14"/>
                  <a:pt x="55" y="14"/>
                  <a:pt x="56" y="14"/>
                </a:cubicBezTo>
                <a:cubicBezTo>
                  <a:pt x="56" y="16"/>
                  <a:pt x="56" y="18"/>
                  <a:pt x="56" y="19"/>
                </a:cubicBezTo>
                <a:cubicBezTo>
                  <a:pt x="55" y="19"/>
                  <a:pt x="54" y="20"/>
                  <a:pt x="52" y="20"/>
                </a:cubicBezTo>
                <a:cubicBezTo>
                  <a:pt x="52" y="18"/>
                  <a:pt x="52" y="16"/>
                  <a:pt x="52" y="15"/>
                </a:cubicBezTo>
                <a:close/>
                <a:moveTo>
                  <a:pt x="41" y="28"/>
                </a:moveTo>
                <a:cubicBezTo>
                  <a:pt x="41" y="26"/>
                  <a:pt x="41" y="25"/>
                  <a:pt x="41" y="23"/>
                </a:cubicBezTo>
                <a:cubicBezTo>
                  <a:pt x="42" y="23"/>
                  <a:pt x="42" y="23"/>
                  <a:pt x="43" y="23"/>
                </a:cubicBezTo>
                <a:cubicBezTo>
                  <a:pt x="43" y="25"/>
                  <a:pt x="43" y="26"/>
                  <a:pt x="43" y="28"/>
                </a:cubicBezTo>
                <a:cubicBezTo>
                  <a:pt x="43" y="28"/>
                  <a:pt x="42" y="28"/>
                  <a:pt x="41" y="28"/>
                </a:cubicBezTo>
                <a:close/>
                <a:moveTo>
                  <a:pt x="44" y="21"/>
                </a:moveTo>
                <a:cubicBezTo>
                  <a:pt x="43" y="21"/>
                  <a:pt x="42" y="21"/>
                  <a:pt x="41" y="21"/>
                </a:cubicBezTo>
                <a:cubicBezTo>
                  <a:pt x="41" y="19"/>
                  <a:pt x="41" y="18"/>
                  <a:pt x="41" y="16"/>
                </a:cubicBezTo>
                <a:cubicBezTo>
                  <a:pt x="42" y="16"/>
                  <a:pt x="43" y="16"/>
                  <a:pt x="44" y="16"/>
                </a:cubicBezTo>
                <a:cubicBezTo>
                  <a:pt x="44" y="18"/>
                  <a:pt x="44" y="19"/>
                  <a:pt x="44" y="21"/>
                </a:cubicBezTo>
                <a:close/>
                <a:moveTo>
                  <a:pt x="44" y="14"/>
                </a:moveTo>
                <a:cubicBezTo>
                  <a:pt x="43" y="14"/>
                  <a:pt x="42" y="14"/>
                  <a:pt x="41" y="14"/>
                </a:cubicBezTo>
                <a:cubicBezTo>
                  <a:pt x="41" y="13"/>
                  <a:pt x="41" y="11"/>
                  <a:pt x="41" y="10"/>
                </a:cubicBezTo>
                <a:cubicBezTo>
                  <a:pt x="42" y="9"/>
                  <a:pt x="43" y="9"/>
                  <a:pt x="44" y="9"/>
                </a:cubicBezTo>
                <a:cubicBezTo>
                  <a:pt x="44" y="10"/>
                  <a:pt x="44" y="12"/>
                  <a:pt x="44" y="14"/>
                </a:cubicBezTo>
                <a:close/>
                <a:moveTo>
                  <a:pt x="49" y="28"/>
                </a:moveTo>
                <a:cubicBezTo>
                  <a:pt x="48" y="28"/>
                  <a:pt x="48" y="28"/>
                  <a:pt x="46" y="28"/>
                </a:cubicBezTo>
                <a:cubicBezTo>
                  <a:pt x="46" y="26"/>
                  <a:pt x="46" y="25"/>
                  <a:pt x="46" y="23"/>
                </a:cubicBezTo>
                <a:cubicBezTo>
                  <a:pt x="48" y="23"/>
                  <a:pt x="48" y="23"/>
                  <a:pt x="49" y="23"/>
                </a:cubicBezTo>
                <a:cubicBezTo>
                  <a:pt x="49" y="24"/>
                  <a:pt x="49" y="26"/>
                  <a:pt x="49" y="28"/>
                </a:cubicBezTo>
                <a:close/>
                <a:moveTo>
                  <a:pt x="49" y="20"/>
                </a:moveTo>
                <a:cubicBezTo>
                  <a:pt x="48" y="20"/>
                  <a:pt x="48" y="20"/>
                  <a:pt x="46" y="20"/>
                </a:cubicBezTo>
                <a:cubicBezTo>
                  <a:pt x="46" y="19"/>
                  <a:pt x="46" y="17"/>
                  <a:pt x="46" y="16"/>
                </a:cubicBezTo>
                <a:cubicBezTo>
                  <a:pt x="48" y="15"/>
                  <a:pt x="48" y="15"/>
                  <a:pt x="49" y="15"/>
                </a:cubicBezTo>
                <a:cubicBezTo>
                  <a:pt x="49" y="17"/>
                  <a:pt x="49" y="18"/>
                  <a:pt x="49" y="20"/>
                </a:cubicBezTo>
                <a:close/>
                <a:moveTo>
                  <a:pt x="49" y="12"/>
                </a:moveTo>
                <a:cubicBezTo>
                  <a:pt x="48" y="13"/>
                  <a:pt x="48" y="13"/>
                  <a:pt x="46" y="13"/>
                </a:cubicBezTo>
                <a:cubicBezTo>
                  <a:pt x="46" y="11"/>
                  <a:pt x="46" y="10"/>
                  <a:pt x="46" y="8"/>
                </a:cubicBezTo>
                <a:cubicBezTo>
                  <a:pt x="48" y="8"/>
                  <a:pt x="48" y="8"/>
                  <a:pt x="49" y="7"/>
                </a:cubicBezTo>
                <a:cubicBezTo>
                  <a:pt x="49" y="9"/>
                  <a:pt x="49" y="11"/>
                  <a:pt x="49" y="12"/>
                </a:cubicBezTo>
                <a:close/>
                <a:moveTo>
                  <a:pt x="52" y="23"/>
                </a:moveTo>
                <a:cubicBezTo>
                  <a:pt x="54" y="22"/>
                  <a:pt x="55" y="22"/>
                  <a:pt x="56" y="22"/>
                </a:cubicBezTo>
                <a:cubicBezTo>
                  <a:pt x="56" y="24"/>
                  <a:pt x="56" y="26"/>
                  <a:pt x="56" y="28"/>
                </a:cubicBezTo>
                <a:cubicBezTo>
                  <a:pt x="55" y="28"/>
                  <a:pt x="54" y="28"/>
                  <a:pt x="52" y="28"/>
                </a:cubicBezTo>
                <a:cubicBezTo>
                  <a:pt x="52" y="26"/>
                  <a:pt x="52" y="24"/>
                  <a:pt x="52" y="23"/>
                </a:cubicBezTo>
                <a:close/>
              </a:path>
            </a:pathLst>
          </a:custGeom>
          <a:solidFill>
            <a:srgbClr val="203864"/>
          </a:solidFill>
          <a:ln>
            <a:noFill/>
          </a:ln>
          <a:extLst/>
        </p:spPr>
        <p:txBody>
          <a:bodyPr vert="horz" wrap="square" lIns="91440" tIns="45720" rIns="91440" bIns="45720" numCol="1" anchor="t" anchorCtr="0" compatLnSpc="1">
            <a:prstTxWarp prst="textNoShape">
              <a:avLst/>
            </a:prstTxWarp>
          </a:bodyPr>
          <a:lstStyle/>
          <a:p>
            <a:endParaRPr lang="es-MX" dirty="0">
              <a:latin typeface="Arial Narrow" panose="020B0606020202030204" pitchFamily="34" charset="0"/>
            </a:endParaRPr>
          </a:p>
        </p:txBody>
      </p:sp>
      <p:sp>
        <p:nvSpPr>
          <p:cNvPr id="72" name="Freeform 6"/>
          <p:cNvSpPr>
            <a:spLocks noEditPoints="1"/>
          </p:cNvSpPr>
          <p:nvPr/>
        </p:nvSpPr>
        <p:spPr bwMode="auto">
          <a:xfrm>
            <a:off x="5977143" y="3162863"/>
            <a:ext cx="1014380" cy="741990"/>
          </a:xfrm>
          <a:custGeom>
            <a:avLst/>
            <a:gdLst>
              <a:gd name="T0" fmla="*/ 200 w 313"/>
              <a:gd name="T1" fmla="*/ 69 h 202"/>
              <a:gd name="T2" fmla="*/ 189 w 313"/>
              <a:gd name="T3" fmla="*/ 67 h 202"/>
              <a:gd name="T4" fmla="*/ 186 w 313"/>
              <a:gd name="T5" fmla="*/ 47 h 202"/>
              <a:gd name="T6" fmla="*/ 1 w 313"/>
              <a:gd name="T7" fmla="*/ 3 h 202"/>
              <a:gd name="T8" fmla="*/ 182 w 313"/>
              <a:gd name="T9" fmla="*/ 52 h 202"/>
              <a:gd name="T10" fmla="*/ 190 w 313"/>
              <a:gd name="T11" fmla="*/ 145 h 202"/>
              <a:gd name="T12" fmla="*/ 164 w 313"/>
              <a:gd name="T13" fmla="*/ 67 h 202"/>
              <a:gd name="T14" fmla="*/ 180 w 313"/>
              <a:gd name="T15" fmla="*/ 180 h 202"/>
              <a:gd name="T16" fmla="*/ 152 w 313"/>
              <a:gd name="T17" fmla="*/ 164 h 202"/>
              <a:gd name="T18" fmla="*/ 146 w 313"/>
              <a:gd name="T19" fmla="*/ 60 h 202"/>
              <a:gd name="T20" fmla="*/ 147 w 313"/>
              <a:gd name="T21" fmla="*/ 60 h 202"/>
              <a:gd name="T22" fmla="*/ 151 w 313"/>
              <a:gd name="T23" fmla="*/ 57 h 202"/>
              <a:gd name="T24" fmla="*/ 136 w 313"/>
              <a:gd name="T25" fmla="*/ 55 h 202"/>
              <a:gd name="T26" fmla="*/ 133 w 313"/>
              <a:gd name="T27" fmla="*/ 58 h 202"/>
              <a:gd name="T28" fmla="*/ 141 w 313"/>
              <a:gd name="T29" fmla="*/ 142 h 202"/>
              <a:gd name="T30" fmla="*/ 113 w 313"/>
              <a:gd name="T31" fmla="*/ 56 h 202"/>
              <a:gd name="T32" fmla="*/ 130 w 313"/>
              <a:gd name="T33" fmla="*/ 180 h 202"/>
              <a:gd name="T34" fmla="*/ 95 w 313"/>
              <a:gd name="T35" fmla="*/ 153 h 202"/>
              <a:gd name="T36" fmla="*/ 91 w 313"/>
              <a:gd name="T37" fmla="*/ 49 h 202"/>
              <a:gd name="T38" fmla="*/ 93 w 313"/>
              <a:gd name="T39" fmla="*/ 49 h 202"/>
              <a:gd name="T40" fmla="*/ 97 w 313"/>
              <a:gd name="T41" fmla="*/ 50 h 202"/>
              <a:gd name="T42" fmla="*/ 93 w 313"/>
              <a:gd name="T43" fmla="*/ 43 h 202"/>
              <a:gd name="T44" fmla="*/ 78 w 313"/>
              <a:gd name="T45" fmla="*/ 44 h 202"/>
              <a:gd name="T46" fmla="*/ 88 w 313"/>
              <a:gd name="T47" fmla="*/ 139 h 202"/>
              <a:gd name="T48" fmla="*/ 79 w 313"/>
              <a:gd name="T49" fmla="*/ 106 h 202"/>
              <a:gd name="T50" fmla="*/ 33 w 313"/>
              <a:gd name="T51" fmla="*/ 36 h 202"/>
              <a:gd name="T52" fmla="*/ 36 w 313"/>
              <a:gd name="T53" fmla="*/ 180 h 202"/>
              <a:gd name="T54" fmla="*/ 31 w 313"/>
              <a:gd name="T55" fmla="*/ 34 h 202"/>
              <a:gd name="T56" fmla="*/ 33 w 313"/>
              <a:gd name="T57" fmla="*/ 33 h 202"/>
              <a:gd name="T58" fmla="*/ 37 w 313"/>
              <a:gd name="T59" fmla="*/ 34 h 202"/>
              <a:gd name="T60" fmla="*/ 33 w 313"/>
              <a:gd name="T61" fmla="*/ 29 h 202"/>
              <a:gd name="T62" fmla="*/ 12 w 313"/>
              <a:gd name="T63" fmla="*/ 30 h 202"/>
              <a:gd name="T64" fmla="*/ 30 w 313"/>
              <a:gd name="T65" fmla="*/ 180 h 202"/>
              <a:gd name="T66" fmla="*/ 31 w 313"/>
              <a:gd name="T67" fmla="*/ 184 h 202"/>
              <a:gd name="T68" fmla="*/ 34 w 313"/>
              <a:gd name="T69" fmla="*/ 186 h 202"/>
              <a:gd name="T70" fmla="*/ 95 w 313"/>
              <a:gd name="T71" fmla="*/ 202 h 202"/>
              <a:gd name="T72" fmla="*/ 313 w 313"/>
              <a:gd name="T73" fmla="*/ 180 h 202"/>
              <a:gd name="T74" fmla="*/ 199 w 313"/>
              <a:gd name="T75" fmla="*/ 164 h 202"/>
              <a:gd name="T76" fmla="*/ 195 w 313"/>
              <a:gd name="T77" fmla="*/ 73 h 202"/>
              <a:gd name="T78" fmla="*/ 211 w 313"/>
              <a:gd name="T79" fmla="*/ 1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3" h="202">
                <a:moveTo>
                  <a:pt x="231" y="180"/>
                </a:moveTo>
                <a:cubicBezTo>
                  <a:pt x="200" y="69"/>
                  <a:pt x="200" y="69"/>
                  <a:pt x="200" y="69"/>
                </a:cubicBezTo>
                <a:cubicBezTo>
                  <a:pt x="199" y="68"/>
                  <a:pt x="198" y="67"/>
                  <a:pt x="197" y="67"/>
                </a:cubicBezTo>
                <a:cubicBezTo>
                  <a:pt x="189" y="67"/>
                  <a:pt x="189" y="67"/>
                  <a:pt x="189" y="67"/>
                </a:cubicBezTo>
                <a:cubicBezTo>
                  <a:pt x="188" y="49"/>
                  <a:pt x="188" y="49"/>
                  <a:pt x="188" y="49"/>
                </a:cubicBezTo>
                <a:cubicBezTo>
                  <a:pt x="187" y="48"/>
                  <a:pt x="187" y="47"/>
                  <a:pt x="186" y="47"/>
                </a:cubicBezTo>
                <a:cubicBezTo>
                  <a:pt x="4" y="1"/>
                  <a:pt x="4" y="1"/>
                  <a:pt x="4" y="1"/>
                </a:cubicBezTo>
                <a:cubicBezTo>
                  <a:pt x="3" y="0"/>
                  <a:pt x="1" y="1"/>
                  <a:pt x="1" y="3"/>
                </a:cubicBezTo>
                <a:cubicBezTo>
                  <a:pt x="0" y="4"/>
                  <a:pt x="1" y="6"/>
                  <a:pt x="3" y="6"/>
                </a:cubicBezTo>
                <a:cubicBezTo>
                  <a:pt x="182" y="52"/>
                  <a:pt x="182" y="52"/>
                  <a:pt x="182" y="52"/>
                </a:cubicBezTo>
                <a:cubicBezTo>
                  <a:pt x="193" y="151"/>
                  <a:pt x="193" y="151"/>
                  <a:pt x="193" y="151"/>
                </a:cubicBezTo>
                <a:cubicBezTo>
                  <a:pt x="192" y="149"/>
                  <a:pt x="191" y="147"/>
                  <a:pt x="190" y="145"/>
                </a:cubicBezTo>
                <a:cubicBezTo>
                  <a:pt x="187" y="137"/>
                  <a:pt x="185" y="129"/>
                  <a:pt x="184" y="121"/>
                </a:cubicBezTo>
                <a:cubicBezTo>
                  <a:pt x="183" y="109"/>
                  <a:pt x="179" y="80"/>
                  <a:pt x="164" y="67"/>
                </a:cubicBezTo>
                <a:cubicBezTo>
                  <a:pt x="146" y="63"/>
                  <a:pt x="146" y="63"/>
                  <a:pt x="146" y="63"/>
                </a:cubicBezTo>
                <a:cubicBezTo>
                  <a:pt x="180" y="180"/>
                  <a:pt x="180" y="180"/>
                  <a:pt x="180" y="180"/>
                </a:cubicBezTo>
                <a:cubicBezTo>
                  <a:pt x="164" y="180"/>
                  <a:pt x="164" y="180"/>
                  <a:pt x="164" y="180"/>
                </a:cubicBezTo>
                <a:cubicBezTo>
                  <a:pt x="160" y="175"/>
                  <a:pt x="156" y="170"/>
                  <a:pt x="152" y="164"/>
                </a:cubicBezTo>
                <a:cubicBezTo>
                  <a:pt x="139" y="60"/>
                  <a:pt x="139" y="60"/>
                  <a:pt x="139" y="60"/>
                </a:cubicBezTo>
                <a:cubicBezTo>
                  <a:pt x="146" y="60"/>
                  <a:pt x="146" y="60"/>
                  <a:pt x="146" y="60"/>
                </a:cubicBezTo>
                <a:cubicBezTo>
                  <a:pt x="146" y="60"/>
                  <a:pt x="146" y="60"/>
                  <a:pt x="146" y="60"/>
                </a:cubicBezTo>
                <a:cubicBezTo>
                  <a:pt x="146" y="60"/>
                  <a:pt x="147" y="60"/>
                  <a:pt x="147" y="60"/>
                </a:cubicBezTo>
                <a:cubicBezTo>
                  <a:pt x="152" y="62"/>
                  <a:pt x="152" y="62"/>
                  <a:pt x="152" y="62"/>
                </a:cubicBezTo>
                <a:cubicBezTo>
                  <a:pt x="152" y="59"/>
                  <a:pt x="151" y="57"/>
                  <a:pt x="151" y="57"/>
                </a:cubicBezTo>
                <a:cubicBezTo>
                  <a:pt x="150" y="56"/>
                  <a:pt x="149" y="55"/>
                  <a:pt x="148" y="55"/>
                </a:cubicBezTo>
                <a:cubicBezTo>
                  <a:pt x="136" y="55"/>
                  <a:pt x="136" y="55"/>
                  <a:pt x="136" y="55"/>
                </a:cubicBezTo>
                <a:cubicBezTo>
                  <a:pt x="135" y="55"/>
                  <a:pt x="134" y="55"/>
                  <a:pt x="134" y="56"/>
                </a:cubicBezTo>
                <a:cubicBezTo>
                  <a:pt x="133" y="56"/>
                  <a:pt x="133" y="57"/>
                  <a:pt x="133" y="58"/>
                </a:cubicBezTo>
                <a:cubicBezTo>
                  <a:pt x="145" y="151"/>
                  <a:pt x="145" y="151"/>
                  <a:pt x="145" y="151"/>
                </a:cubicBezTo>
                <a:cubicBezTo>
                  <a:pt x="144" y="148"/>
                  <a:pt x="143" y="145"/>
                  <a:pt x="141" y="142"/>
                </a:cubicBezTo>
                <a:cubicBezTo>
                  <a:pt x="138" y="134"/>
                  <a:pt x="136" y="125"/>
                  <a:pt x="136" y="116"/>
                </a:cubicBezTo>
                <a:cubicBezTo>
                  <a:pt x="134" y="102"/>
                  <a:pt x="130" y="71"/>
                  <a:pt x="113" y="56"/>
                </a:cubicBezTo>
                <a:cubicBezTo>
                  <a:pt x="93" y="51"/>
                  <a:pt x="93" y="51"/>
                  <a:pt x="93" y="51"/>
                </a:cubicBezTo>
                <a:cubicBezTo>
                  <a:pt x="130" y="180"/>
                  <a:pt x="130" y="180"/>
                  <a:pt x="130" y="180"/>
                </a:cubicBezTo>
                <a:cubicBezTo>
                  <a:pt x="115" y="180"/>
                  <a:pt x="115" y="180"/>
                  <a:pt x="115" y="180"/>
                </a:cubicBezTo>
                <a:cubicBezTo>
                  <a:pt x="109" y="173"/>
                  <a:pt x="102" y="164"/>
                  <a:pt x="95" y="153"/>
                </a:cubicBezTo>
                <a:cubicBezTo>
                  <a:pt x="83" y="49"/>
                  <a:pt x="83" y="49"/>
                  <a:pt x="83" y="49"/>
                </a:cubicBezTo>
                <a:cubicBezTo>
                  <a:pt x="91" y="49"/>
                  <a:pt x="91" y="49"/>
                  <a:pt x="91" y="49"/>
                </a:cubicBezTo>
                <a:cubicBezTo>
                  <a:pt x="91" y="49"/>
                  <a:pt x="91" y="49"/>
                  <a:pt x="91" y="49"/>
                </a:cubicBezTo>
                <a:cubicBezTo>
                  <a:pt x="92" y="49"/>
                  <a:pt x="92" y="49"/>
                  <a:pt x="93" y="49"/>
                </a:cubicBezTo>
                <a:cubicBezTo>
                  <a:pt x="93" y="49"/>
                  <a:pt x="93" y="49"/>
                  <a:pt x="94" y="49"/>
                </a:cubicBezTo>
                <a:cubicBezTo>
                  <a:pt x="97" y="50"/>
                  <a:pt x="97" y="50"/>
                  <a:pt x="97" y="50"/>
                </a:cubicBezTo>
                <a:cubicBezTo>
                  <a:pt x="96" y="45"/>
                  <a:pt x="96" y="45"/>
                  <a:pt x="96" y="45"/>
                </a:cubicBezTo>
                <a:cubicBezTo>
                  <a:pt x="95" y="44"/>
                  <a:pt x="94" y="43"/>
                  <a:pt x="93" y="43"/>
                </a:cubicBezTo>
                <a:cubicBezTo>
                  <a:pt x="80" y="43"/>
                  <a:pt x="80" y="43"/>
                  <a:pt x="80" y="43"/>
                </a:cubicBezTo>
                <a:cubicBezTo>
                  <a:pt x="79" y="43"/>
                  <a:pt x="78" y="43"/>
                  <a:pt x="78" y="44"/>
                </a:cubicBezTo>
                <a:cubicBezTo>
                  <a:pt x="77" y="45"/>
                  <a:pt x="77" y="45"/>
                  <a:pt x="77" y="46"/>
                </a:cubicBezTo>
                <a:cubicBezTo>
                  <a:pt x="88" y="139"/>
                  <a:pt x="88" y="139"/>
                  <a:pt x="88" y="139"/>
                </a:cubicBezTo>
                <a:cubicBezTo>
                  <a:pt x="87" y="137"/>
                  <a:pt x="86" y="136"/>
                  <a:pt x="86" y="134"/>
                </a:cubicBezTo>
                <a:cubicBezTo>
                  <a:pt x="82" y="125"/>
                  <a:pt x="80" y="115"/>
                  <a:pt x="79" y="106"/>
                </a:cubicBezTo>
                <a:cubicBezTo>
                  <a:pt x="78" y="91"/>
                  <a:pt x="73" y="57"/>
                  <a:pt x="55" y="40"/>
                </a:cubicBezTo>
                <a:cubicBezTo>
                  <a:pt x="33" y="36"/>
                  <a:pt x="33" y="36"/>
                  <a:pt x="33" y="36"/>
                </a:cubicBezTo>
                <a:cubicBezTo>
                  <a:pt x="74" y="180"/>
                  <a:pt x="74" y="180"/>
                  <a:pt x="74" y="180"/>
                </a:cubicBezTo>
                <a:cubicBezTo>
                  <a:pt x="36" y="180"/>
                  <a:pt x="36" y="180"/>
                  <a:pt x="36" y="180"/>
                </a:cubicBezTo>
                <a:cubicBezTo>
                  <a:pt x="17" y="34"/>
                  <a:pt x="17" y="34"/>
                  <a:pt x="17" y="34"/>
                </a:cubicBezTo>
                <a:cubicBezTo>
                  <a:pt x="31" y="34"/>
                  <a:pt x="31" y="34"/>
                  <a:pt x="31" y="34"/>
                </a:cubicBezTo>
                <a:cubicBezTo>
                  <a:pt x="31" y="34"/>
                  <a:pt x="31" y="34"/>
                  <a:pt x="31" y="34"/>
                </a:cubicBezTo>
                <a:cubicBezTo>
                  <a:pt x="32" y="34"/>
                  <a:pt x="33" y="33"/>
                  <a:pt x="33" y="33"/>
                </a:cubicBezTo>
                <a:cubicBezTo>
                  <a:pt x="33" y="33"/>
                  <a:pt x="34" y="33"/>
                  <a:pt x="34" y="33"/>
                </a:cubicBezTo>
                <a:cubicBezTo>
                  <a:pt x="37" y="34"/>
                  <a:pt x="37" y="34"/>
                  <a:pt x="37" y="34"/>
                </a:cubicBezTo>
                <a:cubicBezTo>
                  <a:pt x="36" y="31"/>
                  <a:pt x="36" y="31"/>
                  <a:pt x="36" y="31"/>
                </a:cubicBezTo>
                <a:cubicBezTo>
                  <a:pt x="35" y="30"/>
                  <a:pt x="34" y="29"/>
                  <a:pt x="33" y="29"/>
                </a:cubicBezTo>
                <a:cubicBezTo>
                  <a:pt x="14" y="29"/>
                  <a:pt x="14" y="29"/>
                  <a:pt x="14" y="29"/>
                </a:cubicBezTo>
                <a:cubicBezTo>
                  <a:pt x="13" y="29"/>
                  <a:pt x="13" y="29"/>
                  <a:pt x="12" y="30"/>
                </a:cubicBezTo>
                <a:cubicBezTo>
                  <a:pt x="12" y="30"/>
                  <a:pt x="11" y="31"/>
                  <a:pt x="12" y="32"/>
                </a:cubicBezTo>
                <a:cubicBezTo>
                  <a:pt x="30" y="180"/>
                  <a:pt x="30" y="180"/>
                  <a:pt x="30" y="180"/>
                </a:cubicBezTo>
                <a:cubicBezTo>
                  <a:pt x="14" y="180"/>
                  <a:pt x="14" y="180"/>
                  <a:pt x="14" y="180"/>
                </a:cubicBezTo>
                <a:cubicBezTo>
                  <a:pt x="31" y="184"/>
                  <a:pt x="31" y="184"/>
                  <a:pt x="31" y="184"/>
                </a:cubicBezTo>
                <a:cubicBezTo>
                  <a:pt x="31" y="186"/>
                  <a:pt x="32" y="186"/>
                  <a:pt x="33" y="186"/>
                </a:cubicBezTo>
                <a:cubicBezTo>
                  <a:pt x="33" y="186"/>
                  <a:pt x="34" y="186"/>
                  <a:pt x="34" y="186"/>
                </a:cubicBezTo>
                <a:cubicBezTo>
                  <a:pt x="34" y="186"/>
                  <a:pt x="35" y="186"/>
                  <a:pt x="35" y="186"/>
                </a:cubicBezTo>
                <a:cubicBezTo>
                  <a:pt x="95" y="202"/>
                  <a:pt x="95" y="202"/>
                  <a:pt x="95" y="202"/>
                </a:cubicBezTo>
                <a:cubicBezTo>
                  <a:pt x="313" y="197"/>
                  <a:pt x="313" y="197"/>
                  <a:pt x="313" y="197"/>
                </a:cubicBezTo>
                <a:cubicBezTo>
                  <a:pt x="313" y="180"/>
                  <a:pt x="313" y="180"/>
                  <a:pt x="313" y="180"/>
                </a:cubicBezTo>
                <a:lnTo>
                  <a:pt x="231" y="180"/>
                </a:lnTo>
                <a:close/>
                <a:moveTo>
                  <a:pt x="199" y="164"/>
                </a:moveTo>
                <a:cubicBezTo>
                  <a:pt x="190" y="73"/>
                  <a:pt x="190" y="73"/>
                  <a:pt x="190" y="73"/>
                </a:cubicBezTo>
                <a:cubicBezTo>
                  <a:pt x="195" y="73"/>
                  <a:pt x="195" y="73"/>
                  <a:pt x="195" y="73"/>
                </a:cubicBezTo>
                <a:cubicBezTo>
                  <a:pt x="225" y="180"/>
                  <a:pt x="225" y="180"/>
                  <a:pt x="225" y="180"/>
                </a:cubicBezTo>
                <a:cubicBezTo>
                  <a:pt x="211" y="180"/>
                  <a:pt x="211" y="180"/>
                  <a:pt x="211" y="180"/>
                </a:cubicBezTo>
                <a:cubicBezTo>
                  <a:pt x="208" y="175"/>
                  <a:pt x="203" y="170"/>
                  <a:pt x="199" y="164"/>
                </a:cubicBezTo>
                <a:close/>
              </a:path>
            </a:pathLst>
          </a:custGeom>
          <a:solidFill>
            <a:srgbClr val="203864"/>
          </a:solidFill>
          <a:ln>
            <a:noFill/>
          </a:ln>
          <a:extLst/>
        </p:spPr>
        <p:txBody>
          <a:bodyPr vert="horz" wrap="square" lIns="91440" tIns="45720" rIns="91440" bIns="45720" numCol="1" anchor="t" anchorCtr="0" compatLnSpc="1">
            <a:prstTxWarp prst="textNoShape">
              <a:avLst/>
            </a:prstTxWarp>
          </a:bodyPr>
          <a:lstStyle/>
          <a:p>
            <a:endParaRPr lang="es-MX" dirty="0">
              <a:latin typeface="Arial Narrow" panose="020B0606020202030204" pitchFamily="34" charset="0"/>
            </a:endParaRPr>
          </a:p>
        </p:txBody>
      </p:sp>
      <p:grpSp>
        <p:nvGrpSpPr>
          <p:cNvPr id="73" name="Agrupar 60"/>
          <p:cNvGrpSpPr/>
          <p:nvPr/>
        </p:nvGrpSpPr>
        <p:grpSpPr>
          <a:xfrm>
            <a:off x="6685305" y="3975944"/>
            <a:ext cx="993808" cy="979345"/>
            <a:chOff x="6461125" y="3289300"/>
            <a:chExt cx="2682875" cy="2800351"/>
          </a:xfrm>
          <a:solidFill>
            <a:srgbClr val="7F8285"/>
          </a:solidFill>
        </p:grpSpPr>
        <p:sp>
          <p:nvSpPr>
            <p:cNvPr id="74" name="Freeform 34"/>
            <p:cNvSpPr>
              <a:spLocks/>
            </p:cNvSpPr>
            <p:nvPr/>
          </p:nvSpPr>
          <p:spPr bwMode="auto">
            <a:xfrm>
              <a:off x="7778750" y="3289300"/>
              <a:ext cx="433388" cy="1270000"/>
            </a:xfrm>
            <a:custGeom>
              <a:avLst/>
              <a:gdLst>
                <a:gd name="T0" fmla="*/ 0 w 273"/>
                <a:gd name="T1" fmla="*/ 800 h 800"/>
                <a:gd name="T2" fmla="*/ 273 w 273"/>
                <a:gd name="T3" fmla="*/ 800 h 800"/>
                <a:gd name="T4" fmla="*/ 254 w 273"/>
                <a:gd name="T5" fmla="*/ 0 h 800"/>
                <a:gd name="T6" fmla="*/ 18 w 273"/>
                <a:gd name="T7" fmla="*/ 0 h 800"/>
                <a:gd name="T8" fmla="*/ 0 w 273"/>
                <a:gd name="T9" fmla="*/ 800 h 800"/>
                <a:gd name="T10" fmla="*/ 0 w 273"/>
                <a:gd name="T11" fmla="*/ 800 h 800"/>
              </a:gdLst>
              <a:ahLst/>
              <a:cxnLst>
                <a:cxn ang="0">
                  <a:pos x="T0" y="T1"/>
                </a:cxn>
                <a:cxn ang="0">
                  <a:pos x="T2" y="T3"/>
                </a:cxn>
                <a:cxn ang="0">
                  <a:pos x="T4" y="T5"/>
                </a:cxn>
                <a:cxn ang="0">
                  <a:pos x="T6" y="T7"/>
                </a:cxn>
                <a:cxn ang="0">
                  <a:pos x="T8" y="T9"/>
                </a:cxn>
                <a:cxn ang="0">
                  <a:pos x="T10" y="T11"/>
                </a:cxn>
              </a:cxnLst>
              <a:rect l="0" t="0" r="r" b="b"/>
              <a:pathLst>
                <a:path w="273" h="800">
                  <a:moveTo>
                    <a:pt x="0" y="800"/>
                  </a:moveTo>
                  <a:lnTo>
                    <a:pt x="273" y="800"/>
                  </a:lnTo>
                  <a:lnTo>
                    <a:pt x="254" y="0"/>
                  </a:lnTo>
                  <a:lnTo>
                    <a:pt x="18" y="0"/>
                  </a:lnTo>
                  <a:lnTo>
                    <a:pt x="0" y="800"/>
                  </a:lnTo>
                  <a:lnTo>
                    <a:pt x="0" y="800"/>
                  </a:ln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solidFill>
                  <a:schemeClr val="bg1"/>
                </a:solidFill>
                <a:latin typeface="Arial Narrow" panose="020B0606020202030204" pitchFamily="34" charset="0"/>
              </a:endParaRPr>
            </a:p>
          </p:txBody>
        </p:sp>
        <p:sp>
          <p:nvSpPr>
            <p:cNvPr id="75" name="Freeform 35"/>
            <p:cNvSpPr>
              <a:spLocks/>
            </p:cNvSpPr>
            <p:nvPr/>
          </p:nvSpPr>
          <p:spPr bwMode="auto">
            <a:xfrm>
              <a:off x="8316913" y="3530600"/>
              <a:ext cx="442913" cy="1028700"/>
            </a:xfrm>
            <a:custGeom>
              <a:avLst/>
              <a:gdLst>
                <a:gd name="T0" fmla="*/ 0 w 279"/>
                <a:gd name="T1" fmla="*/ 648 h 648"/>
                <a:gd name="T2" fmla="*/ 279 w 279"/>
                <a:gd name="T3" fmla="*/ 648 h 648"/>
                <a:gd name="T4" fmla="*/ 255 w 279"/>
                <a:gd name="T5" fmla="*/ 0 h 648"/>
                <a:gd name="T6" fmla="*/ 24 w 279"/>
                <a:gd name="T7" fmla="*/ 0 h 648"/>
                <a:gd name="T8" fmla="*/ 0 w 279"/>
                <a:gd name="T9" fmla="*/ 648 h 648"/>
                <a:gd name="T10" fmla="*/ 0 w 279"/>
                <a:gd name="T11" fmla="*/ 648 h 648"/>
              </a:gdLst>
              <a:ahLst/>
              <a:cxnLst>
                <a:cxn ang="0">
                  <a:pos x="T0" y="T1"/>
                </a:cxn>
                <a:cxn ang="0">
                  <a:pos x="T2" y="T3"/>
                </a:cxn>
                <a:cxn ang="0">
                  <a:pos x="T4" y="T5"/>
                </a:cxn>
                <a:cxn ang="0">
                  <a:pos x="T6" y="T7"/>
                </a:cxn>
                <a:cxn ang="0">
                  <a:pos x="T8" y="T9"/>
                </a:cxn>
                <a:cxn ang="0">
                  <a:pos x="T10" y="T11"/>
                </a:cxn>
              </a:cxnLst>
              <a:rect l="0" t="0" r="r" b="b"/>
              <a:pathLst>
                <a:path w="279" h="648">
                  <a:moveTo>
                    <a:pt x="0" y="648"/>
                  </a:moveTo>
                  <a:lnTo>
                    <a:pt x="279" y="648"/>
                  </a:lnTo>
                  <a:lnTo>
                    <a:pt x="255" y="0"/>
                  </a:lnTo>
                  <a:lnTo>
                    <a:pt x="24" y="0"/>
                  </a:lnTo>
                  <a:lnTo>
                    <a:pt x="0" y="648"/>
                  </a:lnTo>
                  <a:lnTo>
                    <a:pt x="0" y="648"/>
                  </a:ln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solidFill>
                  <a:schemeClr val="bg1"/>
                </a:solidFill>
                <a:latin typeface="Arial Narrow" panose="020B0606020202030204" pitchFamily="34" charset="0"/>
              </a:endParaRPr>
            </a:p>
          </p:txBody>
        </p:sp>
        <p:sp>
          <p:nvSpPr>
            <p:cNvPr id="76" name="Freeform 36"/>
            <p:cNvSpPr>
              <a:spLocks noEditPoints="1"/>
            </p:cNvSpPr>
            <p:nvPr/>
          </p:nvSpPr>
          <p:spPr bwMode="auto">
            <a:xfrm>
              <a:off x="6461125" y="4637088"/>
              <a:ext cx="2682875" cy="1452563"/>
            </a:xfrm>
            <a:custGeom>
              <a:avLst/>
              <a:gdLst>
                <a:gd name="T0" fmla="*/ 256 w 279"/>
                <a:gd name="T1" fmla="*/ 131 h 151"/>
                <a:gd name="T2" fmla="*/ 256 w 279"/>
                <a:gd name="T3" fmla="*/ 0 h 151"/>
                <a:gd name="T4" fmla="*/ 70 w 279"/>
                <a:gd name="T5" fmla="*/ 0 h 151"/>
                <a:gd name="T6" fmla="*/ 24 w 279"/>
                <a:gd name="T7" fmla="*/ 39 h 151"/>
                <a:gd name="T8" fmla="*/ 24 w 279"/>
                <a:gd name="T9" fmla="*/ 131 h 151"/>
                <a:gd name="T10" fmla="*/ 0 w 279"/>
                <a:gd name="T11" fmla="*/ 131 h 151"/>
                <a:gd name="T12" fmla="*/ 0 w 279"/>
                <a:gd name="T13" fmla="*/ 151 h 151"/>
                <a:gd name="T14" fmla="*/ 279 w 279"/>
                <a:gd name="T15" fmla="*/ 151 h 151"/>
                <a:gd name="T16" fmla="*/ 279 w 279"/>
                <a:gd name="T17" fmla="*/ 131 h 151"/>
                <a:gd name="T18" fmla="*/ 256 w 279"/>
                <a:gd name="T19" fmla="*/ 131 h 151"/>
                <a:gd name="T20" fmla="*/ 139 w 279"/>
                <a:gd name="T21" fmla="*/ 134 h 151"/>
                <a:gd name="T22" fmla="*/ 80 w 279"/>
                <a:gd name="T23" fmla="*/ 75 h 151"/>
                <a:gd name="T24" fmla="*/ 139 w 279"/>
                <a:gd name="T25" fmla="*/ 17 h 151"/>
                <a:gd name="T26" fmla="*/ 197 w 279"/>
                <a:gd name="T27" fmla="*/ 75 h 151"/>
                <a:gd name="T28" fmla="*/ 139 w 279"/>
                <a:gd name="T29" fmla="*/ 1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 h="151">
                  <a:moveTo>
                    <a:pt x="256" y="131"/>
                  </a:moveTo>
                  <a:cubicBezTo>
                    <a:pt x="256" y="0"/>
                    <a:pt x="256" y="0"/>
                    <a:pt x="256" y="0"/>
                  </a:cubicBezTo>
                  <a:cubicBezTo>
                    <a:pt x="70" y="0"/>
                    <a:pt x="70" y="0"/>
                    <a:pt x="70" y="0"/>
                  </a:cubicBezTo>
                  <a:cubicBezTo>
                    <a:pt x="24" y="39"/>
                    <a:pt x="24" y="39"/>
                    <a:pt x="24" y="39"/>
                  </a:cubicBezTo>
                  <a:cubicBezTo>
                    <a:pt x="24" y="131"/>
                    <a:pt x="24" y="131"/>
                    <a:pt x="24" y="131"/>
                  </a:cubicBezTo>
                  <a:cubicBezTo>
                    <a:pt x="0" y="131"/>
                    <a:pt x="0" y="131"/>
                    <a:pt x="0" y="131"/>
                  </a:cubicBezTo>
                  <a:cubicBezTo>
                    <a:pt x="0" y="151"/>
                    <a:pt x="0" y="151"/>
                    <a:pt x="0" y="151"/>
                  </a:cubicBezTo>
                  <a:cubicBezTo>
                    <a:pt x="279" y="151"/>
                    <a:pt x="279" y="151"/>
                    <a:pt x="279" y="151"/>
                  </a:cubicBezTo>
                  <a:cubicBezTo>
                    <a:pt x="279" y="131"/>
                    <a:pt x="279" y="131"/>
                    <a:pt x="279" y="131"/>
                  </a:cubicBezTo>
                  <a:lnTo>
                    <a:pt x="256" y="131"/>
                  </a:lnTo>
                  <a:close/>
                  <a:moveTo>
                    <a:pt x="139" y="134"/>
                  </a:moveTo>
                  <a:cubicBezTo>
                    <a:pt x="106" y="134"/>
                    <a:pt x="80" y="108"/>
                    <a:pt x="80" y="75"/>
                  </a:cubicBezTo>
                  <a:cubicBezTo>
                    <a:pt x="80" y="43"/>
                    <a:pt x="106" y="17"/>
                    <a:pt x="139" y="17"/>
                  </a:cubicBezTo>
                  <a:cubicBezTo>
                    <a:pt x="171" y="17"/>
                    <a:pt x="197" y="43"/>
                    <a:pt x="197" y="75"/>
                  </a:cubicBezTo>
                  <a:cubicBezTo>
                    <a:pt x="197" y="108"/>
                    <a:pt x="171" y="134"/>
                    <a:pt x="139" y="134"/>
                  </a:cubicBez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solidFill>
                  <a:schemeClr val="bg1"/>
                </a:solidFill>
                <a:latin typeface="Arial Narrow" panose="020B0606020202030204" pitchFamily="34" charset="0"/>
              </a:endParaRPr>
            </a:p>
          </p:txBody>
        </p:sp>
        <p:sp>
          <p:nvSpPr>
            <p:cNvPr id="77" name="Freeform 37"/>
            <p:cNvSpPr>
              <a:spLocks noEditPoints="1"/>
            </p:cNvSpPr>
            <p:nvPr/>
          </p:nvSpPr>
          <p:spPr bwMode="auto">
            <a:xfrm>
              <a:off x="7307263" y="4876800"/>
              <a:ext cx="971550" cy="971550"/>
            </a:xfrm>
            <a:custGeom>
              <a:avLst/>
              <a:gdLst>
                <a:gd name="T0" fmla="*/ 51 w 101"/>
                <a:gd name="T1" fmla="*/ 0 h 101"/>
                <a:gd name="T2" fmla="*/ 0 w 101"/>
                <a:gd name="T3" fmla="*/ 50 h 101"/>
                <a:gd name="T4" fmla="*/ 51 w 101"/>
                <a:gd name="T5" fmla="*/ 101 h 101"/>
                <a:gd name="T6" fmla="*/ 101 w 101"/>
                <a:gd name="T7" fmla="*/ 50 h 101"/>
                <a:gd name="T8" fmla="*/ 51 w 101"/>
                <a:gd name="T9" fmla="*/ 0 h 101"/>
                <a:gd name="T10" fmla="*/ 58 w 101"/>
                <a:gd name="T11" fmla="*/ 85 h 101"/>
                <a:gd name="T12" fmla="*/ 58 w 101"/>
                <a:gd name="T13" fmla="*/ 85 h 101"/>
                <a:gd name="T14" fmla="*/ 63 w 101"/>
                <a:gd name="T15" fmla="*/ 73 h 101"/>
                <a:gd name="T16" fmla="*/ 50 w 101"/>
                <a:gd name="T17" fmla="*/ 46 h 101"/>
                <a:gd name="T18" fmla="*/ 36 w 101"/>
                <a:gd name="T19" fmla="*/ 73 h 101"/>
                <a:gd name="T20" fmla="*/ 42 w 101"/>
                <a:gd name="T21" fmla="*/ 85 h 101"/>
                <a:gd name="T22" fmla="*/ 42 w 101"/>
                <a:gd name="T23" fmla="*/ 85 h 101"/>
                <a:gd name="T24" fmla="*/ 27 w 101"/>
                <a:gd name="T25" fmla="*/ 61 h 101"/>
                <a:gd name="T26" fmla="*/ 54 w 101"/>
                <a:gd name="T27" fmla="*/ 15 h 101"/>
                <a:gd name="T28" fmla="*/ 75 w 101"/>
                <a:gd name="T29" fmla="*/ 61 h 101"/>
                <a:gd name="T30" fmla="*/ 58 w 101"/>
                <a:gd name="T31"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01">
                  <a:moveTo>
                    <a:pt x="51" y="0"/>
                  </a:moveTo>
                  <a:cubicBezTo>
                    <a:pt x="23" y="0"/>
                    <a:pt x="0" y="22"/>
                    <a:pt x="0" y="50"/>
                  </a:cubicBezTo>
                  <a:cubicBezTo>
                    <a:pt x="0" y="78"/>
                    <a:pt x="23" y="101"/>
                    <a:pt x="51" y="101"/>
                  </a:cubicBezTo>
                  <a:cubicBezTo>
                    <a:pt x="79" y="101"/>
                    <a:pt x="101" y="78"/>
                    <a:pt x="101" y="50"/>
                  </a:cubicBezTo>
                  <a:cubicBezTo>
                    <a:pt x="101" y="22"/>
                    <a:pt x="79" y="0"/>
                    <a:pt x="51" y="0"/>
                  </a:cubicBezTo>
                  <a:close/>
                  <a:moveTo>
                    <a:pt x="58" y="85"/>
                  </a:moveTo>
                  <a:cubicBezTo>
                    <a:pt x="58" y="85"/>
                    <a:pt x="58" y="85"/>
                    <a:pt x="58" y="85"/>
                  </a:cubicBezTo>
                  <a:cubicBezTo>
                    <a:pt x="61" y="83"/>
                    <a:pt x="63" y="79"/>
                    <a:pt x="63" y="73"/>
                  </a:cubicBezTo>
                  <a:cubicBezTo>
                    <a:pt x="63" y="61"/>
                    <a:pt x="49" y="59"/>
                    <a:pt x="50" y="46"/>
                  </a:cubicBezTo>
                  <a:cubicBezTo>
                    <a:pt x="47" y="48"/>
                    <a:pt x="35" y="61"/>
                    <a:pt x="36" y="73"/>
                  </a:cubicBezTo>
                  <a:cubicBezTo>
                    <a:pt x="36" y="78"/>
                    <a:pt x="38" y="82"/>
                    <a:pt x="42" y="85"/>
                  </a:cubicBezTo>
                  <a:cubicBezTo>
                    <a:pt x="42" y="85"/>
                    <a:pt x="42" y="85"/>
                    <a:pt x="42" y="85"/>
                  </a:cubicBezTo>
                  <a:cubicBezTo>
                    <a:pt x="33" y="81"/>
                    <a:pt x="27" y="73"/>
                    <a:pt x="27" y="61"/>
                  </a:cubicBezTo>
                  <a:cubicBezTo>
                    <a:pt x="27" y="41"/>
                    <a:pt x="48" y="19"/>
                    <a:pt x="54" y="15"/>
                  </a:cubicBezTo>
                  <a:cubicBezTo>
                    <a:pt x="51" y="37"/>
                    <a:pt x="75" y="41"/>
                    <a:pt x="75" y="61"/>
                  </a:cubicBezTo>
                  <a:cubicBezTo>
                    <a:pt x="75" y="74"/>
                    <a:pt x="67" y="83"/>
                    <a:pt x="58" y="85"/>
                  </a:cubicBezTo>
                  <a:close/>
                </a:path>
              </a:pathLst>
            </a:custGeom>
            <a:solidFill>
              <a:srgbClr val="20386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dirty="0">
                <a:solidFill>
                  <a:schemeClr val="bg1"/>
                </a:solidFill>
                <a:latin typeface="Arial Narrow" panose="020B0606020202030204" pitchFamily="34" charset="0"/>
              </a:endParaRPr>
            </a:p>
          </p:txBody>
        </p:sp>
      </p:grpSp>
      <p:sp>
        <p:nvSpPr>
          <p:cNvPr id="78" name="Freeform 5"/>
          <p:cNvSpPr>
            <a:spLocks noEditPoints="1"/>
          </p:cNvSpPr>
          <p:nvPr/>
        </p:nvSpPr>
        <p:spPr bwMode="auto">
          <a:xfrm>
            <a:off x="7140033" y="3092617"/>
            <a:ext cx="785178" cy="868775"/>
          </a:xfrm>
          <a:custGeom>
            <a:avLst/>
            <a:gdLst>
              <a:gd name="T0" fmla="*/ 113 w 213"/>
              <a:gd name="T1" fmla="*/ 4 h 267"/>
              <a:gd name="T2" fmla="*/ 135 w 213"/>
              <a:gd name="T3" fmla="*/ 78 h 267"/>
              <a:gd name="T4" fmla="*/ 115 w 213"/>
              <a:gd name="T5" fmla="*/ 90 h 267"/>
              <a:gd name="T6" fmla="*/ 114 w 213"/>
              <a:gd name="T7" fmla="*/ 98 h 267"/>
              <a:gd name="T8" fmla="*/ 120 w 213"/>
              <a:gd name="T9" fmla="*/ 104 h 267"/>
              <a:gd name="T10" fmla="*/ 125 w 213"/>
              <a:gd name="T11" fmla="*/ 114 h 267"/>
              <a:gd name="T12" fmla="*/ 213 w 213"/>
              <a:gd name="T13" fmla="*/ 162 h 267"/>
              <a:gd name="T14" fmla="*/ 197 w 213"/>
              <a:gd name="T15" fmla="*/ 182 h 267"/>
              <a:gd name="T16" fmla="*/ 122 w 213"/>
              <a:gd name="T17" fmla="*/ 164 h 267"/>
              <a:gd name="T18" fmla="*/ 122 w 213"/>
              <a:gd name="T19" fmla="*/ 141 h 267"/>
              <a:gd name="T20" fmla="*/ 115 w 213"/>
              <a:gd name="T21" fmla="*/ 136 h 267"/>
              <a:gd name="T22" fmla="*/ 112 w 213"/>
              <a:gd name="T23" fmla="*/ 137 h 267"/>
              <a:gd name="T24" fmla="*/ 129 w 213"/>
              <a:gd name="T25" fmla="*/ 267 h 267"/>
              <a:gd name="T26" fmla="*/ 75 w 213"/>
              <a:gd name="T27" fmla="*/ 267 h 267"/>
              <a:gd name="T28" fmla="*/ 96 w 213"/>
              <a:gd name="T29" fmla="*/ 138 h 267"/>
              <a:gd name="T30" fmla="*/ 10 w 213"/>
              <a:gd name="T31" fmla="*/ 189 h 267"/>
              <a:gd name="T32" fmla="*/ 1 w 213"/>
              <a:gd name="T33" fmla="*/ 165 h 267"/>
              <a:gd name="T34" fmla="*/ 54 w 213"/>
              <a:gd name="T35" fmla="*/ 109 h 267"/>
              <a:gd name="T36" fmla="*/ 74 w 213"/>
              <a:gd name="T37" fmla="*/ 121 h 267"/>
              <a:gd name="T38" fmla="*/ 82 w 213"/>
              <a:gd name="T39" fmla="*/ 117 h 267"/>
              <a:gd name="T40" fmla="*/ 82 w 213"/>
              <a:gd name="T41" fmla="*/ 115 h 267"/>
              <a:gd name="T42" fmla="*/ 90 w 213"/>
              <a:gd name="T43" fmla="*/ 100 h 267"/>
              <a:gd name="T44" fmla="*/ 88 w 213"/>
              <a:gd name="T45" fmla="*/ 0 h 267"/>
              <a:gd name="T46" fmla="*/ 113 w 213"/>
              <a:gd name="T47" fmla="*/ 4 h 267"/>
              <a:gd name="T48" fmla="*/ 17 w 213"/>
              <a:gd name="T49" fmla="*/ 124 h 267"/>
              <a:gd name="T50" fmla="*/ 37 w 213"/>
              <a:gd name="T51" fmla="*/ 100 h 267"/>
              <a:gd name="T52" fmla="*/ 69 w 213"/>
              <a:gd name="T53" fmla="*/ 39 h 267"/>
              <a:gd name="T54" fmla="*/ 68 w 213"/>
              <a:gd name="T55" fmla="*/ 36 h 267"/>
              <a:gd name="T56" fmla="*/ 17 w 213"/>
              <a:gd name="T57" fmla="*/ 124 h 267"/>
              <a:gd name="T58" fmla="*/ 141 w 213"/>
              <a:gd name="T59" fmla="*/ 40 h 267"/>
              <a:gd name="T60" fmla="*/ 152 w 213"/>
              <a:gd name="T61" fmla="*/ 69 h 267"/>
              <a:gd name="T62" fmla="*/ 188 w 213"/>
              <a:gd name="T63" fmla="*/ 127 h 267"/>
              <a:gd name="T64" fmla="*/ 192 w 213"/>
              <a:gd name="T65" fmla="*/ 128 h 267"/>
              <a:gd name="T66" fmla="*/ 141 w 213"/>
              <a:gd name="T67" fmla="*/ 40 h 267"/>
              <a:gd name="T68" fmla="*/ 105 w 213"/>
              <a:gd name="T69" fmla="*/ 106 h 267"/>
              <a:gd name="T70" fmla="*/ 97 w 213"/>
              <a:gd name="T71" fmla="*/ 109 h 267"/>
              <a:gd name="T72" fmla="*/ 93 w 213"/>
              <a:gd name="T73" fmla="*/ 116 h 267"/>
              <a:gd name="T74" fmla="*/ 95 w 213"/>
              <a:gd name="T75" fmla="*/ 124 h 267"/>
              <a:gd name="T76" fmla="*/ 102 w 213"/>
              <a:gd name="T77" fmla="*/ 128 h 267"/>
              <a:gd name="T78" fmla="*/ 110 w 213"/>
              <a:gd name="T79" fmla="*/ 126 h 267"/>
              <a:gd name="T80" fmla="*/ 114 w 213"/>
              <a:gd name="T81" fmla="*/ 118 h 267"/>
              <a:gd name="T82" fmla="*/ 112 w 213"/>
              <a:gd name="T83" fmla="*/ 110 h 267"/>
              <a:gd name="T84" fmla="*/ 105 w 213"/>
              <a:gd name="T85" fmla="*/ 10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267">
                <a:moveTo>
                  <a:pt x="113" y="4"/>
                </a:moveTo>
                <a:cubicBezTo>
                  <a:pt x="135" y="78"/>
                  <a:pt x="135" y="78"/>
                  <a:pt x="135" y="78"/>
                </a:cubicBezTo>
                <a:cubicBezTo>
                  <a:pt x="115" y="90"/>
                  <a:pt x="115" y="90"/>
                  <a:pt x="115" y="90"/>
                </a:cubicBezTo>
                <a:cubicBezTo>
                  <a:pt x="114" y="98"/>
                  <a:pt x="114" y="98"/>
                  <a:pt x="114" y="98"/>
                </a:cubicBezTo>
                <a:cubicBezTo>
                  <a:pt x="116" y="100"/>
                  <a:pt x="119" y="101"/>
                  <a:pt x="120" y="104"/>
                </a:cubicBezTo>
                <a:cubicBezTo>
                  <a:pt x="123" y="107"/>
                  <a:pt x="124" y="110"/>
                  <a:pt x="125" y="114"/>
                </a:cubicBezTo>
                <a:cubicBezTo>
                  <a:pt x="213" y="162"/>
                  <a:pt x="213" y="162"/>
                  <a:pt x="213" y="162"/>
                </a:cubicBezTo>
                <a:cubicBezTo>
                  <a:pt x="197" y="182"/>
                  <a:pt x="197" y="182"/>
                  <a:pt x="197" y="182"/>
                </a:cubicBezTo>
                <a:cubicBezTo>
                  <a:pt x="122" y="164"/>
                  <a:pt x="122" y="164"/>
                  <a:pt x="122" y="164"/>
                </a:cubicBezTo>
                <a:cubicBezTo>
                  <a:pt x="122" y="141"/>
                  <a:pt x="122" y="141"/>
                  <a:pt x="122" y="141"/>
                </a:cubicBezTo>
                <a:cubicBezTo>
                  <a:pt x="115" y="136"/>
                  <a:pt x="115" y="136"/>
                  <a:pt x="115" y="136"/>
                </a:cubicBezTo>
                <a:cubicBezTo>
                  <a:pt x="114" y="136"/>
                  <a:pt x="113" y="137"/>
                  <a:pt x="112" y="137"/>
                </a:cubicBezTo>
                <a:cubicBezTo>
                  <a:pt x="129" y="267"/>
                  <a:pt x="129" y="267"/>
                  <a:pt x="129" y="267"/>
                </a:cubicBezTo>
                <a:cubicBezTo>
                  <a:pt x="75" y="267"/>
                  <a:pt x="75" y="267"/>
                  <a:pt x="75" y="267"/>
                </a:cubicBezTo>
                <a:cubicBezTo>
                  <a:pt x="96" y="138"/>
                  <a:pt x="96" y="138"/>
                  <a:pt x="96" y="138"/>
                </a:cubicBezTo>
                <a:cubicBezTo>
                  <a:pt x="10" y="189"/>
                  <a:pt x="10" y="189"/>
                  <a:pt x="10" y="189"/>
                </a:cubicBezTo>
                <a:cubicBezTo>
                  <a:pt x="1" y="165"/>
                  <a:pt x="1" y="165"/>
                  <a:pt x="1" y="165"/>
                </a:cubicBezTo>
                <a:cubicBezTo>
                  <a:pt x="54" y="109"/>
                  <a:pt x="54" y="109"/>
                  <a:pt x="54" y="109"/>
                </a:cubicBezTo>
                <a:cubicBezTo>
                  <a:pt x="74" y="121"/>
                  <a:pt x="74" y="121"/>
                  <a:pt x="74" y="121"/>
                </a:cubicBezTo>
                <a:cubicBezTo>
                  <a:pt x="82" y="117"/>
                  <a:pt x="82" y="117"/>
                  <a:pt x="82" y="117"/>
                </a:cubicBezTo>
                <a:cubicBezTo>
                  <a:pt x="82" y="117"/>
                  <a:pt x="82" y="116"/>
                  <a:pt x="82" y="115"/>
                </a:cubicBezTo>
                <a:cubicBezTo>
                  <a:pt x="83" y="109"/>
                  <a:pt x="85" y="104"/>
                  <a:pt x="90" y="100"/>
                </a:cubicBezTo>
                <a:cubicBezTo>
                  <a:pt x="88" y="0"/>
                  <a:pt x="88" y="0"/>
                  <a:pt x="88" y="0"/>
                </a:cubicBezTo>
                <a:cubicBezTo>
                  <a:pt x="113" y="4"/>
                  <a:pt x="113" y="4"/>
                  <a:pt x="113" y="4"/>
                </a:cubicBezTo>
                <a:close/>
                <a:moveTo>
                  <a:pt x="17" y="124"/>
                </a:moveTo>
                <a:cubicBezTo>
                  <a:pt x="37" y="100"/>
                  <a:pt x="37" y="100"/>
                  <a:pt x="37" y="100"/>
                </a:cubicBezTo>
                <a:cubicBezTo>
                  <a:pt x="27" y="78"/>
                  <a:pt x="38" y="52"/>
                  <a:pt x="69" y="39"/>
                </a:cubicBezTo>
                <a:cubicBezTo>
                  <a:pt x="69" y="37"/>
                  <a:pt x="69" y="38"/>
                  <a:pt x="68" y="36"/>
                </a:cubicBezTo>
                <a:cubicBezTo>
                  <a:pt x="18" y="47"/>
                  <a:pt x="0" y="97"/>
                  <a:pt x="17" y="124"/>
                </a:cubicBezTo>
                <a:close/>
                <a:moveTo>
                  <a:pt x="141" y="40"/>
                </a:moveTo>
                <a:cubicBezTo>
                  <a:pt x="152" y="69"/>
                  <a:pt x="152" y="69"/>
                  <a:pt x="152" y="69"/>
                </a:cubicBezTo>
                <a:cubicBezTo>
                  <a:pt x="176" y="71"/>
                  <a:pt x="192" y="93"/>
                  <a:pt x="188" y="127"/>
                </a:cubicBezTo>
                <a:cubicBezTo>
                  <a:pt x="190" y="128"/>
                  <a:pt x="189" y="127"/>
                  <a:pt x="192" y="128"/>
                </a:cubicBezTo>
                <a:cubicBezTo>
                  <a:pt x="207" y="79"/>
                  <a:pt x="173" y="39"/>
                  <a:pt x="141" y="40"/>
                </a:cubicBezTo>
                <a:close/>
                <a:moveTo>
                  <a:pt x="105" y="106"/>
                </a:moveTo>
                <a:cubicBezTo>
                  <a:pt x="102" y="106"/>
                  <a:pt x="99" y="107"/>
                  <a:pt x="97" y="109"/>
                </a:cubicBezTo>
                <a:cubicBezTo>
                  <a:pt x="94" y="111"/>
                  <a:pt x="93" y="113"/>
                  <a:pt x="93" y="116"/>
                </a:cubicBezTo>
                <a:cubicBezTo>
                  <a:pt x="92" y="119"/>
                  <a:pt x="93" y="122"/>
                  <a:pt x="95" y="124"/>
                </a:cubicBezTo>
                <a:cubicBezTo>
                  <a:pt x="97" y="126"/>
                  <a:pt x="100" y="128"/>
                  <a:pt x="102" y="128"/>
                </a:cubicBezTo>
                <a:cubicBezTo>
                  <a:pt x="105" y="128"/>
                  <a:pt x="108" y="127"/>
                  <a:pt x="110" y="126"/>
                </a:cubicBezTo>
                <a:cubicBezTo>
                  <a:pt x="113" y="124"/>
                  <a:pt x="114" y="121"/>
                  <a:pt x="114" y="118"/>
                </a:cubicBezTo>
                <a:cubicBezTo>
                  <a:pt x="115" y="116"/>
                  <a:pt x="114" y="113"/>
                  <a:pt x="112" y="110"/>
                </a:cubicBezTo>
                <a:cubicBezTo>
                  <a:pt x="110" y="108"/>
                  <a:pt x="107" y="107"/>
                  <a:pt x="105" y="106"/>
                </a:cubicBezTo>
                <a:close/>
              </a:path>
            </a:pathLst>
          </a:custGeom>
          <a:solidFill>
            <a:srgbClr val="203864"/>
          </a:solidFill>
          <a:ln>
            <a:noFill/>
          </a:ln>
          <a:extLst/>
        </p:spPr>
        <p:txBody>
          <a:bodyPr vert="horz" wrap="square" lIns="91440" tIns="45720" rIns="91440" bIns="45720" numCol="1" anchor="t" anchorCtr="0" compatLnSpc="1">
            <a:prstTxWarp prst="textNoShape">
              <a:avLst/>
            </a:prstTxWarp>
          </a:bodyPr>
          <a:lstStyle/>
          <a:p>
            <a:endParaRPr lang="es-MX" dirty="0">
              <a:latin typeface="Arial Narrow" panose="020B0606020202030204" pitchFamily="34" charset="0"/>
            </a:endParaRPr>
          </a:p>
        </p:txBody>
      </p:sp>
      <p:sp>
        <p:nvSpPr>
          <p:cNvPr id="79" name="CuadroTexto 78"/>
          <p:cNvSpPr txBox="1"/>
          <p:nvPr/>
        </p:nvSpPr>
        <p:spPr>
          <a:xfrm>
            <a:off x="5304226" y="1195795"/>
            <a:ext cx="3328416" cy="677108"/>
          </a:xfrm>
          <a:prstGeom prst="rect">
            <a:avLst/>
          </a:prstGeom>
          <a:noFill/>
        </p:spPr>
        <p:txBody>
          <a:bodyPr wrap="square" rtlCol="0">
            <a:spAutoFit/>
          </a:bodyPr>
          <a:lstStyle/>
          <a:p>
            <a:pPr algn="ctr"/>
            <a:r>
              <a:rPr lang="es-MX" b="1" dirty="0" smtClean="0">
                <a:solidFill>
                  <a:schemeClr val="tx2">
                    <a:lumMod val="50000"/>
                  </a:schemeClr>
                </a:solidFill>
                <a:latin typeface="Arial Narrow" panose="020B0606020202030204" pitchFamily="34" charset="0"/>
              </a:rPr>
              <a:t>Costo de Generación y </a:t>
            </a:r>
          </a:p>
          <a:p>
            <a:pPr algn="ctr"/>
            <a:r>
              <a:rPr lang="es-MX" b="1" dirty="0" smtClean="0">
                <a:solidFill>
                  <a:schemeClr val="tx2">
                    <a:lumMod val="50000"/>
                  </a:schemeClr>
                </a:solidFill>
                <a:latin typeface="Arial Narrow" panose="020B0606020202030204" pitchFamily="34" charset="0"/>
              </a:rPr>
              <a:t>Productos Asociados</a:t>
            </a:r>
            <a:endParaRPr lang="es-MX" b="1" baseline="30000" dirty="0">
              <a:solidFill>
                <a:schemeClr val="tx2">
                  <a:lumMod val="50000"/>
                </a:schemeClr>
              </a:solidFill>
              <a:latin typeface="Arial Narrow" panose="020B0606020202030204" pitchFamily="34" charset="0"/>
            </a:endParaRPr>
          </a:p>
        </p:txBody>
      </p:sp>
      <p:sp>
        <p:nvSpPr>
          <p:cNvPr id="80" name="CuadroTexto 79"/>
          <p:cNvSpPr txBox="1"/>
          <p:nvPr/>
        </p:nvSpPr>
        <p:spPr>
          <a:xfrm>
            <a:off x="8702217" y="1186628"/>
            <a:ext cx="3328416" cy="677108"/>
          </a:xfrm>
          <a:prstGeom prst="rect">
            <a:avLst/>
          </a:prstGeom>
          <a:noFill/>
        </p:spPr>
        <p:txBody>
          <a:bodyPr wrap="square" rtlCol="0">
            <a:spAutoFit/>
          </a:bodyPr>
          <a:lstStyle/>
          <a:p>
            <a:pPr algn="ctr"/>
            <a:r>
              <a:rPr lang="es-MX" b="1" dirty="0" smtClean="0">
                <a:solidFill>
                  <a:schemeClr val="tx2">
                    <a:lumMod val="50000"/>
                  </a:schemeClr>
                </a:solidFill>
                <a:latin typeface="Arial Narrow" panose="020B0606020202030204" pitchFamily="34" charset="0"/>
              </a:rPr>
              <a:t>Tarifa Final de </a:t>
            </a:r>
          </a:p>
          <a:p>
            <a:pPr algn="ctr"/>
            <a:r>
              <a:rPr lang="es-MX" b="1" dirty="0" smtClean="0">
                <a:solidFill>
                  <a:schemeClr val="tx2">
                    <a:lumMod val="50000"/>
                  </a:schemeClr>
                </a:solidFill>
                <a:latin typeface="Arial Narrow" panose="020B0606020202030204" pitchFamily="34" charset="0"/>
              </a:rPr>
              <a:t>Suministro Básico</a:t>
            </a:r>
            <a:endParaRPr lang="es-MX" b="1" dirty="0">
              <a:solidFill>
                <a:schemeClr val="tx2">
                  <a:lumMod val="50000"/>
                </a:schemeClr>
              </a:solidFill>
              <a:latin typeface="Arial Narrow" panose="020B0606020202030204" pitchFamily="34" charset="0"/>
            </a:endParaRPr>
          </a:p>
        </p:txBody>
      </p:sp>
      <p:sp>
        <p:nvSpPr>
          <p:cNvPr id="81" name="Igual que 80"/>
          <p:cNvSpPr/>
          <p:nvPr/>
        </p:nvSpPr>
        <p:spPr>
          <a:xfrm>
            <a:off x="8326152" y="3418881"/>
            <a:ext cx="807309" cy="897266"/>
          </a:xfrm>
          <a:prstGeom prst="mathEqual">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4" name="CuadroTexto 3"/>
              <p:cNvSpPr txBox="1"/>
              <p:nvPr/>
            </p:nvSpPr>
            <p:spPr>
              <a:xfrm>
                <a:off x="3559009" y="5911125"/>
                <a:ext cx="5073633"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1" i="1" smtClean="0">
                          <a:solidFill>
                            <a:schemeClr val="tx2"/>
                          </a:solidFill>
                          <a:latin typeface="Cambria Math" panose="02040503050406030204" pitchFamily="18" charset="0"/>
                        </a:rPr>
                        <m:t>𝑻𝑭𝑺𝑩</m:t>
                      </m:r>
                      <m:r>
                        <a:rPr lang="es-MX" b="1" i="1" smtClean="0">
                          <a:solidFill>
                            <a:schemeClr val="tx2"/>
                          </a:solidFill>
                          <a:latin typeface="Cambria Math" panose="02040503050406030204" pitchFamily="18" charset="0"/>
                        </a:rPr>
                        <m:t>=</m:t>
                      </m:r>
                      <m:r>
                        <a:rPr lang="es-MX" b="1" i="1" smtClean="0">
                          <a:solidFill>
                            <a:schemeClr val="tx2"/>
                          </a:solidFill>
                          <a:latin typeface="Cambria Math" panose="02040503050406030204" pitchFamily="18" charset="0"/>
                        </a:rPr>
                        <m:t>𝑻</m:t>
                      </m:r>
                      <m:r>
                        <a:rPr lang="es-MX" b="1" i="1" smtClean="0">
                          <a:solidFill>
                            <a:schemeClr val="tx2"/>
                          </a:solidFill>
                          <a:latin typeface="Cambria Math" panose="02040503050406030204" pitchFamily="18" charset="0"/>
                        </a:rPr>
                        <m:t>+</m:t>
                      </m:r>
                      <m:r>
                        <a:rPr lang="es-MX" b="1" i="1" smtClean="0">
                          <a:solidFill>
                            <a:schemeClr val="tx2"/>
                          </a:solidFill>
                          <a:latin typeface="Cambria Math" panose="02040503050406030204" pitchFamily="18" charset="0"/>
                        </a:rPr>
                        <m:t>𝑫</m:t>
                      </m:r>
                      <m:r>
                        <a:rPr lang="es-MX" b="1" i="1" smtClean="0">
                          <a:solidFill>
                            <a:schemeClr val="tx2"/>
                          </a:solidFill>
                          <a:latin typeface="Cambria Math" panose="02040503050406030204" pitchFamily="18" charset="0"/>
                        </a:rPr>
                        <m:t>+</m:t>
                      </m:r>
                      <m:r>
                        <a:rPr lang="es-MX" b="1" i="1" smtClean="0">
                          <a:solidFill>
                            <a:schemeClr val="tx2"/>
                          </a:solidFill>
                          <a:latin typeface="Cambria Math" panose="02040503050406030204" pitchFamily="18" charset="0"/>
                        </a:rPr>
                        <m:t>𝑶𝑺𝑺𝑩</m:t>
                      </m:r>
                      <m:r>
                        <a:rPr lang="es-MX" b="1" i="1">
                          <a:solidFill>
                            <a:schemeClr val="tx2"/>
                          </a:solidFill>
                          <a:latin typeface="Cambria Math" panose="02040503050406030204" pitchFamily="18" charset="0"/>
                        </a:rPr>
                        <m:t>+</m:t>
                      </m:r>
                      <m:r>
                        <a:rPr lang="es-MX" b="1" i="1">
                          <a:solidFill>
                            <a:schemeClr val="tx2"/>
                          </a:solidFill>
                          <a:latin typeface="Cambria Math" panose="02040503050406030204" pitchFamily="18" charset="0"/>
                        </a:rPr>
                        <m:t>𝑪𝒆𝒏</m:t>
                      </m:r>
                      <m:r>
                        <a:rPr lang="es-MX" b="1" i="1" smtClean="0">
                          <a:solidFill>
                            <a:schemeClr val="tx2"/>
                          </a:solidFill>
                          <a:latin typeface="Cambria Math" panose="02040503050406030204" pitchFamily="18" charset="0"/>
                        </a:rPr>
                        <m:t>+</m:t>
                      </m:r>
                      <m:r>
                        <a:rPr lang="es-MX" b="1" i="1" smtClean="0">
                          <a:solidFill>
                            <a:schemeClr val="tx2"/>
                          </a:solidFill>
                          <a:latin typeface="Cambria Math" panose="02040503050406030204" pitchFamily="18" charset="0"/>
                        </a:rPr>
                        <m:t>𝑺𝑪𝒏𝑴𝑬𝑴</m:t>
                      </m:r>
                      <m:r>
                        <a:rPr lang="es-MX" b="1" i="1" smtClean="0">
                          <a:solidFill>
                            <a:schemeClr val="tx2"/>
                          </a:solidFill>
                          <a:latin typeface="Cambria Math" panose="02040503050406030204" pitchFamily="18" charset="0"/>
                        </a:rPr>
                        <m:t>+</m:t>
                      </m:r>
                      <m:r>
                        <a:rPr lang="es-MX" b="1" i="1" smtClean="0">
                          <a:solidFill>
                            <a:schemeClr val="tx2"/>
                          </a:solidFill>
                          <a:latin typeface="Cambria Math" panose="02040503050406030204" pitchFamily="18" charset="0"/>
                        </a:rPr>
                        <m:t>𝑮</m:t>
                      </m:r>
                    </m:oMath>
                  </m:oMathPara>
                </a14:m>
                <a:endParaRPr lang="es-MX" b="1" dirty="0">
                  <a:solidFill>
                    <a:schemeClr val="tx2"/>
                  </a:solidFill>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3559009" y="5911125"/>
                <a:ext cx="5073633" cy="292388"/>
              </a:xfrm>
              <a:prstGeom prst="rect">
                <a:avLst/>
              </a:prstGeom>
              <a:blipFill>
                <a:blip r:embed="rId12"/>
                <a:stretch>
                  <a:fillRect l="-721" r="-721" b="-625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4" name="CuadroTexto 43"/>
              <p:cNvSpPr txBox="1"/>
              <p:nvPr/>
            </p:nvSpPr>
            <p:spPr>
              <a:xfrm>
                <a:off x="5701060" y="6392719"/>
                <a:ext cx="1146596"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b="0" i="1" smtClean="0">
                          <a:solidFill>
                            <a:schemeClr val="tx2"/>
                          </a:solidFill>
                          <a:latin typeface="Cambria Math" panose="02040503050406030204" pitchFamily="18" charset="0"/>
                        </a:rPr>
                        <m:t>𝐺</m:t>
                      </m:r>
                      <m:r>
                        <a:rPr lang="es-MX" b="0" i="1" smtClean="0">
                          <a:solidFill>
                            <a:schemeClr val="tx2"/>
                          </a:solidFill>
                          <a:latin typeface="Cambria Math" panose="02040503050406030204" pitchFamily="18" charset="0"/>
                        </a:rPr>
                        <m:t>=</m:t>
                      </m:r>
                      <m:r>
                        <a:rPr lang="es-MX" b="0" i="1" smtClean="0">
                          <a:solidFill>
                            <a:schemeClr val="tx2"/>
                          </a:solidFill>
                          <a:latin typeface="Cambria Math" panose="02040503050406030204" pitchFamily="18" charset="0"/>
                        </a:rPr>
                        <m:t>𝐸</m:t>
                      </m:r>
                      <m:r>
                        <a:rPr lang="es-MX" b="0" i="1" smtClean="0">
                          <a:solidFill>
                            <a:schemeClr val="tx2"/>
                          </a:solidFill>
                          <a:latin typeface="Cambria Math" panose="02040503050406030204" pitchFamily="18" charset="0"/>
                        </a:rPr>
                        <m:t>+</m:t>
                      </m:r>
                      <m:r>
                        <a:rPr lang="es-MX" b="0" i="1" smtClean="0">
                          <a:solidFill>
                            <a:schemeClr val="tx2"/>
                          </a:solidFill>
                          <a:latin typeface="Cambria Math" panose="02040503050406030204" pitchFamily="18" charset="0"/>
                        </a:rPr>
                        <m:t>𝐶</m:t>
                      </m:r>
                    </m:oMath>
                  </m:oMathPara>
                </a14:m>
                <a:endParaRPr lang="es-MX" i="1" dirty="0">
                  <a:solidFill>
                    <a:schemeClr val="tx2"/>
                  </a:solidFill>
                </a:endParaRPr>
              </a:p>
            </p:txBody>
          </p:sp>
        </mc:Choice>
        <mc:Fallback xmlns="">
          <p:sp>
            <p:nvSpPr>
              <p:cNvPr id="44" name="CuadroTexto 43"/>
              <p:cNvSpPr txBox="1">
                <a:spLocks noRot="1" noChangeAspect="1" noMove="1" noResize="1" noEditPoints="1" noAdjustHandles="1" noChangeArrowheads="1" noChangeShapeType="1" noTextEdit="1"/>
              </p:cNvSpPr>
              <p:nvPr/>
            </p:nvSpPr>
            <p:spPr>
              <a:xfrm>
                <a:off x="5701060" y="6392719"/>
                <a:ext cx="1146596" cy="292388"/>
              </a:xfrm>
              <a:prstGeom prst="rect">
                <a:avLst/>
              </a:prstGeom>
              <a:blipFill>
                <a:blip r:embed="rId13"/>
                <a:stretch>
                  <a:fillRect l="-4787" r="-3723" b="-6250"/>
                </a:stretch>
              </a:blipFill>
            </p:spPr>
            <p:txBody>
              <a:bodyPr/>
              <a:lstStyle/>
              <a:p>
                <a:r>
                  <a:rPr lang="es-MX">
                    <a:noFill/>
                  </a:rPr>
                  <a:t> </a:t>
                </a:r>
              </a:p>
            </p:txBody>
          </p:sp>
        </mc:Fallback>
      </mc:AlternateContent>
    </p:spTree>
    <p:extLst>
      <p:ext uri="{BB962C8B-B14F-4D97-AF65-F5344CB8AC3E}">
        <p14:creationId xmlns:p14="http://schemas.microsoft.com/office/powerpoint/2010/main" val="2956946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352" y="188641"/>
            <a:ext cx="9361040" cy="936104"/>
          </a:xfrm>
        </p:spPr>
        <p:txBody>
          <a:bodyPr/>
          <a:lstStyle/>
          <a:p>
            <a:pPr algn="just"/>
            <a:r>
              <a:rPr lang="es-MX" sz="2800" dirty="0" smtClean="0">
                <a:solidFill>
                  <a:schemeClr val="tx1"/>
                </a:solidFill>
              </a:rPr>
              <a:t>Los principios básicos en el diseño de las Tarifas Finales de Suministro Básico, son los siguientes:</a:t>
            </a:r>
            <a:endParaRPr lang="es-MX" sz="2800" dirty="0">
              <a:solidFill>
                <a:schemeClr val="tx1"/>
              </a:solidFill>
            </a:endParaRPr>
          </a:p>
        </p:txBody>
      </p:sp>
      <p:sp>
        <p:nvSpPr>
          <p:cNvPr id="4" name="Rounded Rectangle 3"/>
          <p:cNvSpPr/>
          <p:nvPr/>
        </p:nvSpPr>
        <p:spPr>
          <a:xfrm>
            <a:off x="1415480" y="1484784"/>
            <a:ext cx="9937104" cy="576064"/>
          </a:xfrm>
          <a:prstGeom prst="roundRect">
            <a:avLst/>
          </a:prstGeom>
          <a:solidFill>
            <a:schemeClr val="tx2"/>
          </a:solidFill>
          <a:ln w="19050" cap="flat" cmpd="sng" algn="ctr">
            <a:noFill/>
            <a:prstDash val="solid"/>
            <a:round/>
            <a:headEnd type="none" w="med" len="med"/>
            <a:tailEnd type="none" w="med" len="med"/>
          </a:ln>
          <a:effectLst/>
        </p:spPr>
        <p:txBody>
          <a:bodyPr vert="horz" wrap="none" lIns="83077" tIns="43200" rIns="83077" bIns="43200" numCol="1" rtlCol="0" anchor="ctr" anchorCtr="0" compatLnSpc="1">
            <a:prstTxWarp prst="textNoShape">
              <a:avLst/>
            </a:prstTxWarp>
          </a:bodyPr>
          <a:lstStyle/>
          <a:p>
            <a:pPr algn="ctr" defTabSz="844083" eaLnBrk="0" fontAlgn="base" hangingPunct="0">
              <a:spcBef>
                <a:spcPct val="50000"/>
              </a:spcBef>
              <a:spcAft>
                <a:spcPct val="0"/>
              </a:spcAft>
              <a:buClr>
                <a:srgbClr val="4F6228"/>
              </a:buClr>
              <a:buFont typeface="Symbol" pitchFamily="18" charset="2"/>
              <a:buNone/>
            </a:pPr>
            <a:r>
              <a:rPr lang="es-MX" sz="2400" b="1" dirty="0" smtClean="0">
                <a:solidFill>
                  <a:srgbClr val="FFFFFF"/>
                </a:solidFill>
                <a:latin typeface="Arial Narrow" panose="020B0606020202030204" pitchFamily="34" charset="0"/>
              </a:rPr>
              <a:t>Principios Tarifarios</a:t>
            </a:r>
            <a:endParaRPr lang="es-MX" sz="2400" b="1" dirty="0">
              <a:solidFill>
                <a:srgbClr val="FFFFFF"/>
              </a:solidFill>
              <a:latin typeface="Arial Narrow" panose="020B0606020202030204" pitchFamily="34" charset="0"/>
            </a:endParaRPr>
          </a:p>
        </p:txBody>
      </p:sp>
      <p:sp>
        <p:nvSpPr>
          <p:cNvPr id="5" name="Oval 4"/>
          <p:cNvSpPr/>
          <p:nvPr/>
        </p:nvSpPr>
        <p:spPr>
          <a:xfrm>
            <a:off x="1703512" y="2631704"/>
            <a:ext cx="504056" cy="504056"/>
          </a:xfrm>
          <a:prstGeom prst="ellipse">
            <a:avLst/>
          </a:prstGeom>
          <a:noFill/>
          <a:ln w="28575" cap="flat" cmpd="sng" algn="ctr">
            <a:solidFill>
              <a:schemeClr val="tx2"/>
            </a:solidFill>
            <a:prstDash val="solid"/>
          </a:ln>
          <a:effectLst/>
        </p:spPr>
        <p:txBody>
          <a:bodyPr rtlCol="0" anchor="ctr"/>
          <a:lstStyle/>
          <a:p>
            <a:pPr algn="just" eaLnBrk="0" fontAlgn="base" hangingPunct="0">
              <a:spcBef>
                <a:spcPct val="50000"/>
              </a:spcBef>
              <a:spcAft>
                <a:spcPct val="0"/>
              </a:spcAft>
              <a:buClr>
                <a:srgbClr val="4F6228"/>
              </a:buClr>
              <a:buFont typeface="Symbol" pitchFamily="18" charset="2"/>
              <a:buNone/>
            </a:pPr>
            <a:r>
              <a:rPr lang="es-MX" sz="2400" b="1" kern="0" dirty="0" smtClean="0">
                <a:solidFill>
                  <a:srgbClr val="000000"/>
                </a:solidFill>
                <a:latin typeface="Arial Narrow" panose="020B0606020202030204" pitchFamily="34" charset="0"/>
              </a:rPr>
              <a:t>1</a:t>
            </a:r>
            <a:endParaRPr lang="en-US" sz="2400" b="1" kern="0" dirty="0" smtClean="0">
              <a:solidFill>
                <a:srgbClr val="000000"/>
              </a:solidFill>
              <a:latin typeface="Arial Narrow" panose="020B0606020202030204" pitchFamily="34" charset="0"/>
            </a:endParaRPr>
          </a:p>
        </p:txBody>
      </p:sp>
      <p:sp>
        <p:nvSpPr>
          <p:cNvPr id="6" name="Oval 5"/>
          <p:cNvSpPr/>
          <p:nvPr/>
        </p:nvSpPr>
        <p:spPr>
          <a:xfrm>
            <a:off x="1703512" y="3768544"/>
            <a:ext cx="504056" cy="504056"/>
          </a:xfrm>
          <a:prstGeom prst="ellipse">
            <a:avLst/>
          </a:prstGeom>
          <a:noFill/>
          <a:ln w="28575" cap="flat" cmpd="sng" algn="ctr">
            <a:solidFill>
              <a:schemeClr val="tx2"/>
            </a:solidFill>
            <a:prstDash val="solid"/>
          </a:ln>
          <a:effectLst/>
        </p:spPr>
        <p:txBody>
          <a:bodyPr rtlCol="0" anchor="ctr"/>
          <a:lstStyle/>
          <a:p>
            <a:pPr algn="just" eaLnBrk="0" fontAlgn="base" hangingPunct="0">
              <a:spcBef>
                <a:spcPct val="50000"/>
              </a:spcBef>
              <a:spcAft>
                <a:spcPct val="0"/>
              </a:spcAft>
              <a:buClr>
                <a:srgbClr val="4F6228"/>
              </a:buClr>
              <a:buFont typeface="Symbol" pitchFamily="18" charset="2"/>
              <a:buNone/>
            </a:pPr>
            <a:r>
              <a:rPr lang="es-MX" sz="2400" b="1" kern="0" dirty="0" smtClean="0">
                <a:solidFill>
                  <a:srgbClr val="000000"/>
                </a:solidFill>
                <a:latin typeface="Arial Narrow" panose="020B0606020202030204" pitchFamily="34" charset="0"/>
              </a:rPr>
              <a:t>2</a:t>
            </a:r>
            <a:endParaRPr lang="en-US" sz="2400" b="1" kern="0" dirty="0" smtClean="0">
              <a:solidFill>
                <a:srgbClr val="000000"/>
              </a:solidFill>
              <a:latin typeface="Arial Narrow" panose="020B0606020202030204" pitchFamily="34" charset="0"/>
            </a:endParaRPr>
          </a:p>
        </p:txBody>
      </p:sp>
      <p:sp>
        <p:nvSpPr>
          <p:cNvPr id="7" name="Oval 6"/>
          <p:cNvSpPr/>
          <p:nvPr/>
        </p:nvSpPr>
        <p:spPr>
          <a:xfrm>
            <a:off x="1703512" y="4863966"/>
            <a:ext cx="504056" cy="504056"/>
          </a:xfrm>
          <a:prstGeom prst="ellipse">
            <a:avLst/>
          </a:prstGeom>
          <a:noFill/>
          <a:ln w="28575" cap="flat" cmpd="sng" algn="ctr">
            <a:solidFill>
              <a:schemeClr val="tx2"/>
            </a:solidFill>
            <a:prstDash val="solid"/>
          </a:ln>
          <a:effectLst/>
        </p:spPr>
        <p:txBody>
          <a:bodyPr rtlCol="0" anchor="ctr"/>
          <a:lstStyle/>
          <a:p>
            <a:pPr algn="just" eaLnBrk="0" fontAlgn="base" hangingPunct="0">
              <a:spcBef>
                <a:spcPct val="50000"/>
              </a:spcBef>
              <a:spcAft>
                <a:spcPct val="0"/>
              </a:spcAft>
              <a:buClr>
                <a:srgbClr val="4F6228"/>
              </a:buClr>
              <a:buFont typeface="Symbol" pitchFamily="18" charset="2"/>
              <a:buNone/>
            </a:pPr>
            <a:r>
              <a:rPr lang="es-MX" sz="2400" b="1" kern="0" dirty="0" smtClean="0">
                <a:solidFill>
                  <a:srgbClr val="000000"/>
                </a:solidFill>
                <a:latin typeface="Arial Narrow" panose="020B0606020202030204" pitchFamily="34" charset="0"/>
              </a:rPr>
              <a:t>3</a:t>
            </a:r>
            <a:endParaRPr lang="en-US" sz="2400" b="1" kern="0" dirty="0" smtClean="0">
              <a:solidFill>
                <a:srgbClr val="000000"/>
              </a:solidFill>
              <a:latin typeface="Arial Narrow" panose="020B0606020202030204" pitchFamily="34" charset="0"/>
            </a:endParaRPr>
          </a:p>
        </p:txBody>
      </p:sp>
      <p:cxnSp>
        <p:nvCxnSpPr>
          <p:cNvPr id="8" name="Elbow Connector 8"/>
          <p:cNvCxnSpPr>
            <a:endCxn id="5" idx="2"/>
          </p:cNvCxnSpPr>
          <p:nvPr/>
        </p:nvCxnSpPr>
        <p:spPr>
          <a:xfrm rot="16200000" flipH="1">
            <a:off x="1217458" y="2397678"/>
            <a:ext cx="828092" cy="144016"/>
          </a:xfrm>
          <a:prstGeom prst="bentConnector2">
            <a:avLst/>
          </a:prstGeom>
          <a:noFill/>
          <a:ln w="19050" cap="flat" cmpd="sng" algn="ctr">
            <a:solidFill>
              <a:schemeClr val="tx2"/>
            </a:solidFill>
            <a:prstDash val="solid"/>
          </a:ln>
          <a:effectLst/>
        </p:spPr>
      </p:cxnSp>
      <p:cxnSp>
        <p:nvCxnSpPr>
          <p:cNvPr id="9" name="Elbow Connector 9"/>
          <p:cNvCxnSpPr>
            <a:endCxn id="6" idx="2"/>
          </p:cNvCxnSpPr>
          <p:nvPr/>
        </p:nvCxnSpPr>
        <p:spPr>
          <a:xfrm rot="16200000" flipH="1">
            <a:off x="794524" y="3111583"/>
            <a:ext cx="1673959" cy="144018"/>
          </a:xfrm>
          <a:prstGeom prst="bentConnector2">
            <a:avLst/>
          </a:prstGeom>
          <a:noFill/>
          <a:ln w="19050" cap="flat" cmpd="sng" algn="ctr">
            <a:solidFill>
              <a:schemeClr val="tx2"/>
            </a:solidFill>
            <a:prstDash val="solid"/>
          </a:ln>
          <a:effectLst/>
        </p:spPr>
      </p:cxnSp>
      <p:cxnSp>
        <p:nvCxnSpPr>
          <p:cNvPr id="10" name="Elbow Connector 10"/>
          <p:cNvCxnSpPr>
            <a:endCxn id="7" idx="2"/>
          </p:cNvCxnSpPr>
          <p:nvPr/>
        </p:nvCxnSpPr>
        <p:spPr>
          <a:xfrm rot="16200000" flipH="1">
            <a:off x="48935" y="3461416"/>
            <a:ext cx="3165133" cy="144022"/>
          </a:xfrm>
          <a:prstGeom prst="bentConnector2">
            <a:avLst/>
          </a:prstGeom>
          <a:noFill/>
          <a:ln w="28575" cap="flat" cmpd="sng" algn="ctr">
            <a:solidFill>
              <a:schemeClr val="tx2"/>
            </a:solidFill>
            <a:prstDash val="solid"/>
          </a:ln>
          <a:effectLst/>
        </p:spPr>
      </p:cxnSp>
      <p:sp>
        <p:nvSpPr>
          <p:cNvPr id="14" name="Rectángulo 13"/>
          <p:cNvSpPr/>
          <p:nvPr/>
        </p:nvSpPr>
        <p:spPr>
          <a:xfrm>
            <a:off x="2279576" y="2504715"/>
            <a:ext cx="9073008" cy="769441"/>
          </a:xfrm>
          <a:prstGeom prst="rect">
            <a:avLst/>
          </a:prstGeom>
        </p:spPr>
        <p:txBody>
          <a:bodyPr wrap="square">
            <a:spAutoFit/>
          </a:bodyPr>
          <a:lstStyle/>
          <a:p>
            <a:pPr algn="just"/>
            <a:r>
              <a:rPr lang="es-MX" sz="2200" b="1" dirty="0">
                <a:latin typeface="Arial Narrow" panose="020B0606020202030204" pitchFamily="34" charset="0"/>
              </a:rPr>
              <a:t>Recuperación de todos los costos </a:t>
            </a:r>
            <a:r>
              <a:rPr lang="es-MX" sz="2200" b="1" dirty="0" smtClean="0">
                <a:latin typeface="Arial Narrow" panose="020B0606020202030204" pitchFamily="34" charset="0"/>
              </a:rPr>
              <a:t>eficientes </a:t>
            </a:r>
            <a:r>
              <a:rPr lang="es-MX" sz="2200" dirty="0" smtClean="0">
                <a:latin typeface="Arial Narrow" panose="020B0606020202030204" pitchFamily="34" charset="0"/>
              </a:rPr>
              <a:t>de las Tarifas Reguladas y el costo de generación </a:t>
            </a:r>
            <a:r>
              <a:rPr lang="es-MX" sz="2200" dirty="0">
                <a:latin typeface="Arial Narrow" panose="020B0606020202030204" pitchFamily="34" charset="0"/>
              </a:rPr>
              <a:t>y productos asociados.</a:t>
            </a:r>
          </a:p>
        </p:txBody>
      </p:sp>
      <p:sp>
        <p:nvSpPr>
          <p:cNvPr id="15" name="Rectángulo 14"/>
          <p:cNvSpPr/>
          <p:nvPr/>
        </p:nvSpPr>
        <p:spPr>
          <a:xfrm>
            <a:off x="2279576" y="3805789"/>
            <a:ext cx="9073008" cy="430887"/>
          </a:xfrm>
          <a:prstGeom prst="rect">
            <a:avLst/>
          </a:prstGeom>
        </p:spPr>
        <p:txBody>
          <a:bodyPr wrap="square">
            <a:spAutoFit/>
          </a:bodyPr>
          <a:lstStyle/>
          <a:p>
            <a:pPr algn="just"/>
            <a:r>
              <a:rPr lang="es-MX" sz="2200" dirty="0">
                <a:latin typeface="Arial Narrow" panose="020B0606020202030204" pitchFamily="34" charset="0"/>
              </a:rPr>
              <a:t>Enviar señales que reflejen la </a:t>
            </a:r>
            <a:r>
              <a:rPr lang="es-MX" sz="2200" b="1" dirty="0">
                <a:latin typeface="Arial Narrow" panose="020B0606020202030204" pitchFamily="34" charset="0"/>
              </a:rPr>
              <a:t>variaciones </a:t>
            </a:r>
            <a:r>
              <a:rPr lang="es-MX" sz="2200" dirty="0" smtClean="0">
                <a:latin typeface="Arial Narrow" panose="020B0606020202030204" pitchFamily="34" charset="0"/>
              </a:rPr>
              <a:t>del </a:t>
            </a:r>
            <a:r>
              <a:rPr lang="es-MX" sz="2200" dirty="0">
                <a:latin typeface="Arial Narrow" panose="020B0606020202030204" pitchFamily="34" charset="0"/>
              </a:rPr>
              <a:t>costo de </a:t>
            </a:r>
            <a:r>
              <a:rPr lang="es-MX" sz="2200" dirty="0" smtClean="0">
                <a:latin typeface="Arial Narrow" panose="020B0606020202030204" pitchFamily="34" charset="0"/>
              </a:rPr>
              <a:t>servicio. </a:t>
            </a:r>
            <a:endParaRPr lang="es-MX" sz="2200" dirty="0">
              <a:latin typeface="Arial Narrow" panose="020B0606020202030204" pitchFamily="34" charset="0"/>
            </a:endParaRPr>
          </a:p>
        </p:txBody>
      </p:sp>
      <p:sp>
        <p:nvSpPr>
          <p:cNvPr id="16" name="Rectángulo 15"/>
          <p:cNvSpPr/>
          <p:nvPr/>
        </p:nvSpPr>
        <p:spPr>
          <a:xfrm>
            <a:off x="2279576" y="4884748"/>
            <a:ext cx="9073008" cy="769441"/>
          </a:xfrm>
          <a:prstGeom prst="rect">
            <a:avLst/>
          </a:prstGeom>
        </p:spPr>
        <p:txBody>
          <a:bodyPr wrap="square">
            <a:spAutoFit/>
          </a:bodyPr>
          <a:lstStyle/>
          <a:p>
            <a:pPr algn="just"/>
            <a:r>
              <a:rPr lang="es-MX" sz="2200" dirty="0" smtClean="0">
                <a:latin typeface="Arial Narrow" panose="020B0606020202030204" pitchFamily="34" charset="0"/>
              </a:rPr>
              <a:t>Formar parte de la segunda edición de tarifas que estará </a:t>
            </a:r>
            <a:r>
              <a:rPr lang="es-MX" sz="2200" b="1" dirty="0" smtClean="0">
                <a:latin typeface="Arial Narrow" panose="020B0606020202030204" pitchFamily="34" charset="0"/>
              </a:rPr>
              <a:t>vigente hasta diciembre de 2018.</a:t>
            </a:r>
            <a:endParaRPr lang="es-MX" sz="2200" b="1" dirty="0">
              <a:latin typeface="Arial Narrow" panose="020B0606020202030204" pitchFamily="34" charset="0"/>
            </a:endParaRPr>
          </a:p>
        </p:txBody>
      </p:sp>
      <p:sp>
        <p:nvSpPr>
          <p:cNvPr id="3" name="Rectángulo 2"/>
          <p:cNvSpPr/>
          <p:nvPr/>
        </p:nvSpPr>
        <p:spPr>
          <a:xfrm>
            <a:off x="2279576" y="5954683"/>
            <a:ext cx="6699270" cy="461665"/>
          </a:xfrm>
          <a:prstGeom prst="rect">
            <a:avLst/>
          </a:prstGeom>
        </p:spPr>
        <p:txBody>
          <a:bodyPr wrap="none">
            <a:spAutoFit/>
          </a:bodyPr>
          <a:lstStyle/>
          <a:p>
            <a:r>
              <a:rPr lang="es-MX" sz="2400" dirty="0">
                <a:latin typeface="Arial Narrow" panose="020B0606020202030204" pitchFamily="34" charset="0"/>
                <a:cs typeface="Arial" panose="020B0604020202020204" pitchFamily="34" charset="0"/>
              </a:rPr>
              <a:t>http://organodegobierno.cre.gob.mx/acuerdo.aspx?id=612</a:t>
            </a:r>
          </a:p>
        </p:txBody>
      </p:sp>
      <p:grpSp>
        <p:nvGrpSpPr>
          <p:cNvPr id="17" name="63 Grupo"/>
          <p:cNvGrpSpPr/>
          <p:nvPr/>
        </p:nvGrpSpPr>
        <p:grpSpPr>
          <a:xfrm>
            <a:off x="551459" y="2346612"/>
            <a:ext cx="720000" cy="720000"/>
            <a:chOff x="7266941" y="5013325"/>
            <a:chExt cx="762000" cy="752475"/>
          </a:xfrm>
          <a:solidFill>
            <a:schemeClr val="tx2"/>
          </a:solidFill>
        </p:grpSpPr>
        <p:sp>
          <p:nvSpPr>
            <p:cNvPr id="18" name="Freeform 6"/>
            <p:cNvSpPr>
              <a:spLocks noEditPoints="1"/>
            </p:cNvSpPr>
            <p:nvPr/>
          </p:nvSpPr>
          <p:spPr bwMode="auto">
            <a:xfrm>
              <a:off x="7266941" y="5391150"/>
              <a:ext cx="762000" cy="374650"/>
            </a:xfrm>
            <a:custGeom>
              <a:avLst/>
              <a:gdLst>
                <a:gd name="T0" fmla="*/ 193 w 201"/>
                <a:gd name="T1" fmla="*/ 83 h 99"/>
                <a:gd name="T2" fmla="*/ 193 w 201"/>
                <a:gd name="T3" fmla="*/ 52 h 99"/>
                <a:gd name="T4" fmla="*/ 193 w 201"/>
                <a:gd name="T5" fmla="*/ 33 h 99"/>
                <a:gd name="T6" fmla="*/ 193 w 201"/>
                <a:gd name="T7" fmla="*/ 0 h 99"/>
                <a:gd name="T8" fmla="*/ 103 w 201"/>
                <a:gd name="T9" fmla="*/ 0 h 99"/>
                <a:gd name="T10" fmla="*/ 93 w 201"/>
                <a:gd name="T11" fmla="*/ 33 h 99"/>
                <a:gd name="T12" fmla="*/ 13 w 201"/>
                <a:gd name="T13" fmla="*/ 33 h 99"/>
                <a:gd name="T14" fmla="*/ 13 w 201"/>
                <a:gd name="T15" fmla="*/ 83 h 99"/>
                <a:gd name="T16" fmla="*/ 4 w 201"/>
                <a:gd name="T17" fmla="*/ 83 h 99"/>
                <a:gd name="T18" fmla="*/ 0 w 201"/>
                <a:gd name="T19" fmla="*/ 99 h 99"/>
                <a:gd name="T20" fmla="*/ 201 w 201"/>
                <a:gd name="T21" fmla="*/ 99 h 99"/>
                <a:gd name="T22" fmla="*/ 201 w 201"/>
                <a:gd name="T23" fmla="*/ 83 h 99"/>
                <a:gd name="T24" fmla="*/ 193 w 201"/>
                <a:gd name="T25" fmla="*/ 83 h 99"/>
                <a:gd name="T26" fmla="*/ 154 w 201"/>
                <a:gd name="T27" fmla="*/ 13 h 99"/>
                <a:gd name="T28" fmla="*/ 162 w 201"/>
                <a:gd name="T29" fmla="*/ 13 h 99"/>
                <a:gd name="T30" fmla="*/ 162 w 201"/>
                <a:gd name="T31" fmla="*/ 22 h 99"/>
                <a:gd name="T32" fmla="*/ 154 w 201"/>
                <a:gd name="T33" fmla="*/ 22 h 99"/>
                <a:gd name="T34" fmla="*/ 154 w 201"/>
                <a:gd name="T35" fmla="*/ 13 h 99"/>
                <a:gd name="T36" fmla="*/ 132 w 201"/>
                <a:gd name="T37" fmla="*/ 13 h 99"/>
                <a:gd name="T38" fmla="*/ 140 w 201"/>
                <a:gd name="T39" fmla="*/ 13 h 99"/>
                <a:gd name="T40" fmla="*/ 140 w 201"/>
                <a:gd name="T41" fmla="*/ 22 h 99"/>
                <a:gd name="T42" fmla="*/ 132 w 201"/>
                <a:gd name="T43" fmla="*/ 22 h 99"/>
                <a:gd name="T44" fmla="*/ 132 w 201"/>
                <a:gd name="T45" fmla="*/ 13 h 99"/>
                <a:gd name="T46" fmla="*/ 119 w 201"/>
                <a:gd name="T47" fmla="*/ 22 h 99"/>
                <a:gd name="T48" fmla="*/ 111 w 201"/>
                <a:gd name="T49" fmla="*/ 22 h 99"/>
                <a:gd name="T50" fmla="*/ 111 w 201"/>
                <a:gd name="T51" fmla="*/ 13 h 99"/>
                <a:gd name="T52" fmla="*/ 119 w 201"/>
                <a:gd name="T53" fmla="*/ 13 h 99"/>
                <a:gd name="T54" fmla="*/ 119 w 201"/>
                <a:gd name="T55" fmla="*/ 22 h 99"/>
                <a:gd name="T56" fmla="*/ 140 w 201"/>
                <a:gd name="T57" fmla="*/ 86 h 99"/>
                <a:gd name="T58" fmla="*/ 145 w 201"/>
                <a:gd name="T59" fmla="*/ 64 h 99"/>
                <a:gd name="T60" fmla="*/ 127 w 201"/>
                <a:gd name="T61" fmla="*/ 64 h 99"/>
                <a:gd name="T62" fmla="*/ 136 w 201"/>
                <a:gd name="T63" fmla="*/ 39 h 99"/>
                <a:gd name="T64" fmla="*/ 153 w 201"/>
                <a:gd name="T65" fmla="*/ 39 h 99"/>
                <a:gd name="T66" fmla="*/ 147 w 201"/>
                <a:gd name="T67" fmla="*/ 54 h 99"/>
                <a:gd name="T68" fmla="*/ 162 w 201"/>
                <a:gd name="T69" fmla="*/ 54 h 99"/>
                <a:gd name="T70" fmla="*/ 140 w 201"/>
                <a:gd name="T71" fmla="*/ 86 h 99"/>
                <a:gd name="T72" fmla="*/ 183 w 201"/>
                <a:gd name="T73" fmla="*/ 22 h 99"/>
                <a:gd name="T74" fmla="*/ 175 w 201"/>
                <a:gd name="T75" fmla="*/ 22 h 99"/>
                <a:gd name="T76" fmla="*/ 175 w 201"/>
                <a:gd name="T77" fmla="*/ 13 h 99"/>
                <a:gd name="T78" fmla="*/ 183 w 201"/>
                <a:gd name="T79" fmla="*/ 13 h 99"/>
                <a:gd name="T80" fmla="*/ 183 w 201"/>
                <a:gd name="T81"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99">
                  <a:moveTo>
                    <a:pt x="193" y="83"/>
                  </a:moveTo>
                  <a:cubicBezTo>
                    <a:pt x="193" y="52"/>
                    <a:pt x="193" y="52"/>
                    <a:pt x="193" y="52"/>
                  </a:cubicBezTo>
                  <a:cubicBezTo>
                    <a:pt x="193" y="33"/>
                    <a:pt x="193" y="33"/>
                    <a:pt x="193" y="33"/>
                  </a:cubicBezTo>
                  <a:cubicBezTo>
                    <a:pt x="193" y="0"/>
                    <a:pt x="193" y="0"/>
                    <a:pt x="193" y="0"/>
                  </a:cubicBezTo>
                  <a:cubicBezTo>
                    <a:pt x="103" y="0"/>
                    <a:pt x="103" y="0"/>
                    <a:pt x="103" y="0"/>
                  </a:cubicBezTo>
                  <a:cubicBezTo>
                    <a:pt x="93" y="33"/>
                    <a:pt x="93" y="33"/>
                    <a:pt x="93" y="33"/>
                  </a:cubicBezTo>
                  <a:cubicBezTo>
                    <a:pt x="13" y="33"/>
                    <a:pt x="13" y="33"/>
                    <a:pt x="13" y="33"/>
                  </a:cubicBezTo>
                  <a:cubicBezTo>
                    <a:pt x="13" y="83"/>
                    <a:pt x="13" y="83"/>
                    <a:pt x="13" y="83"/>
                  </a:cubicBezTo>
                  <a:cubicBezTo>
                    <a:pt x="4" y="83"/>
                    <a:pt x="4" y="83"/>
                    <a:pt x="4" y="83"/>
                  </a:cubicBezTo>
                  <a:cubicBezTo>
                    <a:pt x="0" y="99"/>
                    <a:pt x="0" y="99"/>
                    <a:pt x="0" y="99"/>
                  </a:cubicBezTo>
                  <a:cubicBezTo>
                    <a:pt x="201" y="99"/>
                    <a:pt x="201" y="99"/>
                    <a:pt x="201" y="99"/>
                  </a:cubicBezTo>
                  <a:cubicBezTo>
                    <a:pt x="201" y="83"/>
                    <a:pt x="201" y="83"/>
                    <a:pt x="201" y="83"/>
                  </a:cubicBezTo>
                  <a:lnTo>
                    <a:pt x="193" y="83"/>
                  </a:lnTo>
                  <a:close/>
                  <a:moveTo>
                    <a:pt x="154" y="13"/>
                  </a:moveTo>
                  <a:cubicBezTo>
                    <a:pt x="156" y="13"/>
                    <a:pt x="159" y="13"/>
                    <a:pt x="162" y="13"/>
                  </a:cubicBezTo>
                  <a:cubicBezTo>
                    <a:pt x="162" y="16"/>
                    <a:pt x="162" y="19"/>
                    <a:pt x="162" y="22"/>
                  </a:cubicBezTo>
                  <a:cubicBezTo>
                    <a:pt x="159" y="22"/>
                    <a:pt x="156" y="22"/>
                    <a:pt x="154" y="22"/>
                  </a:cubicBezTo>
                  <a:cubicBezTo>
                    <a:pt x="154" y="19"/>
                    <a:pt x="154" y="16"/>
                    <a:pt x="154" y="13"/>
                  </a:cubicBezTo>
                  <a:close/>
                  <a:moveTo>
                    <a:pt x="132" y="13"/>
                  </a:moveTo>
                  <a:cubicBezTo>
                    <a:pt x="135" y="13"/>
                    <a:pt x="138" y="13"/>
                    <a:pt x="140" y="13"/>
                  </a:cubicBezTo>
                  <a:cubicBezTo>
                    <a:pt x="140" y="16"/>
                    <a:pt x="140" y="19"/>
                    <a:pt x="140" y="22"/>
                  </a:cubicBezTo>
                  <a:cubicBezTo>
                    <a:pt x="138" y="22"/>
                    <a:pt x="135" y="22"/>
                    <a:pt x="132" y="22"/>
                  </a:cubicBezTo>
                  <a:cubicBezTo>
                    <a:pt x="132" y="19"/>
                    <a:pt x="132" y="16"/>
                    <a:pt x="132" y="13"/>
                  </a:cubicBezTo>
                  <a:close/>
                  <a:moveTo>
                    <a:pt x="119" y="22"/>
                  </a:moveTo>
                  <a:cubicBezTo>
                    <a:pt x="111" y="22"/>
                    <a:pt x="111" y="22"/>
                    <a:pt x="111" y="22"/>
                  </a:cubicBezTo>
                  <a:cubicBezTo>
                    <a:pt x="111" y="13"/>
                    <a:pt x="111" y="13"/>
                    <a:pt x="111" y="13"/>
                  </a:cubicBezTo>
                  <a:cubicBezTo>
                    <a:pt x="119" y="13"/>
                    <a:pt x="119" y="13"/>
                    <a:pt x="119" y="13"/>
                  </a:cubicBezTo>
                  <a:lnTo>
                    <a:pt x="119" y="22"/>
                  </a:lnTo>
                  <a:close/>
                  <a:moveTo>
                    <a:pt x="140" y="86"/>
                  </a:moveTo>
                  <a:cubicBezTo>
                    <a:pt x="145" y="64"/>
                    <a:pt x="145" y="64"/>
                    <a:pt x="145" y="64"/>
                  </a:cubicBezTo>
                  <a:cubicBezTo>
                    <a:pt x="127" y="64"/>
                    <a:pt x="127" y="64"/>
                    <a:pt x="127" y="64"/>
                  </a:cubicBezTo>
                  <a:cubicBezTo>
                    <a:pt x="136" y="39"/>
                    <a:pt x="136" y="39"/>
                    <a:pt x="136" y="39"/>
                  </a:cubicBezTo>
                  <a:cubicBezTo>
                    <a:pt x="153" y="39"/>
                    <a:pt x="153" y="39"/>
                    <a:pt x="153" y="39"/>
                  </a:cubicBezTo>
                  <a:cubicBezTo>
                    <a:pt x="147" y="54"/>
                    <a:pt x="147" y="54"/>
                    <a:pt x="147" y="54"/>
                  </a:cubicBezTo>
                  <a:cubicBezTo>
                    <a:pt x="162" y="54"/>
                    <a:pt x="162" y="54"/>
                    <a:pt x="162" y="54"/>
                  </a:cubicBezTo>
                  <a:lnTo>
                    <a:pt x="140" y="86"/>
                  </a:lnTo>
                  <a:close/>
                  <a:moveTo>
                    <a:pt x="183" y="22"/>
                  </a:moveTo>
                  <a:cubicBezTo>
                    <a:pt x="181" y="22"/>
                    <a:pt x="178" y="22"/>
                    <a:pt x="175" y="22"/>
                  </a:cubicBezTo>
                  <a:cubicBezTo>
                    <a:pt x="175" y="19"/>
                    <a:pt x="175" y="16"/>
                    <a:pt x="175" y="13"/>
                  </a:cubicBezTo>
                  <a:cubicBezTo>
                    <a:pt x="178" y="13"/>
                    <a:pt x="181" y="13"/>
                    <a:pt x="183" y="13"/>
                  </a:cubicBezTo>
                  <a:cubicBezTo>
                    <a:pt x="183" y="16"/>
                    <a:pt x="183" y="19"/>
                    <a:pt x="18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9" name="Freeform 7"/>
            <p:cNvSpPr>
              <a:spLocks noEditPoints="1"/>
            </p:cNvSpPr>
            <p:nvPr/>
          </p:nvSpPr>
          <p:spPr bwMode="auto">
            <a:xfrm>
              <a:off x="7695566" y="5254625"/>
              <a:ext cx="260350" cy="122238"/>
            </a:xfrm>
            <a:custGeom>
              <a:avLst/>
              <a:gdLst>
                <a:gd name="T0" fmla="*/ 6 w 69"/>
                <a:gd name="T1" fmla="*/ 32 h 32"/>
                <a:gd name="T2" fmla="*/ 64 w 69"/>
                <a:gd name="T3" fmla="*/ 32 h 32"/>
                <a:gd name="T4" fmla="*/ 64 w 69"/>
                <a:gd name="T5" fmla="*/ 8 h 32"/>
                <a:gd name="T6" fmla="*/ 69 w 69"/>
                <a:gd name="T7" fmla="*/ 8 h 32"/>
                <a:gd name="T8" fmla="*/ 69 w 69"/>
                <a:gd name="T9" fmla="*/ 0 h 32"/>
                <a:gd name="T10" fmla="*/ 0 w 69"/>
                <a:gd name="T11" fmla="*/ 0 h 32"/>
                <a:gd name="T12" fmla="*/ 0 w 69"/>
                <a:gd name="T13" fmla="*/ 8 h 32"/>
                <a:gd name="T14" fmla="*/ 6 w 69"/>
                <a:gd name="T15" fmla="*/ 8 h 32"/>
                <a:gd name="T16" fmla="*/ 6 w 69"/>
                <a:gd name="T17" fmla="*/ 32 h 32"/>
                <a:gd name="T18" fmla="*/ 52 w 69"/>
                <a:gd name="T19" fmla="*/ 12 h 32"/>
                <a:gd name="T20" fmla="*/ 57 w 69"/>
                <a:gd name="T21" fmla="*/ 12 h 32"/>
                <a:gd name="T22" fmla="*/ 57 w 69"/>
                <a:gd name="T23" fmla="*/ 17 h 32"/>
                <a:gd name="T24" fmla="*/ 52 w 69"/>
                <a:gd name="T25" fmla="*/ 17 h 32"/>
                <a:gd name="T26" fmla="*/ 52 w 69"/>
                <a:gd name="T27" fmla="*/ 12 h 32"/>
                <a:gd name="T28" fmla="*/ 40 w 69"/>
                <a:gd name="T29" fmla="*/ 12 h 32"/>
                <a:gd name="T30" fmla="*/ 44 w 69"/>
                <a:gd name="T31" fmla="*/ 12 h 32"/>
                <a:gd name="T32" fmla="*/ 44 w 69"/>
                <a:gd name="T33" fmla="*/ 17 h 32"/>
                <a:gd name="T34" fmla="*/ 40 w 69"/>
                <a:gd name="T35" fmla="*/ 17 h 32"/>
                <a:gd name="T36" fmla="*/ 40 w 69"/>
                <a:gd name="T37" fmla="*/ 12 h 32"/>
                <a:gd name="T38" fmla="*/ 27 w 69"/>
                <a:gd name="T39" fmla="*/ 12 h 32"/>
                <a:gd name="T40" fmla="*/ 32 w 69"/>
                <a:gd name="T41" fmla="*/ 12 h 32"/>
                <a:gd name="T42" fmla="*/ 32 w 69"/>
                <a:gd name="T43" fmla="*/ 17 h 32"/>
                <a:gd name="T44" fmla="*/ 27 w 69"/>
                <a:gd name="T45" fmla="*/ 17 h 32"/>
                <a:gd name="T46" fmla="*/ 27 w 69"/>
                <a:gd name="T47" fmla="*/ 12 h 32"/>
                <a:gd name="T48" fmla="*/ 14 w 69"/>
                <a:gd name="T49" fmla="*/ 12 h 32"/>
                <a:gd name="T50" fmla="*/ 19 w 69"/>
                <a:gd name="T51" fmla="*/ 12 h 32"/>
                <a:gd name="T52" fmla="*/ 19 w 69"/>
                <a:gd name="T53" fmla="*/ 17 h 32"/>
                <a:gd name="T54" fmla="*/ 14 w 69"/>
                <a:gd name="T55" fmla="*/ 17 h 32"/>
                <a:gd name="T56" fmla="*/ 14 w 69"/>
                <a:gd name="T57"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32">
                  <a:moveTo>
                    <a:pt x="6" y="32"/>
                  </a:moveTo>
                  <a:cubicBezTo>
                    <a:pt x="64" y="32"/>
                    <a:pt x="64" y="32"/>
                    <a:pt x="64" y="32"/>
                  </a:cubicBezTo>
                  <a:cubicBezTo>
                    <a:pt x="64" y="8"/>
                    <a:pt x="64" y="8"/>
                    <a:pt x="64" y="8"/>
                  </a:cubicBezTo>
                  <a:cubicBezTo>
                    <a:pt x="69" y="8"/>
                    <a:pt x="69" y="8"/>
                    <a:pt x="69" y="8"/>
                  </a:cubicBezTo>
                  <a:cubicBezTo>
                    <a:pt x="69" y="0"/>
                    <a:pt x="69" y="0"/>
                    <a:pt x="69" y="0"/>
                  </a:cubicBezTo>
                  <a:cubicBezTo>
                    <a:pt x="0" y="0"/>
                    <a:pt x="0" y="0"/>
                    <a:pt x="0" y="0"/>
                  </a:cubicBezTo>
                  <a:cubicBezTo>
                    <a:pt x="0" y="8"/>
                    <a:pt x="0" y="8"/>
                    <a:pt x="0" y="8"/>
                  </a:cubicBezTo>
                  <a:cubicBezTo>
                    <a:pt x="6" y="8"/>
                    <a:pt x="6" y="8"/>
                    <a:pt x="6" y="8"/>
                  </a:cubicBezTo>
                  <a:lnTo>
                    <a:pt x="6" y="32"/>
                  </a:lnTo>
                  <a:close/>
                  <a:moveTo>
                    <a:pt x="52" y="12"/>
                  </a:moveTo>
                  <a:cubicBezTo>
                    <a:pt x="54" y="12"/>
                    <a:pt x="56" y="12"/>
                    <a:pt x="57" y="12"/>
                  </a:cubicBezTo>
                  <a:cubicBezTo>
                    <a:pt x="57" y="14"/>
                    <a:pt x="57" y="16"/>
                    <a:pt x="57" y="17"/>
                  </a:cubicBezTo>
                  <a:cubicBezTo>
                    <a:pt x="56" y="17"/>
                    <a:pt x="54" y="17"/>
                    <a:pt x="52" y="17"/>
                  </a:cubicBezTo>
                  <a:cubicBezTo>
                    <a:pt x="52" y="16"/>
                    <a:pt x="52" y="14"/>
                    <a:pt x="52" y="12"/>
                  </a:cubicBezTo>
                  <a:close/>
                  <a:moveTo>
                    <a:pt x="40" y="12"/>
                  </a:moveTo>
                  <a:cubicBezTo>
                    <a:pt x="41" y="12"/>
                    <a:pt x="43" y="12"/>
                    <a:pt x="44" y="12"/>
                  </a:cubicBezTo>
                  <a:cubicBezTo>
                    <a:pt x="44" y="14"/>
                    <a:pt x="44" y="16"/>
                    <a:pt x="44" y="17"/>
                  </a:cubicBezTo>
                  <a:cubicBezTo>
                    <a:pt x="43" y="17"/>
                    <a:pt x="41" y="17"/>
                    <a:pt x="40" y="17"/>
                  </a:cubicBezTo>
                  <a:cubicBezTo>
                    <a:pt x="40" y="16"/>
                    <a:pt x="40" y="14"/>
                    <a:pt x="40" y="12"/>
                  </a:cubicBezTo>
                  <a:close/>
                  <a:moveTo>
                    <a:pt x="27" y="12"/>
                  </a:moveTo>
                  <a:cubicBezTo>
                    <a:pt x="29" y="12"/>
                    <a:pt x="30" y="12"/>
                    <a:pt x="32" y="12"/>
                  </a:cubicBezTo>
                  <a:cubicBezTo>
                    <a:pt x="32" y="14"/>
                    <a:pt x="32" y="16"/>
                    <a:pt x="32" y="17"/>
                  </a:cubicBezTo>
                  <a:cubicBezTo>
                    <a:pt x="30" y="17"/>
                    <a:pt x="29" y="17"/>
                    <a:pt x="27" y="17"/>
                  </a:cubicBezTo>
                  <a:cubicBezTo>
                    <a:pt x="27" y="16"/>
                    <a:pt x="27" y="14"/>
                    <a:pt x="27" y="12"/>
                  </a:cubicBezTo>
                  <a:close/>
                  <a:moveTo>
                    <a:pt x="14" y="12"/>
                  </a:moveTo>
                  <a:cubicBezTo>
                    <a:pt x="19" y="12"/>
                    <a:pt x="19" y="12"/>
                    <a:pt x="19" y="12"/>
                  </a:cubicBezTo>
                  <a:cubicBezTo>
                    <a:pt x="19" y="17"/>
                    <a:pt x="19" y="17"/>
                    <a:pt x="19" y="17"/>
                  </a:cubicBezTo>
                  <a:cubicBezTo>
                    <a:pt x="14" y="17"/>
                    <a:pt x="14" y="17"/>
                    <a:pt x="14" y="17"/>
                  </a:cubicBezTo>
                  <a:lnTo>
                    <a:pt x="14"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0" name="Freeform 8"/>
            <p:cNvSpPr>
              <a:spLocks/>
            </p:cNvSpPr>
            <p:nvPr/>
          </p:nvSpPr>
          <p:spPr bwMode="auto">
            <a:xfrm>
              <a:off x="7463791" y="5118100"/>
              <a:ext cx="79375" cy="376238"/>
            </a:xfrm>
            <a:custGeom>
              <a:avLst/>
              <a:gdLst>
                <a:gd name="T0" fmla="*/ 7 w 50"/>
                <a:gd name="T1" fmla="*/ 0 h 237"/>
                <a:gd name="T2" fmla="*/ 0 w 50"/>
                <a:gd name="T3" fmla="*/ 237 h 237"/>
                <a:gd name="T4" fmla="*/ 50 w 50"/>
                <a:gd name="T5" fmla="*/ 237 h 237"/>
                <a:gd name="T6" fmla="*/ 43 w 50"/>
                <a:gd name="T7" fmla="*/ 0 h 237"/>
                <a:gd name="T8" fmla="*/ 7 w 50"/>
                <a:gd name="T9" fmla="*/ 0 h 237"/>
              </a:gdLst>
              <a:ahLst/>
              <a:cxnLst>
                <a:cxn ang="0">
                  <a:pos x="T0" y="T1"/>
                </a:cxn>
                <a:cxn ang="0">
                  <a:pos x="T2" y="T3"/>
                </a:cxn>
                <a:cxn ang="0">
                  <a:pos x="T4" y="T5"/>
                </a:cxn>
                <a:cxn ang="0">
                  <a:pos x="T6" y="T7"/>
                </a:cxn>
                <a:cxn ang="0">
                  <a:pos x="T8" y="T9"/>
                </a:cxn>
              </a:cxnLst>
              <a:rect l="0" t="0" r="r" b="b"/>
              <a:pathLst>
                <a:path w="50" h="237">
                  <a:moveTo>
                    <a:pt x="7" y="0"/>
                  </a:moveTo>
                  <a:lnTo>
                    <a:pt x="0" y="237"/>
                  </a:lnTo>
                  <a:lnTo>
                    <a:pt x="50" y="237"/>
                  </a:lnTo>
                  <a:lnTo>
                    <a:pt x="43" y="0"/>
                  </a:lnTo>
                  <a:lnTo>
                    <a:pt x="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1" name="Freeform 9"/>
            <p:cNvSpPr>
              <a:spLocks/>
            </p:cNvSpPr>
            <p:nvPr/>
          </p:nvSpPr>
          <p:spPr bwMode="auto">
            <a:xfrm>
              <a:off x="7370128" y="5024438"/>
              <a:ext cx="101600" cy="79375"/>
            </a:xfrm>
            <a:custGeom>
              <a:avLst/>
              <a:gdLst>
                <a:gd name="T0" fmla="*/ 0 w 27"/>
                <a:gd name="T1" fmla="*/ 16 h 21"/>
                <a:gd name="T2" fmla="*/ 4 w 27"/>
                <a:gd name="T3" fmla="*/ 21 h 21"/>
                <a:gd name="T4" fmla="*/ 9 w 27"/>
                <a:gd name="T5" fmla="*/ 17 h 21"/>
                <a:gd name="T6" fmla="*/ 12 w 27"/>
                <a:gd name="T7" fmla="*/ 18 h 21"/>
                <a:gd name="T8" fmla="*/ 18 w 27"/>
                <a:gd name="T9" fmla="*/ 14 h 21"/>
                <a:gd name="T10" fmla="*/ 20 w 27"/>
                <a:gd name="T11" fmla="*/ 14 h 21"/>
                <a:gd name="T12" fmla="*/ 27 w 27"/>
                <a:gd name="T13" fmla="*/ 7 h 21"/>
                <a:gd name="T14" fmla="*/ 20 w 27"/>
                <a:gd name="T15" fmla="*/ 0 h 21"/>
                <a:gd name="T16" fmla="*/ 14 w 27"/>
                <a:gd name="T17" fmla="*/ 4 h 21"/>
                <a:gd name="T18" fmla="*/ 12 w 27"/>
                <a:gd name="T19" fmla="*/ 4 h 21"/>
                <a:gd name="T20" fmla="*/ 11 w 27"/>
                <a:gd name="T21" fmla="*/ 4 h 21"/>
                <a:gd name="T22" fmla="*/ 6 w 27"/>
                <a:gd name="T23" fmla="*/ 3 h 21"/>
                <a:gd name="T24" fmla="*/ 0 w 27"/>
                <a:gd name="T25" fmla="*/ 9 h 21"/>
                <a:gd name="T26" fmla="*/ 1 w 27"/>
                <a:gd name="T27" fmla="*/ 14 h 21"/>
                <a:gd name="T28" fmla="*/ 0 w 27"/>
                <a:gd name="T2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1">
                  <a:moveTo>
                    <a:pt x="0" y="16"/>
                  </a:moveTo>
                  <a:cubicBezTo>
                    <a:pt x="0" y="19"/>
                    <a:pt x="2" y="21"/>
                    <a:pt x="4" y="21"/>
                  </a:cubicBezTo>
                  <a:cubicBezTo>
                    <a:pt x="7" y="21"/>
                    <a:pt x="8" y="19"/>
                    <a:pt x="9" y="17"/>
                  </a:cubicBezTo>
                  <a:cubicBezTo>
                    <a:pt x="10" y="18"/>
                    <a:pt x="11" y="18"/>
                    <a:pt x="12" y="18"/>
                  </a:cubicBezTo>
                  <a:cubicBezTo>
                    <a:pt x="15" y="18"/>
                    <a:pt x="17" y="16"/>
                    <a:pt x="18" y="14"/>
                  </a:cubicBezTo>
                  <a:cubicBezTo>
                    <a:pt x="19" y="14"/>
                    <a:pt x="19" y="14"/>
                    <a:pt x="20" y="14"/>
                  </a:cubicBezTo>
                  <a:cubicBezTo>
                    <a:pt x="24" y="14"/>
                    <a:pt x="27" y="11"/>
                    <a:pt x="27" y="7"/>
                  </a:cubicBezTo>
                  <a:cubicBezTo>
                    <a:pt x="27" y="3"/>
                    <a:pt x="24" y="0"/>
                    <a:pt x="20" y="0"/>
                  </a:cubicBezTo>
                  <a:cubicBezTo>
                    <a:pt x="17" y="0"/>
                    <a:pt x="15" y="2"/>
                    <a:pt x="14" y="4"/>
                  </a:cubicBezTo>
                  <a:cubicBezTo>
                    <a:pt x="13" y="4"/>
                    <a:pt x="12" y="4"/>
                    <a:pt x="12" y="4"/>
                  </a:cubicBezTo>
                  <a:cubicBezTo>
                    <a:pt x="12" y="4"/>
                    <a:pt x="11" y="4"/>
                    <a:pt x="11" y="4"/>
                  </a:cubicBezTo>
                  <a:cubicBezTo>
                    <a:pt x="10" y="3"/>
                    <a:pt x="8" y="3"/>
                    <a:pt x="6" y="3"/>
                  </a:cubicBezTo>
                  <a:cubicBezTo>
                    <a:pt x="3" y="3"/>
                    <a:pt x="0" y="6"/>
                    <a:pt x="0" y="9"/>
                  </a:cubicBezTo>
                  <a:cubicBezTo>
                    <a:pt x="0" y="11"/>
                    <a:pt x="0" y="12"/>
                    <a:pt x="1" y="14"/>
                  </a:cubicBezTo>
                  <a:cubicBezTo>
                    <a:pt x="0" y="14"/>
                    <a:pt x="0" y="15"/>
                    <a:pt x="0"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2" name="Freeform 10"/>
            <p:cNvSpPr>
              <a:spLocks/>
            </p:cNvSpPr>
            <p:nvPr/>
          </p:nvSpPr>
          <p:spPr bwMode="auto">
            <a:xfrm>
              <a:off x="7346316" y="5118100"/>
              <a:ext cx="79375" cy="376238"/>
            </a:xfrm>
            <a:custGeom>
              <a:avLst/>
              <a:gdLst>
                <a:gd name="T0" fmla="*/ 43 w 50"/>
                <a:gd name="T1" fmla="*/ 0 h 237"/>
                <a:gd name="T2" fmla="*/ 7 w 50"/>
                <a:gd name="T3" fmla="*/ 0 h 237"/>
                <a:gd name="T4" fmla="*/ 0 w 50"/>
                <a:gd name="T5" fmla="*/ 237 h 237"/>
                <a:gd name="T6" fmla="*/ 50 w 50"/>
                <a:gd name="T7" fmla="*/ 237 h 237"/>
                <a:gd name="T8" fmla="*/ 43 w 50"/>
                <a:gd name="T9" fmla="*/ 0 h 237"/>
              </a:gdLst>
              <a:ahLst/>
              <a:cxnLst>
                <a:cxn ang="0">
                  <a:pos x="T0" y="T1"/>
                </a:cxn>
                <a:cxn ang="0">
                  <a:pos x="T2" y="T3"/>
                </a:cxn>
                <a:cxn ang="0">
                  <a:pos x="T4" y="T5"/>
                </a:cxn>
                <a:cxn ang="0">
                  <a:pos x="T6" y="T7"/>
                </a:cxn>
                <a:cxn ang="0">
                  <a:pos x="T8" y="T9"/>
                </a:cxn>
              </a:cxnLst>
              <a:rect l="0" t="0" r="r" b="b"/>
              <a:pathLst>
                <a:path w="50" h="237">
                  <a:moveTo>
                    <a:pt x="43" y="0"/>
                  </a:moveTo>
                  <a:lnTo>
                    <a:pt x="7" y="0"/>
                  </a:lnTo>
                  <a:lnTo>
                    <a:pt x="0" y="237"/>
                  </a:lnTo>
                  <a:lnTo>
                    <a:pt x="50" y="237"/>
                  </a:lnTo>
                  <a:lnTo>
                    <a:pt x="4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23" name="Freeform 11"/>
            <p:cNvSpPr>
              <a:spLocks/>
            </p:cNvSpPr>
            <p:nvPr/>
          </p:nvSpPr>
          <p:spPr bwMode="auto">
            <a:xfrm>
              <a:off x="7468553" y="5013325"/>
              <a:ext cx="203200" cy="98425"/>
            </a:xfrm>
            <a:custGeom>
              <a:avLst/>
              <a:gdLst>
                <a:gd name="T0" fmla="*/ 0 w 54"/>
                <a:gd name="T1" fmla="*/ 17 h 26"/>
                <a:gd name="T2" fmla="*/ 5 w 54"/>
                <a:gd name="T3" fmla="*/ 22 h 26"/>
                <a:gd name="T4" fmla="*/ 5 w 54"/>
                <a:gd name="T5" fmla="*/ 22 h 26"/>
                <a:gd name="T6" fmla="*/ 11 w 54"/>
                <a:gd name="T7" fmla="*/ 26 h 26"/>
                <a:gd name="T8" fmla="*/ 18 w 54"/>
                <a:gd name="T9" fmla="*/ 19 h 26"/>
                <a:gd name="T10" fmla="*/ 18 w 54"/>
                <a:gd name="T11" fmla="*/ 19 h 26"/>
                <a:gd name="T12" fmla="*/ 23 w 54"/>
                <a:gd name="T13" fmla="*/ 14 h 26"/>
                <a:gd name="T14" fmla="*/ 23 w 54"/>
                <a:gd name="T15" fmla="*/ 14 h 26"/>
                <a:gd name="T16" fmla="*/ 27 w 54"/>
                <a:gd name="T17" fmla="*/ 15 h 26"/>
                <a:gd name="T18" fmla="*/ 27 w 54"/>
                <a:gd name="T19" fmla="*/ 15 h 26"/>
                <a:gd name="T20" fmla="*/ 33 w 54"/>
                <a:gd name="T21" fmla="*/ 20 h 26"/>
                <a:gd name="T22" fmla="*/ 38 w 54"/>
                <a:gd name="T23" fmla="*/ 15 h 26"/>
                <a:gd name="T24" fmla="*/ 40 w 54"/>
                <a:gd name="T25" fmla="*/ 15 h 26"/>
                <a:gd name="T26" fmla="*/ 47 w 54"/>
                <a:gd name="T27" fmla="*/ 21 h 26"/>
                <a:gd name="T28" fmla="*/ 54 w 54"/>
                <a:gd name="T29" fmla="*/ 14 h 26"/>
                <a:gd name="T30" fmla="*/ 49 w 54"/>
                <a:gd name="T31" fmla="*/ 7 h 26"/>
                <a:gd name="T32" fmla="*/ 41 w 54"/>
                <a:gd name="T33" fmla="*/ 0 h 26"/>
                <a:gd name="T34" fmla="*/ 33 w 54"/>
                <a:gd name="T35" fmla="*/ 8 h 26"/>
                <a:gd name="T36" fmla="*/ 33 w 54"/>
                <a:gd name="T37" fmla="*/ 9 h 26"/>
                <a:gd name="T38" fmla="*/ 33 w 54"/>
                <a:gd name="T39" fmla="*/ 9 h 26"/>
                <a:gd name="T40" fmla="*/ 33 w 54"/>
                <a:gd name="T41" fmla="*/ 9 h 26"/>
                <a:gd name="T42" fmla="*/ 27 w 54"/>
                <a:gd name="T43" fmla="*/ 3 h 26"/>
                <a:gd name="T44" fmla="*/ 22 w 54"/>
                <a:gd name="T45" fmla="*/ 6 h 26"/>
                <a:gd name="T46" fmla="*/ 17 w 54"/>
                <a:gd name="T47" fmla="*/ 4 h 26"/>
                <a:gd name="T48" fmla="*/ 13 w 54"/>
                <a:gd name="T49" fmla="*/ 5 h 26"/>
                <a:gd name="T50" fmla="*/ 9 w 54"/>
                <a:gd name="T51" fmla="*/ 3 h 26"/>
                <a:gd name="T52" fmla="*/ 3 w 54"/>
                <a:gd name="T53" fmla="*/ 9 h 26"/>
                <a:gd name="T54" fmla="*/ 4 w 54"/>
                <a:gd name="T55" fmla="*/ 13 h 26"/>
                <a:gd name="T56" fmla="*/ 0 w 54"/>
                <a:gd name="T5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6">
                  <a:moveTo>
                    <a:pt x="0" y="17"/>
                  </a:moveTo>
                  <a:cubicBezTo>
                    <a:pt x="0" y="20"/>
                    <a:pt x="2" y="22"/>
                    <a:pt x="5" y="22"/>
                  </a:cubicBezTo>
                  <a:cubicBezTo>
                    <a:pt x="5" y="22"/>
                    <a:pt x="5" y="22"/>
                    <a:pt x="5" y="22"/>
                  </a:cubicBezTo>
                  <a:cubicBezTo>
                    <a:pt x="6" y="24"/>
                    <a:pt x="8" y="26"/>
                    <a:pt x="11" y="26"/>
                  </a:cubicBezTo>
                  <a:cubicBezTo>
                    <a:pt x="15" y="26"/>
                    <a:pt x="18" y="23"/>
                    <a:pt x="18" y="19"/>
                  </a:cubicBezTo>
                  <a:cubicBezTo>
                    <a:pt x="18" y="19"/>
                    <a:pt x="18" y="19"/>
                    <a:pt x="18" y="19"/>
                  </a:cubicBezTo>
                  <a:cubicBezTo>
                    <a:pt x="21" y="19"/>
                    <a:pt x="23" y="17"/>
                    <a:pt x="23" y="14"/>
                  </a:cubicBezTo>
                  <a:cubicBezTo>
                    <a:pt x="23" y="14"/>
                    <a:pt x="23" y="14"/>
                    <a:pt x="23" y="14"/>
                  </a:cubicBezTo>
                  <a:cubicBezTo>
                    <a:pt x="24" y="15"/>
                    <a:pt x="25" y="15"/>
                    <a:pt x="27" y="15"/>
                  </a:cubicBezTo>
                  <a:cubicBezTo>
                    <a:pt x="27" y="15"/>
                    <a:pt x="27" y="15"/>
                    <a:pt x="27" y="15"/>
                  </a:cubicBezTo>
                  <a:cubicBezTo>
                    <a:pt x="27" y="18"/>
                    <a:pt x="30" y="20"/>
                    <a:pt x="33" y="20"/>
                  </a:cubicBezTo>
                  <a:cubicBezTo>
                    <a:pt x="36" y="20"/>
                    <a:pt x="38" y="18"/>
                    <a:pt x="38" y="15"/>
                  </a:cubicBezTo>
                  <a:cubicBezTo>
                    <a:pt x="39" y="15"/>
                    <a:pt x="39" y="15"/>
                    <a:pt x="40" y="15"/>
                  </a:cubicBezTo>
                  <a:cubicBezTo>
                    <a:pt x="41" y="19"/>
                    <a:pt x="44" y="21"/>
                    <a:pt x="47" y="21"/>
                  </a:cubicBezTo>
                  <a:cubicBezTo>
                    <a:pt x="51" y="21"/>
                    <a:pt x="54" y="18"/>
                    <a:pt x="54" y="14"/>
                  </a:cubicBezTo>
                  <a:cubicBezTo>
                    <a:pt x="54" y="10"/>
                    <a:pt x="52" y="7"/>
                    <a:pt x="49" y="7"/>
                  </a:cubicBezTo>
                  <a:cubicBezTo>
                    <a:pt x="48" y="3"/>
                    <a:pt x="45" y="0"/>
                    <a:pt x="41" y="0"/>
                  </a:cubicBezTo>
                  <a:cubicBezTo>
                    <a:pt x="37" y="0"/>
                    <a:pt x="33" y="3"/>
                    <a:pt x="33" y="8"/>
                  </a:cubicBezTo>
                  <a:cubicBezTo>
                    <a:pt x="33" y="8"/>
                    <a:pt x="33" y="8"/>
                    <a:pt x="33" y="9"/>
                  </a:cubicBezTo>
                  <a:cubicBezTo>
                    <a:pt x="33" y="9"/>
                    <a:pt x="33" y="9"/>
                    <a:pt x="33" y="9"/>
                  </a:cubicBezTo>
                  <a:cubicBezTo>
                    <a:pt x="33" y="9"/>
                    <a:pt x="33" y="9"/>
                    <a:pt x="33" y="9"/>
                  </a:cubicBezTo>
                  <a:cubicBezTo>
                    <a:pt x="32" y="6"/>
                    <a:pt x="30" y="3"/>
                    <a:pt x="27" y="3"/>
                  </a:cubicBezTo>
                  <a:cubicBezTo>
                    <a:pt x="24" y="3"/>
                    <a:pt x="23" y="5"/>
                    <a:pt x="22" y="6"/>
                  </a:cubicBezTo>
                  <a:cubicBezTo>
                    <a:pt x="20" y="5"/>
                    <a:pt x="19" y="4"/>
                    <a:pt x="17" y="4"/>
                  </a:cubicBezTo>
                  <a:cubicBezTo>
                    <a:pt x="16" y="4"/>
                    <a:pt x="14" y="4"/>
                    <a:pt x="13" y="5"/>
                  </a:cubicBezTo>
                  <a:cubicBezTo>
                    <a:pt x="12" y="4"/>
                    <a:pt x="11" y="3"/>
                    <a:pt x="9" y="3"/>
                  </a:cubicBezTo>
                  <a:cubicBezTo>
                    <a:pt x="6" y="3"/>
                    <a:pt x="3" y="6"/>
                    <a:pt x="3" y="9"/>
                  </a:cubicBezTo>
                  <a:cubicBezTo>
                    <a:pt x="3" y="11"/>
                    <a:pt x="3" y="12"/>
                    <a:pt x="4" y="13"/>
                  </a:cubicBezTo>
                  <a:cubicBezTo>
                    <a:pt x="2" y="13"/>
                    <a:pt x="0" y="15"/>
                    <a:pt x="0"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grpSp>
      <p:sp>
        <p:nvSpPr>
          <p:cNvPr id="24" name="Rounded Rectangle 51">
            <a:extLst>
              <a:ext uri="{FF2B5EF4-FFF2-40B4-BE49-F238E27FC236}">
                <a16:creationId xmlns:a16="http://schemas.microsoft.com/office/drawing/2014/main" id="{40D85981-550F-4407-98D2-B2B4100083C8}"/>
              </a:ext>
            </a:extLst>
          </p:cNvPr>
          <p:cNvSpPr/>
          <p:nvPr/>
        </p:nvSpPr>
        <p:spPr>
          <a:xfrm rot="16200000" flipH="1">
            <a:off x="477958" y="3656541"/>
            <a:ext cx="720000" cy="72000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5" name="Rectangle 16">
            <a:extLst>
              <a:ext uri="{FF2B5EF4-FFF2-40B4-BE49-F238E27FC236}">
                <a16:creationId xmlns:a16="http://schemas.microsoft.com/office/drawing/2014/main" id="{8C7A936C-B858-49AE-B0CE-06FF8B47FF22}"/>
              </a:ext>
            </a:extLst>
          </p:cNvPr>
          <p:cNvSpPr/>
          <p:nvPr/>
        </p:nvSpPr>
        <p:spPr>
          <a:xfrm rot="2700000">
            <a:off x="561484" y="4755994"/>
            <a:ext cx="552948" cy="72000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2337941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5"/>
          <a:srcRect l="10686" t="32178" r="10381" b="28638"/>
          <a:stretch/>
        </p:blipFill>
        <p:spPr>
          <a:xfrm>
            <a:off x="366108" y="3725512"/>
            <a:ext cx="1888643" cy="525028"/>
          </a:xfrm>
          <a:prstGeom prst="rect">
            <a:avLst/>
          </a:prstGeom>
        </p:spPr>
      </p:pic>
      <p:graphicFrame>
        <p:nvGraphicFramePr>
          <p:cNvPr id="9" name="Objeto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460" name="Diapositiva de think-cell" r:id="rId6" imgW="425" imgH="426" progId="TCLayout.ActiveDocument.1">
                  <p:embed/>
                </p:oleObj>
              </mc:Choice>
              <mc:Fallback>
                <p:oleObj name="Diapositiva de think-cell" r:id="rId6" imgW="425" imgH="426" progId="TCLayout.ActiveDocument.1">
                  <p:embed/>
                  <p:pic>
                    <p:nvPicPr>
                      <p:cNvPr id="9" name="Objeto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ángulo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s-MX" sz="2400" b="1" dirty="0">
              <a:latin typeface="Arial Narrow" panose="020B0606020202030204" pitchFamily="34" charset="0"/>
              <a:ea typeface="+mj-ea"/>
              <a:cs typeface="+mj-cs"/>
              <a:sym typeface="Arial Narrow" panose="020B0606020202030204" pitchFamily="34" charset="0"/>
            </a:endParaRPr>
          </a:p>
        </p:txBody>
      </p:sp>
      <p:sp>
        <p:nvSpPr>
          <p:cNvPr id="7" name="Título 1"/>
          <p:cNvSpPr>
            <a:spLocks noGrp="1"/>
          </p:cNvSpPr>
          <p:nvPr>
            <p:ph type="title"/>
          </p:nvPr>
        </p:nvSpPr>
        <p:spPr>
          <a:xfrm>
            <a:off x="345084" y="267942"/>
            <a:ext cx="9289032" cy="786321"/>
          </a:xfrm>
        </p:spPr>
        <p:txBody>
          <a:bodyPr/>
          <a:lstStyle/>
          <a:p>
            <a:pPr algn="just"/>
            <a:r>
              <a:rPr lang="es-MX" dirty="0" smtClean="0"/>
              <a:t>Los Acuerdos emitidos por la CRE establecen las Tarifas Reguladas y TFSB</a:t>
            </a:r>
            <a:endParaRPr lang="es-MX" dirty="0"/>
          </a:p>
        </p:txBody>
      </p:sp>
      <p:sp>
        <p:nvSpPr>
          <p:cNvPr id="11" name="Rectangle 4"/>
          <p:cNvSpPr>
            <a:spLocks noChangeArrowheads="1"/>
          </p:cNvSpPr>
          <p:nvPr/>
        </p:nvSpPr>
        <p:spPr bwMode="auto">
          <a:xfrm flipH="1">
            <a:off x="2377007" y="3550215"/>
            <a:ext cx="255981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defTabSz="330200">
              <a:tabLst>
                <a:tab pos="8521700" algn="r"/>
              </a:tabLst>
              <a:defRPr kumimoji="1" sz="1700" b="1">
                <a:solidFill>
                  <a:srgbClr val="000000"/>
                </a:solidFill>
                <a:latin typeface="Arial" charset="0"/>
              </a:defRPr>
            </a:lvl1pPr>
            <a:lvl2pPr marL="161925" indent="-160338" defTabSz="330200">
              <a:buChar char="•"/>
              <a:tabLst>
                <a:tab pos="8521700" algn="r"/>
              </a:tabLst>
              <a:defRPr kumimoji="1" sz="1700">
                <a:solidFill>
                  <a:srgbClr val="000000"/>
                </a:solidFill>
                <a:latin typeface="Arial" charset="0"/>
              </a:defRPr>
            </a:lvl2pPr>
            <a:lvl3pPr marL="352425" indent="-188913" defTabSz="330200">
              <a:buChar char="–"/>
              <a:tabLst>
                <a:tab pos="8521700" algn="r"/>
              </a:tabLst>
              <a:defRPr kumimoji="1" sz="1700">
                <a:solidFill>
                  <a:srgbClr val="000000"/>
                </a:solidFill>
                <a:latin typeface="Arial" charset="0"/>
              </a:defRPr>
            </a:lvl3pPr>
            <a:lvl4pPr marL="514350" indent="-160338" defTabSz="330200">
              <a:buChar char="-"/>
              <a:tabLst>
                <a:tab pos="8521700" algn="r"/>
              </a:tabLst>
              <a:defRPr kumimoji="1" sz="1700">
                <a:solidFill>
                  <a:srgbClr val="000000"/>
                </a:solidFill>
                <a:latin typeface="Arial" charset="0"/>
              </a:defRPr>
            </a:lvl4pPr>
            <a:lvl5pPr marL="1511300" indent="-328613" algn="ctr" defTabSz="330200">
              <a:lnSpc>
                <a:spcPts val="1600"/>
              </a:lnSpc>
              <a:tabLst>
                <a:tab pos="8521700" algn="r"/>
              </a:tabLst>
              <a:defRPr kumimoji="1" sz="1400" b="1">
                <a:solidFill>
                  <a:srgbClr val="000000"/>
                </a:solidFill>
                <a:latin typeface="Arial" charset="0"/>
              </a:defRPr>
            </a:lvl5pPr>
            <a:lvl6pPr marL="19685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6pPr>
            <a:lvl7pPr marL="24257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7pPr>
            <a:lvl8pPr marL="28829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8pPr>
            <a:lvl9pPr marL="33401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9pPr>
          </a:lstStyle>
          <a:p>
            <a:pPr marL="0" marR="0" lvl="0" indent="0" defTabSz="330200" eaLnBrk="1" fontAlgn="auto" latinLnBrk="0" hangingPunct="1">
              <a:lnSpc>
                <a:spcPct val="100000"/>
              </a:lnSpc>
              <a:spcBef>
                <a:spcPct val="0"/>
              </a:spcBef>
              <a:spcAft>
                <a:spcPts val="0"/>
              </a:spcAft>
              <a:buClrTx/>
              <a:buSzTx/>
              <a:buFontTx/>
              <a:buNone/>
              <a:tabLst>
                <a:tab pos="8521700" algn="r"/>
              </a:tabLst>
              <a:defRPr/>
            </a:pPr>
            <a:r>
              <a:rPr kumimoji="1" lang="es-MX" altLang="de-DE" sz="2000" b="1" i="0" u="none" strike="noStrike" kern="0" cap="none" spc="0" normalizeH="0" baseline="0" dirty="0" smtClean="0">
                <a:ln>
                  <a:noFill/>
                </a:ln>
                <a:solidFill>
                  <a:srgbClr val="000000"/>
                </a:solidFill>
                <a:effectLst/>
                <a:uLnTx/>
                <a:uFillTx/>
                <a:latin typeface="Arial Narrow" panose="020B0606020202030204" pitchFamily="34" charset="0"/>
              </a:rPr>
              <a:t>Operación del CENACE</a:t>
            </a:r>
          </a:p>
          <a:p>
            <a:pPr lvl="0">
              <a:spcBef>
                <a:spcPct val="0"/>
              </a:spcBef>
              <a:defRPr/>
            </a:pPr>
            <a:r>
              <a:rPr lang="es-MX" sz="1600" b="0" dirty="0">
                <a:latin typeface="Arial Narrow" panose="020B0606020202030204" pitchFamily="34" charset="0"/>
              </a:rPr>
              <a:t>Acuerdo </a:t>
            </a:r>
            <a:r>
              <a:rPr lang="es-MX" sz="1600" b="0" dirty="0" smtClean="0">
                <a:latin typeface="Arial Narrow" panose="020B0606020202030204" pitchFamily="34" charset="0"/>
              </a:rPr>
              <a:t>A/004/2018 y actualización en agosto</a:t>
            </a:r>
            <a:endParaRPr kumimoji="1" lang="es-MX" altLang="de-DE" sz="2000" b="1" i="0" u="none" strike="noStrike" kern="0" cap="none" spc="0" normalizeH="0" baseline="0" dirty="0" smtClean="0">
              <a:ln>
                <a:noFill/>
              </a:ln>
              <a:solidFill>
                <a:srgbClr val="000000"/>
              </a:solidFill>
              <a:effectLst/>
              <a:uLnTx/>
              <a:uFillTx/>
              <a:latin typeface="Arial Narrow" panose="020B0606020202030204" pitchFamily="34" charset="0"/>
            </a:endParaRPr>
          </a:p>
        </p:txBody>
      </p:sp>
      <p:sp>
        <p:nvSpPr>
          <p:cNvPr id="12" name="Rectangle 5"/>
          <p:cNvSpPr>
            <a:spLocks noChangeArrowheads="1"/>
          </p:cNvSpPr>
          <p:nvPr/>
        </p:nvSpPr>
        <p:spPr bwMode="auto">
          <a:xfrm>
            <a:off x="1348611" y="2440360"/>
            <a:ext cx="296386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330200">
              <a:tabLst>
                <a:tab pos="8521700" algn="r"/>
              </a:tabLst>
              <a:defRPr kumimoji="1" sz="1700" b="1">
                <a:solidFill>
                  <a:srgbClr val="000000"/>
                </a:solidFill>
                <a:latin typeface="Arial" charset="0"/>
              </a:defRPr>
            </a:lvl1pPr>
            <a:lvl2pPr marL="161925" indent="-160338" defTabSz="330200">
              <a:buChar char="•"/>
              <a:tabLst>
                <a:tab pos="8521700" algn="r"/>
              </a:tabLst>
              <a:defRPr kumimoji="1" sz="1700">
                <a:solidFill>
                  <a:srgbClr val="000000"/>
                </a:solidFill>
                <a:latin typeface="Arial" charset="0"/>
              </a:defRPr>
            </a:lvl2pPr>
            <a:lvl3pPr marL="352425" indent="-188913" defTabSz="330200">
              <a:buChar char="–"/>
              <a:tabLst>
                <a:tab pos="8521700" algn="r"/>
              </a:tabLst>
              <a:defRPr kumimoji="1" sz="1700">
                <a:solidFill>
                  <a:srgbClr val="000000"/>
                </a:solidFill>
                <a:latin typeface="Arial" charset="0"/>
              </a:defRPr>
            </a:lvl3pPr>
            <a:lvl4pPr marL="514350" indent="-160338" defTabSz="330200">
              <a:buChar char="-"/>
              <a:tabLst>
                <a:tab pos="8521700" algn="r"/>
              </a:tabLst>
              <a:defRPr kumimoji="1" sz="1700">
                <a:solidFill>
                  <a:srgbClr val="000000"/>
                </a:solidFill>
                <a:latin typeface="Arial" charset="0"/>
              </a:defRPr>
            </a:lvl4pPr>
            <a:lvl5pPr marL="1511300" indent="-328613" algn="ctr" defTabSz="330200">
              <a:lnSpc>
                <a:spcPts val="1600"/>
              </a:lnSpc>
              <a:tabLst>
                <a:tab pos="8521700" algn="r"/>
              </a:tabLst>
              <a:defRPr kumimoji="1" sz="1400" b="1">
                <a:solidFill>
                  <a:srgbClr val="000000"/>
                </a:solidFill>
                <a:latin typeface="Arial" charset="0"/>
              </a:defRPr>
            </a:lvl5pPr>
            <a:lvl6pPr marL="19685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6pPr>
            <a:lvl7pPr marL="24257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7pPr>
            <a:lvl8pPr marL="28829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8pPr>
            <a:lvl9pPr marL="33401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9pPr>
          </a:lstStyle>
          <a:p>
            <a:pPr marL="0" marR="0" lvl="0" indent="0" defTabSz="330200" eaLnBrk="1" fontAlgn="auto" latinLnBrk="0" hangingPunct="1">
              <a:lnSpc>
                <a:spcPct val="100000"/>
              </a:lnSpc>
              <a:spcBef>
                <a:spcPct val="0"/>
              </a:spcBef>
              <a:spcAft>
                <a:spcPts val="0"/>
              </a:spcAft>
              <a:buClrTx/>
              <a:buSzTx/>
              <a:buFontTx/>
              <a:buNone/>
              <a:tabLst>
                <a:tab pos="8521700" algn="r"/>
              </a:tabLst>
              <a:defRPr/>
            </a:pPr>
            <a:r>
              <a:rPr kumimoji="1" lang="es-MX" altLang="de-DE" sz="2000" b="1" i="0" u="none" strike="noStrike" kern="0" cap="none" spc="0" normalizeH="0" baseline="0" dirty="0" smtClean="0">
                <a:ln>
                  <a:noFill/>
                </a:ln>
                <a:solidFill>
                  <a:srgbClr val="000000"/>
                </a:solidFill>
                <a:effectLst/>
                <a:uLnTx/>
                <a:uFillTx/>
                <a:latin typeface="Arial Narrow" panose="020B0606020202030204" pitchFamily="34" charset="0"/>
              </a:rPr>
              <a:t>Distribución</a:t>
            </a:r>
          </a:p>
          <a:p>
            <a:pPr>
              <a:spcBef>
                <a:spcPct val="0"/>
              </a:spcBef>
              <a:defRPr/>
            </a:pPr>
            <a:r>
              <a:rPr lang="es-MX" sz="1600" b="0" dirty="0">
                <a:latin typeface="Arial Narrow" panose="020B0606020202030204" pitchFamily="34" charset="0"/>
              </a:rPr>
              <a:t>Acuerdo </a:t>
            </a:r>
            <a:r>
              <a:rPr lang="es-MX" sz="1600" b="0" dirty="0" smtClean="0">
                <a:latin typeface="Arial Narrow" panose="020B0606020202030204" pitchFamily="34" charset="0"/>
              </a:rPr>
              <a:t>A/045/2015: Tarifa 2016 </a:t>
            </a:r>
          </a:p>
          <a:p>
            <a:pPr>
              <a:spcBef>
                <a:spcPct val="0"/>
              </a:spcBef>
              <a:defRPr/>
            </a:pPr>
            <a:r>
              <a:rPr lang="es-MX" sz="1600" b="0" dirty="0" smtClean="0">
                <a:latin typeface="Arial Narrow" panose="020B0606020202030204" pitchFamily="34" charset="0"/>
              </a:rPr>
              <a:t>+Actualizaciones 2017 y 2018</a:t>
            </a:r>
            <a:endParaRPr lang="es-MX" sz="1600" b="0" dirty="0">
              <a:latin typeface="Arial Narrow" panose="020B0606020202030204" pitchFamily="34" charset="0"/>
            </a:endParaRPr>
          </a:p>
        </p:txBody>
      </p:sp>
      <p:sp>
        <p:nvSpPr>
          <p:cNvPr id="13" name="Rectangle 6"/>
          <p:cNvSpPr>
            <a:spLocks noChangeArrowheads="1"/>
          </p:cNvSpPr>
          <p:nvPr/>
        </p:nvSpPr>
        <p:spPr bwMode="auto">
          <a:xfrm>
            <a:off x="1707488" y="4709116"/>
            <a:ext cx="345240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defTabSz="330200">
              <a:tabLst>
                <a:tab pos="8521700" algn="r"/>
              </a:tabLst>
              <a:defRPr kumimoji="1" sz="1700" b="1">
                <a:solidFill>
                  <a:srgbClr val="000000"/>
                </a:solidFill>
                <a:latin typeface="Arial" charset="0"/>
              </a:defRPr>
            </a:lvl1pPr>
            <a:lvl2pPr marL="161925" indent="-160338" defTabSz="330200">
              <a:buChar char="•"/>
              <a:tabLst>
                <a:tab pos="8521700" algn="r"/>
              </a:tabLst>
              <a:defRPr kumimoji="1" sz="1700">
                <a:solidFill>
                  <a:srgbClr val="000000"/>
                </a:solidFill>
                <a:latin typeface="Arial" charset="0"/>
              </a:defRPr>
            </a:lvl2pPr>
            <a:lvl3pPr marL="352425" indent="-188913" defTabSz="330200">
              <a:buChar char="–"/>
              <a:tabLst>
                <a:tab pos="8521700" algn="r"/>
              </a:tabLst>
              <a:defRPr kumimoji="1" sz="1700">
                <a:solidFill>
                  <a:srgbClr val="000000"/>
                </a:solidFill>
                <a:latin typeface="Arial" charset="0"/>
              </a:defRPr>
            </a:lvl3pPr>
            <a:lvl4pPr marL="514350" indent="-160338" defTabSz="330200">
              <a:buChar char="-"/>
              <a:tabLst>
                <a:tab pos="8521700" algn="r"/>
              </a:tabLst>
              <a:defRPr kumimoji="1" sz="1700">
                <a:solidFill>
                  <a:srgbClr val="000000"/>
                </a:solidFill>
                <a:latin typeface="Arial" charset="0"/>
              </a:defRPr>
            </a:lvl4pPr>
            <a:lvl5pPr marL="1511300" indent="-328613" algn="ctr" defTabSz="330200">
              <a:lnSpc>
                <a:spcPts val="1600"/>
              </a:lnSpc>
              <a:tabLst>
                <a:tab pos="8521700" algn="r"/>
              </a:tabLst>
              <a:defRPr kumimoji="1" sz="1400" b="1">
                <a:solidFill>
                  <a:srgbClr val="000000"/>
                </a:solidFill>
                <a:latin typeface="Arial" charset="0"/>
              </a:defRPr>
            </a:lvl5pPr>
            <a:lvl6pPr marL="19685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6pPr>
            <a:lvl7pPr marL="24257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7pPr>
            <a:lvl8pPr marL="28829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8pPr>
            <a:lvl9pPr marL="33401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9pPr>
          </a:lstStyle>
          <a:p>
            <a:pPr marL="0" marR="0" lvl="0" indent="0" defTabSz="330200" eaLnBrk="1" fontAlgn="auto" latinLnBrk="0" hangingPunct="1">
              <a:lnSpc>
                <a:spcPct val="100000"/>
              </a:lnSpc>
              <a:spcBef>
                <a:spcPct val="0"/>
              </a:spcBef>
              <a:spcAft>
                <a:spcPts val="0"/>
              </a:spcAft>
              <a:buClrTx/>
              <a:buSzTx/>
              <a:buFontTx/>
              <a:buNone/>
              <a:tabLst>
                <a:tab pos="8521700" algn="r"/>
              </a:tabLst>
              <a:defRPr/>
            </a:pPr>
            <a:r>
              <a:rPr kumimoji="1" lang="es-MX" altLang="de-DE" sz="2000" b="1" i="0" u="none" strike="noStrike" kern="0" cap="none" spc="0" normalizeH="0" baseline="0" dirty="0" smtClean="0">
                <a:ln>
                  <a:noFill/>
                </a:ln>
                <a:solidFill>
                  <a:srgbClr val="000000"/>
                </a:solidFill>
                <a:effectLst/>
                <a:uLnTx/>
                <a:uFillTx/>
                <a:latin typeface="Arial Narrow" panose="020B0606020202030204" pitchFamily="34" charset="0"/>
              </a:rPr>
              <a:t>Operación del SSB</a:t>
            </a:r>
          </a:p>
          <a:p>
            <a:pPr>
              <a:spcBef>
                <a:spcPct val="0"/>
              </a:spcBef>
              <a:defRPr/>
            </a:pPr>
            <a:r>
              <a:rPr lang="es-MX" sz="1600" b="0" dirty="0">
                <a:latin typeface="Arial Narrow" panose="020B0606020202030204" pitchFamily="34" charset="0"/>
              </a:rPr>
              <a:t>Acuerdo </a:t>
            </a:r>
            <a:r>
              <a:rPr lang="es-MX" sz="1600" b="0" dirty="0" smtClean="0">
                <a:latin typeface="Arial Narrow" panose="020B0606020202030204" pitchFamily="34" charset="0"/>
              </a:rPr>
              <a:t>A/058/2017 </a:t>
            </a:r>
            <a:r>
              <a:rPr lang="es-MX" sz="1600" b="0" dirty="0">
                <a:latin typeface="Arial Narrow" panose="020B0606020202030204" pitchFamily="34" charset="0"/>
              </a:rPr>
              <a:t>publicado en </a:t>
            </a:r>
            <a:r>
              <a:rPr lang="es-MX" sz="1600" b="0" dirty="0" smtClean="0">
                <a:latin typeface="Arial Narrow" panose="020B0606020202030204" pitchFamily="34" charset="0"/>
              </a:rPr>
              <a:t>noviembre </a:t>
            </a:r>
            <a:r>
              <a:rPr lang="es-MX" sz="1600" b="0" dirty="0">
                <a:latin typeface="Arial Narrow" panose="020B0606020202030204" pitchFamily="34" charset="0"/>
              </a:rPr>
              <a:t>de </a:t>
            </a:r>
            <a:r>
              <a:rPr lang="es-MX" sz="1600" b="0" dirty="0" smtClean="0">
                <a:latin typeface="Arial Narrow" panose="020B0606020202030204" pitchFamily="34" charset="0"/>
              </a:rPr>
              <a:t>2017</a:t>
            </a:r>
            <a:endParaRPr lang="es-MX" altLang="de-DE" sz="2000" kern="0" dirty="0">
              <a:latin typeface="Arial Narrow" panose="020B0606020202030204" pitchFamily="34" charset="0"/>
            </a:endParaRPr>
          </a:p>
        </p:txBody>
      </p:sp>
      <p:sp>
        <p:nvSpPr>
          <p:cNvPr id="14" name="Rectangle 7"/>
          <p:cNvSpPr>
            <a:spLocks noChangeArrowheads="1"/>
          </p:cNvSpPr>
          <p:nvPr/>
        </p:nvSpPr>
        <p:spPr bwMode="auto">
          <a:xfrm>
            <a:off x="1766172" y="6018072"/>
            <a:ext cx="448444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defTabSz="330200">
              <a:tabLst>
                <a:tab pos="8521700" algn="r"/>
              </a:tabLst>
              <a:defRPr kumimoji="1" sz="1700" b="1">
                <a:solidFill>
                  <a:srgbClr val="000000"/>
                </a:solidFill>
                <a:latin typeface="Arial" charset="0"/>
              </a:defRPr>
            </a:lvl1pPr>
            <a:lvl2pPr marL="161925" indent="-160338" defTabSz="330200">
              <a:buChar char="•"/>
              <a:tabLst>
                <a:tab pos="8521700" algn="r"/>
              </a:tabLst>
              <a:defRPr kumimoji="1" sz="1700">
                <a:solidFill>
                  <a:srgbClr val="000000"/>
                </a:solidFill>
                <a:latin typeface="Arial" charset="0"/>
              </a:defRPr>
            </a:lvl2pPr>
            <a:lvl3pPr marL="352425" indent="-188913" defTabSz="330200">
              <a:buChar char="–"/>
              <a:tabLst>
                <a:tab pos="8521700" algn="r"/>
              </a:tabLst>
              <a:defRPr kumimoji="1" sz="1700">
                <a:solidFill>
                  <a:srgbClr val="000000"/>
                </a:solidFill>
                <a:latin typeface="Arial" charset="0"/>
              </a:defRPr>
            </a:lvl3pPr>
            <a:lvl4pPr marL="514350" indent="-160338" defTabSz="330200">
              <a:buChar char="-"/>
              <a:tabLst>
                <a:tab pos="8521700" algn="r"/>
              </a:tabLst>
              <a:defRPr kumimoji="1" sz="1700">
                <a:solidFill>
                  <a:srgbClr val="000000"/>
                </a:solidFill>
                <a:latin typeface="Arial" charset="0"/>
              </a:defRPr>
            </a:lvl4pPr>
            <a:lvl5pPr marL="1511300" indent="-328613" algn="ctr" defTabSz="330200">
              <a:lnSpc>
                <a:spcPts val="1600"/>
              </a:lnSpc>
              <a:tabLst>
                <a:tab pos="8521700" algn="r"/>
              </a:tabLst>
              <a:defRPr kumimoji="1" sz="1400" b="1">
                <a:solidFill>
                  <a:srgbClr val="000000"/>
                </a:solidFill>
                <a:latin typeface="Arial" charset="0"/>
              </a:defRPr>
            </a:lvl5pPr>
            <a:lvl6pPr marL="19685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6pPr>
            <a:lvl7pPr marL="24257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7pPr>
            <a:lvl8pPr marL="28829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8pPr>
            <a:lvl9pPr marL="33401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9pPr>
          </a:lstStyle>
          <a:p>
            <a:pPr marL="0" marR="0" lvl="0" indent="0" defTabSz="330200" eaLnBrk="1" fontAlgn="auto" latinLnBrk="0" hangingPunct="1">
              <a:lnSpc>
                <a:spcPct val="100000"/>
              </a:lnSpc>
              <a:spcBef>
                <a:spcPct val="0"/>
              </a:spcBef>
              <a:spcAft>
                <a:spcPts val="0"/>
              </a:spcAft>
              <a:buClrTx/>
              <a:buSzTx/>
              <a:buFontTx/>
              <a:buNone/>
              <a:tabLst>
                <a:tab pos="8521700" algn="r"/>
              </a:tabLst>
              <a:defRPr/>
            </a:pPr>
            <a:r>
              <a:rPr kumimoji="1" lang="es-MX" altLang="de-DE" sz="2000" b="1" i="0" u="none" strike="noStrike" kern="0" cap="none" spc="0" normalizeH="0" baseline="0" dirty="0" smtClean="0">
                <a:ln>
                  <a:noFill/>
                </a:ln>
                <a:solidFill>
                  <a:srgbClr val="000000"/>
                </a:solidFill>
                <a:effectLst/>
                <a:uLnTx/>
                <a:uFillTx/>
                <a:latin typeface="Arial Narrow" panose="020B0606020202030204" pitchFamily="34" charset="0"/>
              </a:rPr>
              <a:t>Servicios Conexos no incluidos en el </a:t>
            </a:r>
            <a:r>
              <a:rPr lang="es-MX" altLang="de-DE" sz="2000" kern="0" dirty="0" smtClean="0">
                <a:latin typeface="Arial Narrow" panose="020B0606020202030204" pitchFamily="34" charset="0"/>
              </a:rPr>
              <a:t>MEM</a:t>
            </a:r>
          </a:p>
          <a:p>
            <a:pPr>
              <a:spcBef>
                <a:spcPct val="0"/>
              </a:spcBef>
              <a:defRPr/>
            </a:pPr>
            <a:r>
              <a:rPr lang="es-MX" sz="1600" b="0" dirty="0">
                <a:latin typeface="Arial Narrow" panose="020B0606020202030204" pitchFamily="34" charset="0"/>
              </a:rPr>
              <a:t>Acuerdo A/058/2017 publicado en noviembre de </a:t>
            </a:r>
            <a:r>
              <a:rPr lang="es-MX" sz="1600" b="0" dirty="0" smtClean="0">
                <a:latin typeface="Arial Narrow" panose="020B0606020202030204" pitchFamily="34" charset="0"/>
              </a:rPr>
              <a:t>2017</a:t>
            </a:r>
            <a:endParaRPr lang="es-MX" altLang="de-DE" sz="2800" kern="0" dirty="0">
              <a:latin typeface="Arial Narrow" panose="020B0606020202030204" pitchFamily="34" charset="0"/>
            </a:endParaRPr>
          </a:p>
        </p:txBody>
      </p:sp>
      <p:sp>
        <p:nvSpPr>
          <p:cNvPr id="15" name="Line 13"/>
          <p:cNvSpPr>
            <a:spLocks noChangeShapeType="1"/>
          </p:cNvSpPr>
          <p:nvPr/>
        </p:nvSpPr>
        <p:spPr bwMode="auto">
          <a:xfrm>
            <a:off x="5742522" y="2185166"/>
            <a:ext cx="353478" cy="950089"/>
          </a:xfrm>
          <a:prstGeom prst="line">
            <a:avLst/>
          </a:prstGeom>
          <a:noFill/>
          <a:ln w="22225">
            <a:solidFill>
              <a:srgbClr val="44B76B"/>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spcBef>
                <a:spcPct val="0"/>
              </a:spcBef>
              <a:defRPr/>
            </a:pPr>
            <a:endParaRPr kumimoji="1" lang="es-MX" sz="1300" b="1" kern="0" dirty="0">
              <a:solidFill>
                <a:srgbClr val="000000"/>
              </a:solidFill>
              <a:latin typeface="Arial Narrow" panose="020B0606020202030204" pitchFamily="34" charset="0"/>
            </a:endParaRPr>
          </a:p>
        </p:txBody>
      </p:sp>
      <p:sp>
        <p:nvSpPr>
          <p:cNvPr id="16" name="Rectangle 14"/>
          <p:cNvSpPr>
            <a:spLocks noChangeArrowheads="1"/>
          </p:cNvSpPr>
          <p:nvPr/>
        </p:nvSpPr>
        <p:spPr bwMode="auto">
          <a:xfrm>
            <a:off x="1631504" y="1289029"/>
            <a:ext cx="320198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defTabSz="330200">
              <a:tabLst>
                <a:tab pos="8521700" algn="r"/>
              </a:tabLst>
              <a:defRPr kumimoji="1" sz="1700" b="1">
                <a:solidFill>
                  <a:srgbClr val="000000"/>
                </a:solidFill>
                <a:latin typeface="Arial" charset="0"/>
              </a:defRPr>
            </a:lvl1pPr>
            <a:lvl2pPr marL="161925" indent="-160338" defTabSz="330200">
              <a:buChar char="•"/>
              <a:tabLst>
                <a:tab pos="8521700" algn="r"/>
              </a:tabLst>
              <a:defRPr kumimoji="1" sz="1700">
                <a:solidFill>
                  <a:srgbClr val="000000"/>
                </a:solidFill>
                <a:latin typeface="Arial" charset="0"/>
              </a:defRPr>
            </a:lvl2pPr>
            <a:lvl3pPr marL="352425" indent="-188913" defTabSz="330200">
              <a:buChar char="–"/>
              <a:tabLst>
                <a:tab pos="8521700" algn="r"/>
              </a:tabLst>
              <a:defRPr kumimoji="1" sz="1700">
                <a:solidFill>
                  <a:srgbClr val="000000"/>
                </a:solidFill>
                <a:latin typeface="Arial" charset="0"/>
              </a:defRPr>
            </a:lvl3pPr>
            <a:lvl4pPr marL="514350" indent="-160338" defTabSz="330200">
              <a:buChar char="-"/>
              <a:tabLst>
                <a:tab pos="8521700" algn="r"/>
              </a:tabLst>
              <a:defRPr kumimoji="1" sz="1700">
                <a:solidFill>
                  <a:srgbClr val="000000"/>
                </a:solidFill>
                <a:latin typeface="Arial" charset="0"/>
              </a:defRPr>
            </a:lvl4pPr>
            <a:lvl5pPr marL="1511300" indent="-328613" algn="ctr" defTabSz="330200">
              <a:lnSpc>
                <a:spcPts val="1600"/>
              </a:lnSpc>
              <a:tabLst>
                <a:tab pos="8521700" algn="r"/>
              </a:tabLst>
              <a:defRPr kumimoji="1" sz="1400" b="1">
                <a:solidFill>
                  <a:srgbClr val="000000"/>
                </a:solidFill>
                <a:latin typeface="Arial" charset="0"/>
              </a:defRPr>
            </a:lvl5pPr>
            <a:lvl6pPr marL="19685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6pPr>
            <a:lvl7pPr marL="24257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7pPr>
            <a:lvl8pPr marL="28829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8pPr>
            <a:lvl9pPr marL="33401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9pPr>
          </a:lstStyle>
          <a:p>
            <a:pPr marL="0" marR="0" lvl="0" indent="0" defTabSz="330200" eaLnBrk="1" fontAlgn="auto" latinLnBrk="0" hangingPunct="1">
              <a:lnSpc>
                <a:spcPct val="100000"/>
              </a:lnSpc>
              <a:spcBef>
                <a:spcPct val="0"/>
              </a:spcBef>
              <a:spcAft>
                <a:spcPts val="0"/>
              </a:spcAft>
              <a:buClrTx/>
              <a:buSzTx/>
              <a:buFontTx/>
              <a:buNone/>
              <a:tabLst>
                <a:tab pos="8521700" algn="r"/>
              </a:tabLst>
              <a:defRPr/>
            </a:pPr>
            <a:r>
              <a:rPr kumimoji="1" lang="es-MX" altLang="de-DE" sz="2000" b="1" i="0" u="none" strike="noStrike" kern="0" cap="none" spc="0" normalizeH="0" baseline="0" dirty="0" smtClean="0">
                <a:ln>
                  <a:noFill/>
                </a:ln>
                <a:solidFill>
                  <a:srgbClr val="000000"/>
                </a:solidFill>
                <a:effectLst/>
                <a:uLnTx/>
                <a:uFillTx/>
                <a:latin typeface="Arial Narrow" panose="020B0606020202030204" pitchFamily="34" charset="0"/>
              </a:rPr>
              <a:t>Transmisi</a:t>
            </a:r>
            <a:r>
              <a:rPr lang="es-MX" altLang="de-DE" sz="2000" kern="0" dirty="0" smtClean="0">
                <a:latin typeface="Arial Narrow" panose="020B0606020202030204" pitchFamily="34" charset="0"/>
              </a:rPr>
              <a:t>ón</a:t>
            </a:r>
          </a:p>
          <a:p>
            <a:pPr>
              <a:spcBef>
                <a:spcPct val="0"/>
              </a:spcBef>
              <a:defRPr/>
            </a:pPr>
            <a:r>
              <a:rPr lang="es-MX" sz="1600" b="0" dirty="0">
                <a:latin typeface="Arial Narrow" panose="020B0606020202030204" pitchFamily="34" charset="0"/>
              </a:rPr>
              <a:t>Acuerdo </a:t>
            </a:r>
            <a:r>
              <a:rPr lang="es-MX" sz="1600" b="0" dirty="0" smtClean="0">
                <a:latin typeface="Arial Narrow" panose="020B0606020202030204" pitchFamily="34" charset="0"/>
              </a:rPr>
              <a:t>A/045/2015: Tarifa 2016 </a:t>
            </a:r>
          </a:p>
          <a:p>
            <a:pPr>
              <a:spcBef>
                <a:spcPct val="0"/>
              </a:spcBef>
              <a:defRPr/>
            </a:pPr>
            <a:r>
              <a:rPr lang="es-MX" sz="1600" b="0" dirty="0" smtClean="0">
                <a:latin typeface="Arial Narrow" panose="020B0606020202030204" pitchFamily="34" charset="0"/>
              </a:rPr>
              <a:t>+ Actualizaciones 2017 y 2018</a:t>
            </a:r>
            <a:endParaRPr lang="es-MX" sz="1600" b="0" dirty="0">
              <a:latin typeface="Arial Narrow" panose="020B0606020202030204" pitchFamily="34" charset="0"/>
            </a:endParaRPr>
          </a:p>
        </p:txBody>
      </p:sp>
      <p:sp>
        <p:nvSpPr>
          <p:cNvPr id="17" name="Line 15"/>
          <p:cNvSpPr>
            <a:spLocks noChangeShapeType="1"/>
          </p:cNvSpPr>
          <p:nvPr/>
        </p:nvSpPr>
        <p:spPr bwMode="auto">
          <a:xfrm flipV="1">
            <a:off x="579480" y="2185165"/>
            <a:ext cx="5163041" cy="1"/>
          </a:xfrm>
          <a:prstGeom prst="line">
            <a:avLst/>
          </a:prstGeom>
          <a:noFill/>
          <a:ln w="22225">
            <a:solidFill>
              <a:srgbClr val="44B76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spcBef>
                <a:spcPct val="0"/>
              </a:spcBef>
              <a:defRPr/>
            </a:pPr>
            <a:endParaRPr kumimoji="1" lang="es-MX" sz="1300" b="1" kern="0" dirty="0">
              <a:solidFill>
                <a:srgbClr val="000000"/>
              </a:solidFill>
              <a:latin typeface="Arial Narrow" panose="020B0606020202030204" pitchFamily="34" charset="0"/>
            </a:endParaRPr>
          </a:p>
        </p:txBody>
      </p:sp>
      <p:sp>
        <p:nvSpPr>
          <p:cNvPr id="18" name="TextBox 4"/>
          <p:cNvSpPr txBox="1"/>
          <p:nvPr/>
        </p:nvSpPr>
        <p:spPr>
          <a:xfrm>
            <a:off x="5297851" y="3639794"/>
            <a:ext cx="1205063" cy="738664"/>
          </a:xfrm>
          <a:prstGeom prst="rect">
            <a:avLst/>
          </a:prstGeom>
          <a:noFill/>
        </p:spPr>
        <p:txBody>
          <a:bodyPr wrap="square" lIns="0" tIns="0" rIns="0" bIns="0" rtlCol="0">
            <a:spAutoFit/>
          </a:bodyPr>
          <a:lstStyle/>
          <a:p>
            <a:pPr algn="ctr" eaLnBrk="0" fontAlgn="base" hangingPunct="0">
              <a:spcBef>
                <a:spcPts val="600"/>
              </a:spcBef>
              <a:spcAft>
                <a:spcPct val="0"/>
              </a:spcAft>
              <a:buClr>
                <a:srgbClr val="293947"/>
              </a:buClr>
              <a:buFont typeface="Symbol" pitchFamily="18" charset="2"/>
              <a:buNone/>
            </a:pPr>
            <a:r>
              <a:rPr lang="es-MX" sz="2400" b="1" dirty="0" smtClean="0">
                <a:solidFill>
                  <a:srgbClr val="FFFFFF"/>
                </a:solidFill>
                <a:latin typeface="Arial Narrow" panose="020B0606020202030204" pitchFamily="34" charset="0"/>
              </a:rPr>
              <a:t>Tarifas reguladas</a:t>
            </a:r>
            <a:endParaRPr lang="es-MX" sz="2400" b="1" dirty="0">
              <a:solidFill>
                <a:srgbClr val="FFFFFF"/>
              </a:solidFill>
              <a:latin typeface="Arial Narrow" panose="020B0606020202030204" pitchFamily="34" charset="0"/>
            </a:endParaRPr>
          </a:p>
        </p:txBody>
      </p:sp>
      <p:sp>
        <p:nvSpPr>
          <p:cNvPr id="19" name="Freeform 9"/>
          <p:cNvSpPr/>
          <p:nvPr/>
        </p:nvSpPr>
        <p:spPr>
          <a:xfrm>
            <a:off x="505157" y="4515103"/>
            <a:ext cx="5237365" cy="1092807"/>
          </a:xfrm>
          <a:custGeom>
            <a:avLst/>
            <a:gdLst>
              <a:gd name="connsiteX0" fmla="*/ 0 w 3695700"/>
              <a:gd name="connsiteY0" fmla="*/ 428625 h 428625"/>
              <a:gd name="connsiteX1" fmla="*/ 3448050 w 3695700"/>
              <a:gd name="connsiteY1" fmla="*/ 428625 h 428625"/>
              <a:gd name="connsiteX2" fmla="*/ 3695700 w 3695700"/>
              <a:gd name="connsiteY2" fmla="*/ 0 h 428625"/>
            </a:gdLst>
            <a:ahLst/>
            <a:cxnLst>
              <a:cxn ang="0">
                <a:pos x="connsiteX0" y="connsiteY0"/>
              </a:cxn>
              <a:cxn ang="0">
                <a:pos x="connsiteX1" y="connsiteY1"/>
              </a:cxn>
              <a:cxn ang="0">
                <a:pos x="connsiteX2" y="connsiteY2"/>
              </a:cxn>
            </a:cxnLst>
            <a:rect l="l" t="t" r="r" b="b"/>
            <a:pathLst>
              <a:path w="3695700" h="428625">
                <a:moveTo>
                  <a:pt x="0" y="428625"/>
                </a:moveTo>
                <a:lnTo>
                  <a:pt x="3448050" y="428625"/>
                </a:lnTo>
                <a:lnTo>
                  <a:pt x="3695700" y="0"/>
                </a:lnTo>
              </a:path>
            </a:pathLst>
          </a:custGeom>
          <a:noFill/>
          <a:ln w="22225" cap="flat" cmpd="sng">
            <a:solidFill>
              <a:srgbClr val="44B76B"/>
            </a:solidFill>
            <a:prstDash val="solid"/>
            <a:round/>
            <a:headEnd type="non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spcBef>
                <a:spcPct val="0"/>
              </a:spcBef>
            </a:pPr>
            <a:endParaRPr kumimoji="1" lang="es-MX" sz="1300" b="1" kern="0" dirty="0">
              <a:solidFill>
                <a:srgbClr val="000000"/>
              </a:solidFill>
              <a:latin typeface="Arial Narrow" panose="020B0606020202030204" pitchFamily="34" charset="0"/>
            </a:endParaRPr>
          </a:p>
        </p:txBody>
      </p:sp>
      <p:sp>
        <p:nvSpPr>
          <p:cNvPr id="20" name="Freeform 75"/>
          <p:cNvSpPr/>
          <p:nvPr/>
        </p:nvSpPr>
        <p:spPr>
          <a:xfrm>
            <a:off x="505157" y="3997258"/>
            <a:ext cx="4834516" cy="544640"/>
          </a:xfrm>
          <a:custGeom>
            <a:avLst/>
            <a:gdLst>
              <a:gd name="connsiteX0" fmla="*/ 0 w 3695700"/>
              <a:gd name="connsiteY0" fmla="*/ 428625 h 428625"/>
              <a:gd name="connsiteX1" fmla="*/ 3448050 w 3695700"/>
              <a:gd name="connsiteY1" fmla="*/ 428625 h 428625"/>
              <a:gd name="connsiteX2" fmla="*/ 3695700 w 3695700"/>
              <a:gd name="connsiteY2" fmla="*/ 0 h 428625"/>
            </a:gdLst>
            <a:ahLst/>
            <a:cxnLst>
              <a:cxn ang="0">
                <a:pos x="connsiteX0" y="connsiteY0"/>
              </a:cxn>
              <a:cxn ang="0">
                <a:pos x="connsiteX1" y="connsiteY1"/>
              </a:cxn>
              <a:cxn ang="0">
                <a:pos x="connsiteX2" y="connsiteY2"/>
              </a:cxn>
            </a:cxnLst>
            <a:rect l="l" t="t" r="r" b="b"/>
            <a:pathLst>
              <a:path w="3695700" h="428625">
                <a:moveTo>
                  <a:pt x="0" y="428625"/>
                </a:moveTo>
                <a:lnTo>
                  <a:pt x="3448050" y="428625"/>
                </a:lnTo>
                <a:lnTo>
                  <a:pt x="3695700" y="0"/>
                </a:lnTo>
              </a:path>
            </a:pathLst>
          </a:custGeom>
          <a:noFill/>
          <a:ln w="22225" cap="flat" cmpd="sng">
            <a:solidFill>
              <a:srgbClr val="44B76B"/>
            </a:solidFill>
            <a:prstDash val="solid"/>
            <a:round/>
            <a:headEnd type="non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spcBef>
                <a:spcPct val="0"/>
              </a:spcBef>
            </a:pPr>
            <a:endParaRPr kumimoji="1" lang="es-MX" sz="1300" b="1" kern="0" dirty="0">
              <a:solidFill>
                <a:srgbClr val="000000"/>
              </a:solidFill>
              <a:latin typeface="Arial Narrow" panose="020B0606020202030204" pitchFamily="34" charset="0"/>
            </a:endParaRPr>
          </a:p>
        </p:txBody>
      </p:sp>
      <p:sp>
        <p:nvSpPr>
          <p:cNvPr id="22" name="Freeform 78"/>
          <p:cNvSpPr/>
          <p:nvPr/>
        </p:nvSpPr>
        <p:spPr>
          <a:xfrm>
            <a:off x="579479" y="3324734"/>
            <a:ext cx="4922223" cy="85600"/>
          </a:xfrm>
          <a:custGeom>
            <a:avLst/>
            <a:gdLst>
              <a:gd name="connsiteX0" fmla="*/ 0 w 3333750"/>
              <a:gd name="connsiteY0" fmla="*/ 0 h 104775"/>
              <a:gd name="connsiteX1" fmla="*/ 2933700 w 3333750"/>
              <a:gd name="connsiteY1" fmla="*/ 0 h 104775"/>
              <a:gd name="connsiteX2" fmla="*/ 3333750 w 3333750"/>
              <a:gd name="connsiteY2" fmla="*/ 104775 h 104775"/>
              <a:gd name="connsiteX3" fmla="*/ 3333750 w 3333750"/>
              <a:gd name="connsiteY3" fmla="*/ 104775 h 104775"/>
            </a:gdLst>
            <a:ahLst/>
            <a:cxnLst>
              <a:cxn ang="0">
                <a:pos x="connsiteX0" y="connsiteY0"/>
              </a:cxn>
              <a:cxn ang="0">
                <a:pos x="connsiteX1" y="connsiteY1"/>
              </a:cxn>
              <a:cxn ang="0">
                <a:pos x="connsiteX2" y="connsiteY2"/>
              </a:cxn>
              <a:cxn ang="0">
                <a:pos x="connsiteX3" y="connsiteY3"/>
              </a:cxn>
            </a:cxnLst>
            <a:rect l="l" t="t" r="r" b="b"/>
            <a:pathLst>
              <a:path w="3333750" h="104775">
                <a:moveTo>
                  <a:pt x="0" y="0"/>
                </a:moveTo>
                <a:lnTo>
                  <a:pt x="2933700" y="0"/>
                </a:lnTo>
                <a:lnTo>
                  <a:pt x="3333750" y="104775"/>
                </a:lnTo>
                <a:lnTo>
                  <a:pt x="3333750" y="104775"/>
                </a:lnTo>
              </a:path>
            </a:pathLst>
          </a:custGeom>
          <a:noFill/>
          <a:ln w="22225" cap="flat" cmpd="sng">
            <a:solidFill>
              <a:srgbClr val="44B76B"/>
            </a:solidFill>
            <a:prstDash val="solid"/>
            <a:round/>
            <a:headEnd type="non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spcBef>
                <a:spcPct val="0"/>
              </a:spcBef>
            </a:pPr>
            <a:endParaRPr kumimoji="1" lang="es-MX" sz="1300" b="1" kern="0" dirty="0">
              <a:solidFill>
                <a:srgbClr val="000000"/>
              </a:solidFill>
              <a:latin typeface="Arial Narrow" panose="020B0606020202030204" pitchFamily="34" charset="0"/>
            </a:endParaRPr>
          </a:p>
        </p:txBody>
      </p:sp>
      <p:pic>
        <p:nvPicPr>
          <p:cNvPr id="28" name="Picture 2" descr="Resultado de imagen para central electrica dibuj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8955" y="1259685"/>
            <a:ext cx="857158" cy="857158"/>
          </a:xfrm>
          <a:prstGeom prst="rect">
            <a:avLst/>
          </a:prstGeom>
          <a:noFill/>
          <a:extLst>
            <a:ext uri="{909E8E84-426E-40DD-AFC4-6F175D3DCCD1}">
              <a14:hiddenFill xmlns:a14="http://schemas.microsoft.com/office/drawing/2010/main">
                <a:solidFill>
                  <a:srgbClr val="FFFFFF"/>
                </a:solidFill>
              </a14:hiddenFill>
            </a:ext>
          </a:extLst>
        </p:spPr>
      </p:pic>
      <p:sp>
        <p:nvSpPr>
          <p:cNvPr id="31" name="Disco magnético 30"/>
          <p:cNvSpPr/>
          <p:nvPr/>
        </p:nvSpPr>
        <p:spPr>
          <a:xfrm>
            <a:off x="825647" y="6018072"/>
            <a:ext cx="771482" cy="464870"/>
          </a:xfrm>
          <a:prstGeom prst="flowChartMagneticDisk">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2" name="Picture 12" descr="Resultado de imagen para icono empresa png"/>
          <p:cNvPicPr>
            <a:picLocks noChangeAspect="1" noChangeArrowheads="1"/>
          </p:cNvPicPr>
          <p:nvPr/>
        </p:nvPicPr>
        <p:blipFill>
          <a:blip r:embed="rId9"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72653" y="4670560"/>
            <a:ext cx="937351" cy="937351"/>
          </a:xfrm>
          <a:prstGeom prst="rect">
            <a:avLst/>
          </a:prstGeom>
          <a:noFill/>
          <a:extLst>
            <a:ext uri="{909E8E84-426E-40DD-AFC4-6F175D3DCCD1}">
              <a14:hiddenFill xmlns:a14="http://schemas.microsoft.com/office/drawing/2010/main">
                <a:solidFill>
                  <a:srgbClr val="FFFFFF"/>
                </a:solidFill>
              </a14:hiddenFill>
            </a:ext>
          </a:extLst>
        </p:spPr>
      </p:pic>
      <p:sp>
        <p:nvSpPr>
          <p:cNvPr id="4" name="Heptágono 3"/>
          <p:cNvSpPr/>
          <p:nvPr/>
        </p:nvSpPr>
        <p:spPr>
          <a:xfrm>
            <a:off x="5339673" y="3135256"/>
            <a:ext cx="1510894" cy="1382882"/>
          </a:xfrm>
          <a:prstGeom prst="heptagon">
            <a:avLst/>
          </a:prstGeom>
          <a:solidFill>
            <a:srgbClr val="44B76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1800" dirty="0" smtClean="0">
                <a:latin typeface="Arial Narrow" panose="020B0606020202030204" pitchFamily="34" charset="0"/>
              </a:rPr>
              <a:t>Tarifas Finales del Suministro Básico</a:t>
            </a:r>
            <a:endParaRPr lang="es-MX" sz="1800" dirty="0">
              <a:latin typeface="Arial Narrow" panose="020B0606020202030204" pitchFamily="34" charset="0"/>
            </a:endParaRPr>
          </a:p>
        </p:txBody>
      </p:sp>
      <p:pic>
        <p:nvPicPr>
          <p:cNvPr id="30" name="Imagen 29"/>
          <p:cNvPicPr>
            <a:picLocks noChangeAspect="1"/>
          </p:cNvPicPr>
          <p:nvPr/>
        </p:nvPicPr>
        <p:blipFill>
          <a:blip r:embed="rId10">
            <a:extLst/>
          </a:blip>
          <a:stretch>
            <a:fillRect/>
          </a:stretch>
        </p:blipFill>
        <p:spPr>
          <a:xfrm>
            <a:off x="590587" y="2432562"/>
            <a:ext cx="677069" cy="958780"/>
          </a:xfrm>
          <a:prstGeom prst="rect">
            <a:avLst/>
          </a:prstGeom>
        </p:spPr>
      </p:pic>
      <p:pic>
        <p:nvPicPr>
          <p:cNvPr id="29" name="Imagen 28"/>
          <p:cNvPicPr>
            <a:picLocks noChangeAspect="1"/>
          </p:cNvPicPr>
          <p:nvPr/>
        </p:nvPicPr>
        <p:blipFill>
          <a:blip r:embed="rId10">
            <a:extLst/>
          </a:blip>
          <a:stretch>
            <a:fillRect/>
          </a:stretch>
        </p:blipFill>
        <p:spPr>
          <a:xfrm>
            <a:off x="305608" y="2276826"/>
            <a:ext cx="677069" cy="958780"/>
          </a:xfrm>
          <a:prstGeom prst="rect">
            <a:avLst/>
          </a:prstGeom>
        </p:spPr>
      </p:pic>
      <p:sp>
        <p:nvSpPr>
          <p:cNvPr id="37" name="Freeform 9"/>
          <p:cNvSpPr/>
          <p:nvPr/>
        </p:nvSpPr>
        <p:spPr>
          <a:xfrm>
            <a:off x="825647" y="4515103"/>
            <a:ext cx="5630393" cy="2055427"/>
          </a:xfrm>
          <a:custGeom>
            <a:avLst/>
            <a:gdLst>
              <a:gd name="connsiteX0" fmla="*/ 0 w 3695700"/>
              <a:gd name="connsiteY0" fmla="*/ 428625 h 428625"/>
              <a:gd name="connsiteX1" fmla="*/ 3448050 w 3695700"/>
              <a:gd name="connsiteY1" fmla="*/ 428625 h 428625"/>
              <a:gd name="connsiteX2" fmla="*/ 3695700 w 3695700"/>
              <a:gd name="connsiteY2" fmla="*/ 0 h 428625"/>
            </a:gdLst>
            <a:ahLst/>
            <a:cxnLst>
              <a:cxn ang="0">
                <a:pos x="connsiteX0" y="connsiteY0"/>
              </a:cxn>
              <a:cxn ang="0">
                <a:pos x="connsiteX1" y="connsiteY1"/>
              </a:cxn>
              <a:cxn ang="0">
                <a:pos x="connsiteX2" y="connsiteY2"/>
              </a:cxn>
            </a:cxnLst>
            <a:rect l="l" t="t" r="r" b="b"/>
            <a:pathLst>
              <a:path w="3695700" h="428625">
                <a:moveTo>
                  <a:pt x="0" y="428625"/>
                </a:moveTo>
                <a:lnTo>
                  <a:pt x="3448050" y="428625"/>
                </a:lnTo>
                <a:lnTo>
                  <a:pt x="3695700" y="0"/>
                </a:lnTo>
              </a:path>
            </a:pathLst>
          </a:custGeom>
          <a:noFill/>
          <a:ln w="22225" cap="flat" cmpd="sng">
            <a:solidFill>
              <a:srgbClr val="44B76B"/>
            </a:solidFill>
            <a:prstDash val="solid"/>
            <a:round/>
            <a:headEnd type="non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spcBef>
                <a:spcPct val="0"/>
              </a:spcBef>
            </a:pPr>
            <a:endParaRPr kumimoji="1" lang="es-MX" sz="1300" b="1" kern="0" dirty="0">
              <a:solidFill>
                <a:srgbClr val="000000"/>
              </a:solidFill>
              <a:latin typeface="Arial Narrow" panose="020B0606020202030204" pitchFamily="34" charset="0"/>
            </a:endParaRPr>
          </a:p>
        </p:txBody>
      </p:sp>
      <p:sp>
        <p:nvSpPr>
          <p:cNvPr id="38" name="Freeform 75"/>
          <p:cNvSpPr/>
          <p:nvPr/>
        </p:nvSpPr>
        <p:spPr>
          <a:xfrm flipH="1" flipV="1">
            <a:off x="6716640" y="2684281"/>
            <a:ext cx="4490143" cy="736678"/>
          </a:xfrm>
          <a:custGeom>
            <a:avLst/>
            <a:gdLst>
              <a:gd name="connsiteX0" fmla="*/ 0 w 3695700"/>
              <a:gd name="connsiteY0" fmla="*/ 428625 h 428625"/>
              <a:gd name="connsiteX1" fmla="*/ 3448050 w 3695700"/>
              <a:gd name="connsiteY1" fmla="*/ 428625 h 428625"/>
              <a:gd name="connsiteX2" fmla="*/ 3695700 w 3695700"/>
              <a:gd name="connsiteY2" fmla="*/ 0 h 428625"/>
            </a:gdLst>
            <a:ahLst/>
            <a:cxnLst>
              <a:cxn ang="0">
                <a:pos x="connsiteX0" y="connsiteY0"/>
              </a:cxn>
              <a:cxn ang="0">
                <a:pos x="connsiteX1" y="connsiteY1"/>
              </a:cxn>
              <a:cxn ang="0">
                <a:pos x="connsiteX2" y="connsiteY2"/>
              </a:cxn>
            </a:cxnLst>
            <a:rect l="l" t="t" r="r" b="b"/>
            <a:pathLst>
              <a:path w="3695700" h="428625">
                <a:moveTo>
                  <a:pt x="0" y="428625"/>
                </a:moveTo>
                <a:lnTo>
                  <a:pt x="3448050" y="428625"/>
                </a:lnTo>
                <a:lnTo>
                  <a:pt x="3695700" y="0"/>
                </a:lnTo>
              </a:path>
            </a:pathLst>
          </a:custGeom>
          <a:noFill/>
          <a:ln w="22225" cap="flat" cmpd="sng">
            <a:solidFill>
              <a:schemeClr val="tx2">
                <a:lumMod val="50000"/>
              </a:schemeClr>
            </a:solidFill>
            <a:prstDash val="solid"/>
            <a:round/>
            <a:headEnd type="non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spcBef>
                <a:spcPct val="0"/>
              </a:spcBef>
            </a:pPr>
            <a:endParaRPr kumimoji="1" lang="es-MX" sz="1300" b="1" kern="0" dirty="0">
              <a:solidFill>
                <a:srgbClr val="000000"/>
              </a:solidFill>
              <a:latin typeface="Arial Narrow" panose="020B0606020202030204" pitchFamily="34" charset="0"/>
            </a:endParaRPr>
          </a:p>
        </p:txBody>
      </p:sp>
      <p:sp>
        <p:nvSpPr>
          <p:cNvPr id="39" name="Rectangle 14"/>
          <p:cNvSpPr>
            <a:spLocks noChangeArrowheads="1"/>
          </p:cNvSpPr>
          <p:nvPr/>
        </p:nvSpPr>
        <p:spPr bwMode="auto">
          <a:xfrm>
            <a:off x="7018628" y="1737581"/>
            <a:ext cx="424135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defTabSz="330200">
              <a:tabLst>
                <a:tab pos="8521700" algn="r"/>
              </a:tabLst>
              <a:defRPr kumimoji="1" sz="1700" b="1">
                <a:solidFill>
                  <a:srgbClr val="000000"/>
                </a:solidFill>
                <a:latin typeface="Arial" charset="0"/>
              </a:defRPr>
            </a:lvl1pPr>
            <a:lvl2pPr marL="161925" indent="-160338" defTabSz="330200">
              <a:buChar char="•"/>
              <a:tabLst>
                <a:tab pos="8521700" algn="r"/>
              </a:tabLst>
              <a:defRPr kumimoji="1" sz="1700">
                <a:solidFill>
                  <a:srgbClr val="000000"/>
                </a:solidFill>
                <a:latin typeface="Arial" charset="0"/>
              </a:defRPr>
            </a:lvl2pPr>
            <a:lvl3pPr marL="352425" indent="-188913" defTabSz="330200">
              <a:buChar char="–"/>
              <a:tabLst>
                <a:tab pos="8521700" algn="r"/>
              </a:tabLst>
              <a:defRPr kumimoji="1" sz="1700">
                <a:solidFill>
                  <a:srgbClr val="000000"/>
                </a:solidFill>
                <a:latin typeface="Arial" charset="0"/>
              </a:defRPr>
            </a:lvl3pPr>
            <a:lvl4pPr marL="514350" indent="-160338" defTabSz="330200">
              <a:buChar char="-"/>
              <a:tabLst>
                <a:tab pos="8521700" algn="r"/>
              </a:tabLst>
              <a:defRPr kumimoji="1" sz="1700">
                <a:solidFill>
                  <a:srgbClr val="000000"/>
                </a:solidFill>
                <a:latin typeface="Arial" charset="0"/>
              </a:defRPr>
            </a:lvl4pPr>
            <a:lvl5pPr marL="1511300" indent="-328613" algn="ctr" defTabSz="330200">
              <a:lnSpc>
                <a:spcPts val="1600"/>
              </a:lnSpc>
              <a:tabLst>
                <a:tab pos="8521700" algn="r"/>
              </a:tabLst>
              <a:defRPr kumimoji="1" sz="1400" b="1">
                <a:solidFill>
                  <a:srgbClr val="000000"/>
                </a:solidFill>
                <a:latin typeface="Arial" charset="0"/>
              </a:defRPr>
            </a:lvl5pPr>
            <a:lvl6pPr marL="19685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6pPr>
            <a:lvl7pPr marL="24257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7pPr>
            <a:lvl8pPr marL="28829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8pPr>
            <a:lvl9pPr marL="33401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9pPr>
          </a:lstStyle>
          <a:p>
            <a:pPr marL="0" marR="0" lvl="0" indent="0" defTabSz="330200" eaLnBrk="1" fontAlgn="auto" latinLnBrk="0" hangingPunct="1">
              <a:lnSpc>
                <a:spcPct val="100000"/>
              </a:lnSpc>
              <a:spcBef>
                <a:spcPct val="0"/>
              </a:spcBef>
              <a:spcAft>
                <a:spcPts val="0"/>
              </a:spcAft>
              <a:buClrTx/>
              <a:buSzTx/>
              <a:buFontTx/>
              <a:buNone/>
              <a:tabLst>
                <a:tab pos="8521700" algn="r"/>
              </a:tabLst>
              <a:defRPr/>
            </a:pPr>
            <a:r>
              <a:rPr kumimoji="1" lang="es-MX" altLang="de-DE" sz="2000" b="1" i="0" u="none" strike="noStrike" kern="0" cap="none" spc="0" normalizeH="0" baseline="0" dirty="0" smtClean="0">
                <a:ln>
                  <a:noFill/>
                </a:ln>
                <a:solidFill>
                  <a:srgbClr val="000000"/>
                </a:solidFill>
                <a:effectLst/>
                <a:uLnTx/>
                <a:uFillTx/>
                <a:latin typeface="Arial Narrow" panose="020B0606020202030204" pitchFamily="34" charset="0"/>
              </a:rPr>
              <a:t>Costos de generación y capacidad (Contratos</a:t>
            </a:r>
            <a:r>
              <a:rPr kumimoji="1" lang="es-MX" altLang="de-DE" sz="2000" b="1" i="0" u="none" strike="noStrike" kern="0" cap="none" spc="0" normalizeH="0" dirty="0" smtClean="0">
                <a:ln>
                  <a:noFill/>
                </a:ln>
                <a:solidFill>
                  <a:srgbClr val="000000"/>
                </a:solidFill>
                <a:effectLst/>
                <a:uLnTx/>
                <a:uFillTx/>
                <a:latin typeface="Arial Narrow" panose="020B0606020202030204" pitchFamily="34" charset="0"/>
              </a:rPr>
              <a:t> Legados y Mercado)</a:t>
            </a:r>
            <a:endParaRPr lang="es-MX" altLang="de-DE" sz="2000" kern="0" dirty="0" smtClean="0">
              <a:latin typeface="Arial Narrow" panose="020B0606020202030204" pitchFamily="34" charset="0"/>
            </a:endParaRPr>
          </a:p>
          <a:p>
            <a:pPr>
              <a:spcBef>
                <a:spcPct val="0"/>
              </a:spcBef>
              <a:defRPr/>
            </a:pPr>
            <a:r>
              <a:rPr lang="es-MX" sz="1600" b="0" dirty="0" smtClean="0">
                <a:latin typeface="Arial Narrow" panose="020B0606020202030204" pitchFamily="34" charset="0"/>
              </a:rPr>
              <a:t>Términos publicados en el DOF en agosto de 2017.</a:t>
            </a:r>
            <a:endParaRPr lang="es-MX" sz="1600" b="0" dirty="0">
              <a:latin typeface="Arial Narrow" panose="020B0606020202030204" pitchFamily="34" charset="0"/>
            </a:endParaRPr>
          </a:p>
        </p:txBody>
      </p:sp>
      <p:grpSp>
        <p:nvGrpSpPr>
          <p:cNvPr id="44" name="63 Grupo"/>
          <p:cNvGrpSpPr/>
          <p:nvPr/>
        </p:nvGrpSpPr>
        <p:grpSpPr>
          <a:xfrm>
            <a:off x="10899020" y="1309002"/>
            <a:ext cx="1031466" cy="989642"/>
            <a:chOff x="7266941" y="5013325"/>
            <a:chExt cx="762000" cy="752475"/>
          </a:xfrm>
          <a:solidFill>
            <a:srgbClr val="7F8184"/>
          </a:solidFill>
        </p:grpSpPr>
        <p:sp>
          <p:nvSpPr>
            <p:cNvPr id="45" name="Freeform 6"/>
            <p:cNvSpPr>
              <a:spLocks noEditPoints="1"/>
            </p:cNvSpPr>
            <p:nvPr/>
          </p:nvSpPr>
          <p:spPr bwMode="auto">
            <a:xfrm>
              <a:off x="7266941" y="5391150"/>
              <a:ext cx="762000" cy="374650"/>
            </a:xfrm>
            <a:custGeom>
              <a:avLst/>
              <a:gdLst>
                <a:gd name="T0" fmla="*/ 193 w 201"/>
                <a:gd name="T1" fmla="*/ 83 h 99"/>
                <a:gd name="T2" fmla="*/ 193 w 201"/>
                <a:gd name="T3" fmla="*/ 52 h 99"/>
                <a:gd name="T4" fmla="*/ 193 w 201"/>
                <a:gd name="T5" fmla="*/ 33 h 99"/>
                <a:gd name="T6" fmla="*/ 193 w 201"/>
                <a:gd name="T7" fmla="*/ 0 h 99"/>
                <a:gd name="T8" fmla="*/ 103 w 201"/>
                <a:gd name="T9" fmla="*/ 0 h 99"/>
                <a:gd name="T10" fmla="*/ 93 w 201"/>
                <a:gd name="T11" fmla="*/ 33 h 99"/>
                <a:gd name="T12" fmla="*/ 13 w 201"/>
                <a:gd name="T13" fmla="*/ 33 h 99"/>
                <a:gd name="T14" fmla="*/ 13 w 201"/>
                <a:gd name="T15" fmla="*/ 83 h 99"/>
                <a:gd name="T16" fmla="*/ 4 w 201"/>
                <a:gd name="T17" fmla="*/ 83 h 99"/>
                <a:gd name="T18" fmla="*/ 0 w 201"/>
                <a:gd name="T19" fmla="*/ 99 h 99"/>
                <a:gd name="T20" fmla="*/ 201 w 201"/>
                <a:gd name="T21" fmla="*/ 99 h 99"/>
                <a:gd name="T22" fmla="*/ 201 w 201"/>
                <a:gd name="T23" fmla="*/ 83 h 99"/>
                <a:gd name="T24" fmla="*/ 193 w 201"/>
                <a:gd name="T25" fmla="*/ 83 h 99"/>
                <a:gd name="T26" fmla="*/ 154 w 201"/>
                <a:gd name="T27" fmla="*/ 13 h 99"/>
                <a:gd name="T28" fmla="*/ 162 w 201"/>
                <a:gd name="T29" fmla="*/ 13 h 99"/>
                <a:gd name="T30" fmla="*/ 162 w 201"/>
                <a:gd name="T31" fmla="*/ 22 h 99"/>
                <a:gd name="T32" fmla="*/ 154 w 201"/>
                <a:gd name="T33" fmla="*/ 22 h 99"/>
                <a:gd name="T34" fmla="*/ 154 w 201"/>
                <a:gd name="T35" fmla="*/ 13 h 99"/>
                <a:gd name="T36" fmla="*/ 132 w 201"/>
                <a:gd name="T37" fmla="*/ 13 h 99"/>
                <a:gd name="T38" fmla="*/ 140 w 201"/>
                <a:gd name="T39" fmla="*/ 13 h 99"/>
                <a:gd name="T40" fmla="*/ 140 w 201"/>
                <a:gd name="T41" fmla="*/ 22 h 99"/>
                <a:gd name="T42" fmla="*/ 132 w 201"/>
                <a:gd name="T43" fmla="*/ 22 h 99"/>
                <a:gd name="T44" fmla="*/ 132 w 201"/>
                <a:gd name="T45" fmla="*/ 13 h 99"/>
                <a:gd name="T46" fmla="*/ 119 w 201"/>
                <a:gd name="T47" fmla="*/ 22 h 99"/>
                <a:gd name="T48" fmla="*/ 111 w 201"/>
                <a:gd name="T49" fmla="*/ 22 h 99"/>
                <a:gd name="T50" fmla="*/ 111 w 201"/>
                <a:gd name="T51" fmla="*/ 13 h 99"/>
                <a:gd name="T52" fmla="*/ 119 w 201"/>
                <a:gd name="T53" fmla="*/ 13 h 99"/>
                <a:gd name="T54" fmla="*/ 119 w 201"/>
                <a:gd name="T55" fmla="*/ 22 h 99"/>
                <a:gd name="T56" fmla="*/ 140 w 201"/>
                <a:gd name="T57" fmla="*/ 86 h 99"/>
                <a:gd name="T58" fmla="*/ 145 w 201"/>
                <a:gd name="T59" fmla="*/ 64 h 99"/>
                <a:gd name="T60" fmla="*/ 127 w 201"/>
                <a:gd name="T61" fmla="*/ 64 h 99"/>
                <a:gd name="T62" fmla="*/ 136 w 201"/>
                <a:gd name="T63" fmla="*/ 39 h 99"/>
                <a:gd name="T64" fmla="*/ 153 w 201"/>
                <a:gd name="T65" fmla="*/ 39 h 99"/>
                <a:gd name="T66" fmla="*/ 147 w 201"/>
                <a:gd name="T67" fmla="*/ 54 h 99"/>
                <a:gd name="T68" fmla="*/ 162 w 201"/>
                <a:gd name="T69" fmla="*/ 54 h 99"/>
                <a:gd name="T70" fmla="*/ 140 w 201"/>
                <a:gd name="T71" fmla="*/ 86 h 99"/>
                <a:gd name="T72" fmla="*/ 183 w 201"/>
                <a:gd name="T73" fmla="*/ 22 h 99"/>
                <a:gd name="T74" fmla="*/ 175 w 201"/>
                <a:gd name="T75" fmla="*/ 22 h 99"/>
                <a:gd name="T76" fmla="*/ 175 w 201"/>
                <a:gd name="T77" fmla="*/ 13 h 99"/>
                <a:gd name="T78" fmla="*/ 183 w 201"/>
                <a:gd name="T79" fmla="*/ 13 h 99"/>
                <a:gd name="T80" fmla="*/ 183 w 201"/>
                <a:gd name="T81"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1" h="99">
                  <a:moveTo>
                    <a:pt x="193" y="83"/>
                  </a:moveTo>
                  <a:cubicBezTo>
                    <a:pt x="193" y="52"/>
                    <a:pt x="193" y="52"/>
                    <a:pt x="193" y="52"/>
                  </a:cubicBezTo>
                  <a:cubicBezTo>
                    <a:pt x="193" y="33"/>
                    <a:pt x="193" y="33"/>
                    <a:pt x="193" y="33"/>
                  </a:cubicBezTo>
                  <a:cubicBezTo>
                    <a:pt x="193" y="0"/>
                    <a:pt x="193" y="0"/>
                    <a:pt x="193" y="0"/>
                  </a:cubicBezTo>
                  <a:cubicBezTo>
                    <a:pt x="103" y="0"/>
                    <a:pt x="103" y="0"/>
                    <a:pt x="103" y="0"/>
                  </a:cubicBezTo>
                  <a:cubicBezTo>
                    <a:pt x="93" y="33"/>
                    <a:pt x="93" y="33"/>
                    <a:pt x="93" y="33"/>
                  </a:cubicBezTo>
                  <a:cubicBezTo>
                    <a:pt x="13" y="33"/>
                    <a:pt x="13" y="33"/>
                    <a:pt x="13" y="33"/>
                  </a:cubicBezTo>
                  <a:cubicBezTo>
                    <a:pt x="13" y="83"/>
                    <a:pt x="13" y="83"/>
                    <a:pt x="13" y="83"/>
                  </a:cubicBezTo>
                  <a:cubicBezTo>
                    <a:pt x="4" y="83"/>
                    <a:pt x="4" y="83"/>
                    <a:pt x="4" y="83"/>
                  </a:cubicBezTo>
                  <a:cubicBezTo>
                    <a:pt x="0" y="99"/>
                    <a:pt x="0" y="99"/>
                    <a:pt x="0" y="99"/>
                  </a:cubicBezTo>
                  <a:cubicBezTo>
                    <a:pt x="201" y="99"/>
                    <a:pt x="201" y="99"/>
                    <a:pt x="201" y="99"/>
                  </a:cubicBezTo>
                  <a:cubicBezTo>
                    <a:pt x="201" y="83"/>
                    <a:pt x="201" y="83"/>
                    <a:pt x="201" y="83"/>
                  </a:cubicBezTo>
                  <a:lnTo>
                    <a:pt x="193" y="83"/>
                  </a:lnTo>
                  <a:close/>
                  <a:moveTo>
                    <a:pt x="154" y="13"/>
                  </a:moveTo>
                  <a:cubicBezTo>
                    <a:pt x="156" y="13"/>
                    <a:pt x="159" y="13"/>
                    <a:pt x="162" y="13"/>
                  </a:cubicBezTo>
                  <a:cubicBezTo>
                    <a:pt x="162" y="16"/>
                    <a:pt x="162" y="19"/>
                    <a:pt x="162" y="22"/>
                  </a:cubicBezTo>
                  <a:cubicBezTo>
                    <a:pt x="159" y="22"/>
                    <a:pt x="156" y="22"/>
                    <a:pt x="154" y="22"/>
                  </a:cubicBezTo>
                  <a:cubicBezTo>
                    <a:pt x="154" y="19"/>
                    <a:pt x="154" y="16"/>
                    <a:pt x="154" y="13"/>
                  </a:cubicBezTo>
                  <a:close/>
                  <a:moveTo>
                    <a:pt x="132" y="13"/>
                  </a:moveTo>
                  <a:cubicBezTo>
                    <a:pt x="135" y="13"/>
                    <a:pt x="138" y="13"/>
                    <a:pt x="140" y="13"/>
                  </a:cubicBezTo>
                  <a:cubicBezTo>
                    <a:pt x="140" y="16"/>
                    <a:pt x="140" y="19"/>
                    <a:pt x="140" y="22"/>
                  </a:cubicBezTo>
                  <a:cubicBezTo>
                    <a:pt x="138" y="22"/>
                    <a:pt x="135" y="22"/>
                    <a:pt x="132" y="22"/>
                  </a:cubicBezTo>
                  <a:cubicBezTo>
                    <a:pt x="132" y="19"/>
                    <a:pt x="132" y="16"/>
                    <a:pt x="132" y="13"/>
                  </a:cubicBezTo>
                  <a:close/>
                  <a:moveTo>
                    <a:pt x="119" y="22"/>
                  </a:moveTo>
                  <a:cubicBezTo>
                    <a:pt x="111" y="22"/>
                    <a:pt x="111" y="22"/>
                    <a:pt x="111" y="22"/>
                  </a:cubicBezTo>
                  <a:cubicBezTo>
                    <a:pt x="111" y="13"/>
                    <a:pt x="111" y="13"/>
                    <a:pt x="111" y="13"/>
                  </a:cubicBezTo>
                  <a:cubicBezTo>
                    <a:pt x="119" y="13"/>
                    <a:pt x="119" y="13"/>
                    <a:pt x="119" y="13"/>
                  </a:cubicBezTo>
                  <a:lnTo>
                    <a:pt x="119" y="22"/>
                  </a:lnTo>
                  <a:close/>
                  <a:moveTo>
                    <a:pt x="140" y="86"/>
                  </a:moveTo>
                  <a:cubicBezTo>
                    <a:pt x="145" y="64"/>
                    <a:pt x="145" y="64"/>
                    <a:pt x="145" y="64"/>
                  </a:cubicBezTo>
                  <a:cubicBezTo>
                    <a:pt x="127" y="64"/>
                    <a:pt x="127" y="64"/>
                    <a:pt x="127" y="64"/>
                  </a:cubicBezTo>
                  <a:cubicBezTo>
                    <a:pt x="136" y="39"/>
                    <a:pt x="136" y="39"/>
                    <a:pt x="136" y="39"/>
                  </a:cubicBezTo>
                  <a:cubicBezTo>
                    <a:pt x="153" y="39"/>
                    <a:pt x="153" y="39"/>
                    <a:pt x="153" y="39"/>
                  </a:cubicBezTo>
                  <a:cubicBezTo>
                    <a:pt x="147" y="54"/>
                    <a:pt x="147" y="54"/>
                    <a:pt x="147" y="54"/>
                  </a:cubicBezTo>
                  <a:cubicBezTo>
                    <a:pt x="162" y="54"/>
                    <a:pt x="162" y="54"/>
                    <a:pt x="162" y="54"/>
                  </a:cubicBezTo>
                  <a:lnTo>
                    <a:pt x="140" y="86"/>
                  </a:lnTo>
                  <a:close/>
                  <a:moveTo>
                    <a:pt x="183" y="22"/>
                  </a:moveTo>
                  <a:cubicBezTo>
                    <a:pt x="181" y="22"/>
                    <a:pt x="178" y="22"/>
                    <a:pt x="175" y="22"/>
                  </a:cubicBezTo>
                  <a:cubicBezTo>
                    <a:pt x="175" y="19"/>
                    <a:pt x="175" y="16"/>
                    <a:pt x="175" y="13"/>
                  </a:cubicBezTo>
                  <a:cubicBezTo>
                    <a:pt x="178" y="13"/>
                    <a:pt x="181" y="13"/>
                    <a:pt x="183" y="13"/>
                  </a:cubicBezTo>
                  <a:cubicBezTo>
                    <a:pt x="183" y="16"/>
                    <a:pt x="183" y="19"/>
                    <a:pt x="183"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Freeform 7"/>
            <p:cNvSpPr>
              <a:spLocks noEditPoints="1"/>
            </p:cNvSpPr>
            <p:nvPr/>
          </p:nvSpPr>
          <p:spPr bwMode="auto">
            <a:xfrm>
              <a:off x="7695566" y="5254625"/>
              <a:ext cx="260350" cy="122238"/>
            </a:xfrm>
            <a:custGeom>
              <a:avLst/>
              <a:gdLst>
                <a:gd name="T0" fmla="*/ 6 w 69"/>
                <a:gd name="T1" fmla="*/ 32 h 32"/>
                <a:gd name="T2" fmla="*/ 64 w 69"/>
                <a:gd name="T3" fmla="*/ 32 h 32"/>
                <a:gd name="T4" fmla="*/ 64 w 69"/>
                <a:gd name="T5" fmla="*/ 8 h 32"/>
                <a:gd name="T6" fmla="*/ 69 w 69"/>
                <a:gd name="T7" fmla="*/ 8 h 32"/>
                <a:gd name="T8" fmla="*/ 69 w 69"/>
                <a:gd name="T9" fmla="*/ 0 h 32"/>
                <a:gd name="T10" fmla="*/ 0 w 69"/>
                <a:gd name="T11" fmla="*/ 0 h 32"/>
                <a:gd name="T12" fmla="*/ 0 w 69"/>
                <a:gd name="T13" fmla="*/ 8 h 32"/>
                <a:gd name="T14" fmla="*/ 6 w 69"/>
                <a:gd name="T15" fmla="*/ 8 h 32"/>
                <a:gd name="T16" fmla="*/ 6 w 69"/>
                <a:gd name="T17" fmla="*/ 32 h 32"/>
                <a:gd name="T18" fmla="*/ 52 w 69"/>
                <a:gd name="T19" fmla="*/ 12 h 32"/>
                <a:gd name="T20" fmla="*/ 57 w 69"/>
                <a:gd name="T21" fmla="*/ 12 h 32"/>
                <a:gd name="T22" fmla="*/ 57 w 69"/>
                <a:gd name="T23" fmla="*/ 17 h 32"/>
                <a:gd name="T24" fmla="*/ 52 w 69"/>
                <a:gd name="T25" fmla="*/ 17 h 32"/>
                <a:gd name="T26" fmla="*/ 52 w 69"/>
                <a:gd name="T27" fmla="*/ 12 h 32"/>
                <a:gd name="T28" fmla="*/ 40 w 69"/>
                <a:gd name="T29" fmla="*/ 12 h 32"/>
                <a:gd name="T30" fmla="*/ 44 w 69"/>
                <a:gd name="T31" fmla="*/ 12 h 32"/>
                <a:gd name="T32" fmla="*/ 44 w 69"/>
                <a:gd name="T33" fmla="*/ 17 h 32"/>
                <a:gd name="T34" fmla="*/ 40 w 69"/>
                <a:gd name="T35" fmla="*/ 17 h 32"/>
                <a:gd name="T36" fmla="*/ 40 w 69"/>
                <a:gd name="T37" fmla="*/ 12 h 32"/>
                <a:gd name="T38" fmla="*/ 27 w 69"/>
                <a:gd name="T39" fmla="*/ 12 h 32"/>
                <a:gd name="T40" fmla="*/ 32 w 69"/>
                <a:gd name="T41" fmla="*/ 12 h 32"/>
                <a:gd name="T42" fmla="*/ 32 w 69"/>
                <a:gd name="T43" fmla="*/ 17 h 32"/>
                <a:gd name="T44" fmla="*/ 27 w 69"/>
                <a:gd name="T45" fmla="*/ 17 h 32"/>
                <a:gd name="T46" fmla="*/ 27 w 69"/>
                <a:gd name="T47" fmla="*/ 12 h 32"/>
                <a:gd name="T48" fmla="*/ 14 w 69"/>
                <a:gd name="T49" fmla="*/ 12 h 32"/>
                <a:gd name="T50" fmla="*/ 19 w 69"/>
                <a:gd name="T51" fmla="*/ 12 h 32"/>
                <a:gd name="T52" fmla="*/ 19 w 69"/>
                <a:gd name="T53" fmla="*/ 17 h 32"/>
                <a:gd name="T54" fmla="*/ 14 w 69"/>
                <a:gd name="T55" fmla="*/ 17 h 32"/>
                <a:gd name="T56" fmla="*/ 14 w 69"/>
                <a:gd name="T57"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32">
                  <a:moveTo>
                    <a:pt x="6" y="32"/>
                  </a:moveTo>
                  <a:cubicBezTo>
                    <a:pt x="64" y="32"/>
                    <a:pt x="64" y="32"/>
                    <a:pt x="64" y="32"/>
                  </a:cubicBezTo>
                  <a:cubicBezTo>
                    <a:pt x="64" y="8"/>
                    <a:pt x="64" y="8"/>
                    <a:pt x="64" y="8"/>
                  </a:cubicBezTo>
                  <a:cubicBezTo>
                    <a:pt x="69" y="8"/>
                    <a:pt x="69" y="8"/>
                    <a:pt x="69" y="8"/>
                  </a:cubicBezTo>
                  <a:cubicBezTo>
                    <a:pt x="69" y="0"/>
                    <a:pt x="69" y="0"/>
                    <a:pt x="69" y="0"/>
                  </a:cubicBezTo>
                  <a:cubicBezTo>
                    <a:pt x="0" y="0"/>
                    <a:pt x="0" y="0"/>
                    <a:pt x="0" y="0"/>
                  </a:cubicBezTo>
                  <a:cubicBezTo>
                    <a:pt x="0" y="8"/>
                    <a:pt x="0" y="8"/>
                    <a:pt x="0" y="8"/>
                  </a:cubicBezTo>
                  <a:cubicBezTo>
                    <a:pt x="6" y="8"/>
                    <a:pt x="6" y="8"/>
                    <a:pt x="6" y="8"/>
                  </a:cubicBezTo>
                  <a:lnTo>
                    <a:pt x="6" y="32"/>
                  </a:lnTo>
                  <a:close/>
                  <a:moveTo>
                    <a:pt x="52" y="12"/>
                  </a:moveTo>
                  <a:cubicBezTo>
                    <a:pt x="54" y="12"/>
                    <a:pt x="56" y="12"/>
                    <a:pt x="57" y="12"/>
                  </a:cubicBezTo>
                  <a:cubicBezTo>
                    <a:pt x="57" y="14"/>
                    <a:pt x="57" y="16"/>
                    <a:pt x="57" y="17"/>
                  </a:cubicBezTo>
                  <a:cubicBezTo>
                    <a:pt x="56" y="17"/>
                    <a:pt x="54" y="17"/>
                    <a:pt x="52" y="17"/>
                  </a:cubicBezTo>
                  <a:cubicBezTo>
                    <a:pt x="52" y="16"/>
                    <a:pt x="52" y="14"/>
                    <a:pt x="52" y="12"/>
                  </a:cubicBezTo>
                  <a:close/>
                  <a:moveTo>
                    <a:pt x="40" y="12"/>
                  </a:moveTo>
                  <a:cubicBezTo>
                    <a:pt x="41" y="12"/>
                    <a:pt x="43" y="12"/>
                    <a:pt x="44" y="12"/>
                  </a:cubicBezTo>
                  <a:cubicBezTo>
                    <a:pt x="44" y="14"/>
                    <a:pt x="44" y="16"/>
                    <a:pt x="44" y="17"/>
                  </a:cubicBezTo>
                  <a:cubicBezTo>
                    <a:pt x="43" y="17"/>
                    <a:pt x="41" y="17"/>
                    <a:pt x="40" y="17"/>
                  </a:cubicBezTo>
                  <a:cubicBezTo>
                    <a:pt x="40" y="16"/>
                    <a:pt x="40" y="14"/>
                    <a:pt x="40" y="12"/>
                  </a:cubicBezTo>
                  <a:close/>
                  <a:moveTo>
                    <a:pt x="27" y="12"/>
                  </a:moveTo>
                  <a:cubicBezTo>
                    <a:pt x="29" y="12"/>
                    <a:pt x="30" y="12"/>
                    <a:pt x="32" y="12"/>
                  </a:cubicBezTo>
                  <a:cubicBezTo>
                    <a:pt x="32" y="14"/>
                    <a:pt x="32" y="16"/>
                    <a:pt x="32" y="17"/>
                  </a:cubicBezTo>
                  <a:cubicBezTo>
                    <a:pt x="30" y="17"/>
                    <a:pt x="29" y="17"/>
                    <a:pt x="27" y="17"/>
                  </a:cubicBezTo>
                  <a:cubicBezTo>
                    <a:pt x="27" y="16"/>
                    <a:pt x="27" y="14"/>
                    <a:pt x="27" y="12"/>
                  </a:cubicBezTo>
                  <a:close/>
                  <a:moveTo>
                    <a:pt x="14" y="12"/>
                  </a:moveTo>
                  <a:cubicBezTo>
                    <a:pt x="19" y="12"/>
                    <a:pt x="19" y="12"/>
                    <a:pt x="19" y="12"/>
                  </a:cubicBezTo>
                  <a:cubicBezTo>
                    <a:pt x="19" y="17"/>
                    <a:pt x="19" y="17"/>
                    <a:pt x="19" y="17"/>
                  </a:cubicBezTo>
                  <a:cubicBezTo>
                    <a:pt x="14" y="17"/>
                    <a:pt x="14" y="17"/>
                    <a:pt x="14" y="17"/>
                  </a:cubicBezTo>
                  <a:lnTo>
                    <a:pt x="14"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Freeform 8"/>
            <p:cNvSpPr>
              <a:spLocks/>
            </p:cNvSpPr>
            <p:nvPr/>
          </p:nvSpPr>
          <p:spPr bwMode="auto">
            <a:xfrm>
              <a:off x="7463791" y="5118100"/>
              <a:ext cx="79375" cy="376238"/>
            </a:xfrm>
            <a:custGeom>
              <a:avLst/>
              <a:gdLst>
                <a:gd name="T0" fmla="*/ 7 w 50"/>
                <a:gd name="T1" fmla="*/ 0 h 237"/>
                <a:gd name="T2" fmla="*/ 0 w 50"/>
                <a:gd name="T3" fmla="*/ 237 h 237"/>
                <a:gd name="T4" fmla="*/ 50 w 50"/>
                <a:gd name="T5" fmla="*/ 237 h 237"/>
                <a:gd name="T6" fmla="*/ 43 w 50"/>
                <a:gd name="T7" fmla="*/ 0 h 237"/>
                <a:gd name="T8" fmla="*/ 7 w 50"/>
                <a:gd name="T9" fmla="*/ 0 h 237"/>
              </a:gdLst>
              <a:ahLst/>
              <a:cxnLst>
                <a:cxn ang="0">
                  <a:pos x="T0" y="T1"/>
                </a:cxn>
                <a:cxn ang="0">
                  <a:pos x="T2" y="T3"/>
                </a:cxn>
                <a:cxn ang="0">
                  <a:pos x="T4" y="T5"/>
                </a:cxn>
                <a:cxn ang="0">
                  <a:pos x="T6" y="T7"/>
                </a:cxn>
                <a:cxn ang="0">
                  <a:pos x="T8" y="T9"/>
                </a:cxn>
              </a:cxnLst>
              <a:rect l="0" t="0" r="r" b="b"/>
              <a:pathLst>
                <a:path w="50" h="237">
                  <a:moveTo>
                    <a:pt x="7" y="0"/>
                  </a:moveTo>
                  <a:lnTo>
                    <a:pt x="0" y="237"/>
                  </a:lnTo>
                  <a:lnTo>
                    <a:pt x="50" y="237"/>
                  </a:lnTo>
                  <a:lnTo>
                    <a:pt x="43" y="0"/>
                  </a:lnTo>
                  <a:lnTo>
                    <a:pt x="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Freeform 9"/>
            <p:cNvSpPr>
              <a:spLocks/>
            </p:cNvSpPr>
            <p:nvPr/>
          </p:nvSpPr>
          <p:spPr bwMode="auto">
            <a:xfrm>
              <a:off x="7370128" y="5024438"/>
              <a:ext cx="101600" cy="79375"/>
            </a:xfrm>
            <a:custGeom>
              <a:avLst/>
              <a:gdLst>
                <a:gd name="T0" fmla="*/ 0 w 27"/>
                <a:gd name="T1" fmla="*/ 16 h 21"/>
                <a:gd name="T2" fmla="*/ 4 w 27"/>
                <a:gd name="T3" fmla="*/ 21 h 21"/>
                <a:gd name="T4" fmla="*/ 9 w 27"/>
                <a:gd name="T5" fmla="*/ 17 h 21"/>
                <a:gd name="T6" fmla="*/ 12 w 27"/>
                <a:gd name="T7" fmla="*/ 18 h 21"/>
                <a:gd name="T8" fmla="*/ 18 w 27"/>
                <a:gd name="T9" fmla="*/ 14 h 21"/>
                <a:gd name="T10" fmla="*/ 20 w 27"/>
                <a:gd name="T11" fmla="*/ 14 h 21"/>
                <a:gd name="T12" fmla="*/ 27 w 27"/>
                <a:gd name="T13" fmla="*/ 7 h 21"/>
                <a:gd name="T14" fmla="*/ 20 w 27"/>
                <a:gd name="T15" fmla="*/ 0 h 21"/>
                <a:gd name="T16" fmla="*/ 14 w 27"/>
                <a:gd name="T17" fmla="*/ 4 h 21"/>
                <a:gd name="T18" fmla="*/ 12 w 27"/>
                <a:gd name="T19" fmla="*/ 4 h 21"/>
                <a:gd name="T20" fmla="*/ 11 w 27"/>
                <a:gd name="T21" fmla="*/ 4 h 21"/>
                <a:gd name="T22" fmla="*/ 6 w 27"/>
                <a:gd name="T23" fmla="*/ 3 h 21"/>
                <a:gd name="T24" fmla="*/ 0 w 27"/>
                <a:gd name="T25" fmla="*/ 9 h 21"/>
                <a:gd name="T26" fmla="*/ 1 w 27"/>
                <a:gd name="T27" fmla="*/ 14 h 21"/>
                <a:gd name="T28" fmla="*/ 0 w 27"/>
                <a:gd name="T2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1">
                  <a:moveTo>
                    <a:pt x="0" y="16"/>
                  </a:moveTo>
                  <a:cubicBezTo>
                    <a:pt x="0" y="19"/>
                    <a:pt x="2" y="21"/>
                    <a:pt x="4" y="21"/>
                  </a:cubicBezTo>
                  <a:cubicBezTo>
                    <a:pt x="7" y="21"/>
                    <a:pt x="8" y="19"/>
                    <a:pt x="9" y="17"/>
                  </a:cubicBezTo>
                  <a:cubicBezTo>
                    <a:pt x="10" y="18"/>
                    <a:pt x="11" y="18"/>
                    <a:pt x="12" y="18"/>
                  </a:cubicBezTo>
                  <a:cubicBezTo>
                    <a:pt x="15" y="18"/>
                    <a:pt x="17" y="16"/>
                    <a:pt x="18" y="14"/>
                  </a:cubicBezTo>
                  <a:cubicBezTo>
                    <a:pt x="19" y="14"/>
                    <a:pt x="19" y="14"/>
                    <a:pt x="20" y="14"/>
                  </a:cubicBezTo>
                  <a:cubicBezTo>
                    <a:pt x="24" y="14"/>
                    <a:pt x="27" y="11"/>
                    <a:pt x="27" y="7"/>
                  </a:cubicBezTo>
                  <a:cubicBezTo>
                    <a:pt x="27" y="3"/>
                    <a:pt x="24" y="0"/>
                    <a:pt x="20" y="0"/>
                  </a:cubicBezTo>
                  <a:cubicBezTo>
                    <a:pt x="17" y="0"/>
                    <a:pt x="15" y="2"/>
                    <a:pt x="14" y="4"/>
                  </a:cubicBezTo>
                  <a:cubicBezTo>
                    <a:pt x="13" y="4"/>
                    <a:pt x="12" y="4"/>
                    <a:pt x="12" y="4"/>
                  </a:cubicBezTo>
                  <a:cubicBezTo>
                    <a:pt x="12" y="4"/>
                    <a:pt x="11" y="4"/>
                    <a:pt x="11" y="4"/>
                  </a:cubicBezTo>
                  <a:cubicBezTo>
                    <a:pt x="10" y="3"/>
                    <a:pt x="8" y="3"/>
                    <a:pt x="6" y="3"/>
                  </a:cubicBezTo>
                  <a:cubicBezTo>
                    <a:pt x="3" y="3"/>
                    <a:pt x="0" y="6"/>
                    <a:pt x="0" y="9"/>
                  </a:cubicBezTo>
                  <a:cubicBezTo>
                    <a:pt x="0" y="11"/>
                    <a:pt x="0" y="12"/>
                    <a:pt x="1" y="14"/>
                  </a:cubicBezTo>
                  <a:cubicBezTo>
                    <a:pt x="0" y="14"/>
                    <a:pt x="0" y="15"/>
                    <a:pt x="0"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Freeform 10"/>
            <p:cNvSpPr>
              <a:spLocks/>
            </p:cNvSpPr>
            <p:nvPr/>
          </p:nvSpPr>
          <p:spPr bwMode="auto">
            <a:xfrm>
              <a:off x="7346316" y="5118100"/>
              <a:ext cx="79375" cy="376238"/>
            </a:xfrm>
            <a:custGeom>
              <a:avLst/>
              <a:gdLst>
                <a:gd name="T0" fmla="*/ 43 w 50"/>
                <a:gd name="T1" fmla="*/ 0 h 237"/>
                <a:gd name="T2" fmla="*/ 7 w 50"/>
                <a:gd name="T3" fmla="*/ 0 h 237"/>
                <a:gd name="T4" fmla="*/ 0 w 50"/>
                <a:gd name="T5" fmla="*/ 237 h 237"/>
                <a:gd name="T6" fmla="*/ 50 w 50"/>
                <a:gd name="T7" fmla="*/ 237 h 237"/>
                <a:gd name="T8" fmla="*/ 43 w 50"/>
                <a:gd name="T9" fmla="*/ 0 h 237"/>
              </a:gdLst>
              <a:ahLst/>
              <a:cxnLst>
                <a:cxn ang="0">
                  <a:pos x="T0" y="T1"/>
                </a:cxn>
                <a:cxn ang="0">
                  <a:pos x="T2" y="T3"/>
                </a:cxn>
                <a:cxn ang="0">
                  <a:pos x="T4" y="T5"/>
                </a:cxn>
                <a:cxn ang="0">
                  <a:pos x="T6" y="T7"/>
                </a:cxn>
                <a:cxn ang="0">
                  <a:pos x="T8" y="T9"/>
                </a:cxn>
              </a:cxnLst>
              <a:rect l="0" t="0" r="r" b="b"/>
              <a:pathLst>
                <a:path w="50" h="237">
                  <a:moveTo>
                    <a:pt x="43" y="0"/>
                  </a:moveTo>
                  <a:lnTo>
                    <a:pt x="7" y="0"/>
                  </a:lnTo>
                  <a:lnTo>
                    <a:pt x="0" y="237"/>
                  </a:lnTo>
                  <a:lnTo>
                    <a:pt x="50" y="237"/>
                  </a:lnTo>
                  <a:lnTo>
                    <a:pt x="43"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Freeform 11"/>
            <p:cNvSpPr>
              <a:spLocks/>
            </p:cNvSpPr>
            <p:nvPr/>
          </p:nvSpPr>
          <p:spPr bwMode="auto">
            <a:xfrm>
              <a:off x="7468553" y="5013325"/>
              <a:ext cx="203200" cy="98425"/>
            </a:xfrm>
            <a:custGeom>
              <a:avLst/>
              <a:gdLst>
                <a:gd name="T0" fmla="*/ 0 w 54"/>
                <a:gd name="T1" fmla="*/ 17 h 26"/>
                <a:gd name="T2" fmla="*/ 5 w 54"/>
                <a:gd name="T3" fmla="*/ 22 h 26"/>
                <a:gd name="T4" fmla="*/ 5 w 54"/>
                <a:gd name="T5" fmla="*/ 22 h 26"/>
                <a:gd name="T6" fmla="*/ 11 w 54"/>
                <a:gd name="T7" fmla="*/ 26 h 26"/>
                <a:gd name="T8" fmla="*/ 18 w 54"/>
                <a:gd name="T9" fmla="*/ 19 h 26"/>
                <a:gd name="T10" fmla="*/ 18 w 54"/>
                <a:gd name="T11" fmla="*/ 19 h 26"/>
                <a:gd name="T12" fmla="*/ 23 w 54"/>
                <a:gd name="T13" fmla="*/ 14 h 26"/>
                <a:gd name="T14" fmla="*/ 23 w 54"/>
                <a:gd name="T15" fmla="*/ 14 h 26"/>
                <a:gd name="T16" fmla="*/ 27 w 54"/>
                <a:gd name="T17" fmla="*/ 15 h 26"/>
                <a:gd name="T18" fmla="*/ 27 w 54"/>
                <a:gd name="T19" fmla="*/ 15 h 26"/>
                <a:gd name="T20" fmla="*/ 33 w 54"/>
                <a:gd name="T21" fmla="*/ 20 h 26"/>
                <a:gd name="T22" fmla="*/ 38 w 54"/>
                <a:gd name="T23" fmla="*/ 15 h 26"/>
                <a:gd name="T24" fmla="*/ 40 w 54"/>
                <a:gd name="T25" fmla="*/ 15 h 26"/>
                <a:gd name="T26" fmla="*/ 47 w 54"/>
                <a:gd name="T27" fmla="*/ 21 h 26"/>
                <a:gd name="T28" fmla="*/ 54 w 54"/>
                <a:gd name="T29" fmla="*/ 14 h 26"/>
                <a:gd name="T30" fmla="*/ 49 w 54"/>
                <a:gd name="T31" fmla="*/ 7 h 26"/>
                <a:gd name="T32" fmla="*/ 41 w 54"/>
                <a:gd name="T33" fmla="*/ 0 h 26"/>
                <a:gd name="T34" fmla="*/ 33 w 54"/>
                <a:gd name="T35" fmla="*/ 8 h 26"/>
                <a:gd name="T36" fmla="*/ 33 w 54"/>
                <a:gd name="T37" fmla="*/ 9 h 26"/>
                <a:gd name="T38" fmla="*/ 33 w 54"/>
                <a:gd name="T39" fmla="*/ 9 h 26"/>
                <a:gd name="T40" fmla="*/ 33 w 54"/>
                <a:gd name="T41" fmla="*/ 9 h 26"/>
                <a:gd name="T42" fmla="*/ 27 w 54"/>
                <a:gd name="T43" fmla="*/ 3 h 26"/>
                <a:gd name="T44" fmla="*/ 22 w 54"/>
                <a:gd name="T45" fmla="*/ 6 h 26"/>
                <a:gd name="T46" fmla="*/ 17 w 54"/>
                <a:gd name="T47" fmla="*/ 4 h 26"/>
                <a:gd name="T48" fmla="*/ 13 w 54"/>
                <a:gd name="T49" fmla="*/ 5 h 26"/>
                <a:gd name="T50" fmla="*/ 9 w 54"/>
                <a:gd name="T51" fmla="*/ 3 h 26"/>
                <a:gd name="T52" fmla="*/ 3 w 54"/>
                <a:gd name="T53" fmla="*/ 9 h 26"/>
                <a:gd name="T54" fmla="*/ 4 w 54"/>
                <a:gd name="T55" fmla="*/ 13 h 26"/>
                <a:gd name="T56" fmla="*/ 0 w 54"/>
                <a:gd name="T5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26">
                  <a:moveTo>
                    <a:pt x="0" y="17"/>
                  </a:moveTo>
                  <a:cubicBezTo>
                    <a:pt x="0" y="20"/>
                    <a:pt x="2" y="22"/>
                    <a:pt x="5" y="22"/>
                  </a:cubicBezTo>
                  <a:cubicBezTo>
                    <a:pt x="5" y="22"/>
                    <a:pt x="5" y="22"/>
                    <a:pt x="5" y="22"/>
                  </a:cubicBezTo>
                  <a:cubicBezTo>
                    <a:pt x="6" y="24"/>
                    <a:pt x="8" y="26"/>
                    <a:pt x="11" y="26"/>
                  </a:cubicBezTo>
                  <a:cubicBezTo>
                    <a:pt x="15" y="26"/>
                    <a:pt x="18" y="23"/>
                    <a:pt x="18" y="19"/>
                  </a:cubicBezTo>
                  <a:cubicBezTo>
                    <a:pt x="18" y="19"/>
                    <a:pt x="18" y="19"/>
                    <a:pt x="18" y="19"/>
                  </a:cubicBezTo>
                  <a:cubicBezTo>
                    <a:pt x="21" y="19"/>
                    <a:pt x="23" y="17"/>
                    <a:pt x="23" y="14"/>
                  </a:cubicBezTo>
                  <a:cubicBezTo>
                    <a:pt x="23" y="14"/>
                    <a:pt x="23" y="14"/>
                    <a:pt x="23" y="14"/>
                  </a:cubicBezTo>
                  <a:cubicBezTo>
                    <a:pt x="24" y="15"/>
                    <a:pt x="25" y="15"/>
                    <a:pt x="27" y="15"/>
                  </a:cubicBezTo>
                  <a:cubicBezTo>
                    <a:pt x="27" y="15"/>
                    <a:pt x="27" y="15"/>
                    <a:pt x="27" y="15"/>
                  </a:cubicBezTo>
                  <a:cubicBezTo>
                    <a:pt x="27" y="18"/>
                    <a:pt x="30" y="20"/>
                    <a:pt x="33" y="20"/>
                  </a:cubicBezTo>
                  <a:cubicBezTo>
                    <a:pt x="36" y="20"/>
                    <a:pt x="38" y="18"/>
                    <a:pt x="38" y="15"/>
                  </a:cubicBezTo>
                  <a:cubicBezTo>
                    <a:pt x="39" y="15"/>
                    <a:pt x="39" y="15"/>
                    <a:pt x="40" y="15"/>
                  </a:cubicBezTo>
                  <a:cubicBezTo>
                    <a:pt x="41" y="19"/>
                    <a:pt x="44" y="21"/>
                    <a:pt x="47" y="21"/>
                  </a:cubicBezTo>
                  <a:cubicBezTo>
                    <a:pt x="51" y="21"/>
                    <a:pt x="54" y="18"/>
                    <a:pt x="54" y="14"/>
                  </a:cubicBezTo>
                  <a:cubicBezTo>
                    <a:pt x="54" y="10"/>
                    <a:pt x="52" y="7"/>
                    <a:pt x="49" y="7"/>
                  </a:cubicBezTo>
                  <a:cubicBezTo>
                    <a:pt x="48" y="3"/>
                    <a:pt x="45" y="0"/>
                    <a:pt x="41" y="0"/>
                  </a:cubicBezTo>
                  <a:cubicBezTo>
                    <a:pt x="37" y="0"/>
                    <a:pt x="33" y="3"/>
                    <a:pt x="33" y="8"/>
                  </a:cubicBezTo>
                  <a:cubicBezTo>
                    <a:pt x="33" y="8"/>
                    <a:pt x="33" y="8"/>
                    <a:pt x="33" y="9"/>
                  </a:cubicBezTo>
                  <a:cubicBezTo>
                    <a:pt x="33" y="9"/>
                    <a:pt x="33" y="9"/>
                    <a:pt x="33" y="9"/>
                  </a:cubicBezTo>
                  <a:cubicBezTo>
                    <a:pt x="33" y="9"/>
                    <a:pt x="33" y="9"/>
                    <a:pt x="33" y="9"/>
                  </a:cubicBezTo>
                  <a:cubicBezTo>
                    <a:pt x="32" y="6"/>
                    <a:pt x="30" y="3"/>
                    <a:pt x="27" y="3"/>
                  </a:cubicBezTo>
                  <a:cubicBezTo>
                    <a:pt x="24" y="3"/>
                    <a:pt x="23" y="5"/>
                    <a:pt x="22" y="6"/>
                  </a:cubicBezTo>
                  <a:cubicBezTo>
                    <a:pt x="20" y="5"/>
                    <a:pt x="19" y="4"/>
                    <a:pt x="17" y="4"/>
                  </a:cubicBezTo>
                  <a:cubicBezTo>
                    <a:pt x="16" y="4"/>
                    <a:pt x="14" y="4"/>
                    <a:pt x="13" y="5"/>
                  </a:cubicBezTo>
                  <a:cubicBezTo>
                    <a:pt x="12" y="4"/>
                    <a:pt x="11" y="3"/>
                    <a:pt x="9" y="3"/>
                  </a:cubicBezTo>
                  <a:cubicBezTo>
                    <a:pt x="6" y="3"/>
                    <a:pt x="3" y="6"/>
                    <a:pt x="3" y="9"/>
                  </a:cubicBezTo>
                  <a:cubicBezTo>
                    <a:pt x="3" y="11"/>
                    <a:pt x="3" y="12"/>
                    <a:pt x="4" y="13"/>
                  </a:cubicBezTo>
                  <a:cubicBezTo>
                    <a:pt x="2" y="13"/>
                    <a:pt x="0" y="15"/>
                    <a:pt x="0"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0" name="Freeform 75"/>
          <p:cNvSpPr/>
          <p:nvPr/>
        </p:nvSpPr>
        <p:spPr>
          <a:xfrm flipH="1">
            <a:off x="6850567" y="4028449"/>
            <a:ext cx="4490143" cy="503713"/>
          </a:xfrm>
          <a:custGeom>
            <a:avLst/>
            <a:gdLst>
              <a:gd name="connsiteX0" fmla="*/ 0 w 3695700"/>
              <a:gd name="connsiteY0" fmla="*/ 428625 h 428625"/>
              <a:gd name="connsiteX1" fmla="*/ 3448050 w 3695700"/>
              <a:gd name="connsiteY1" fmla="*/ 428625 h 428625"/>
              <a:gd name="connsiteX2" fmla="*/ 3695700 w 3695700"/>
              <a:gd name="connsiteY2" fmla="*/ 0 h 428625"/>
            </a:gdLst>
            <a:ahLst/>
            <a:cxnLst>
              <a:cxn ang="0">
                <a:pos x="connsiteX0" y="connsiteY0"/>
              </a:cxn>
              <a:cxn ang="0">
                <a:pos x="connsiteX1" y="connsiteY1"/>
              </a:cxn>
              <a:cxn ang="0">
                <a:pos x="connsiteX2" y="connsiteY2"/>
              </a:cxn>
            </a:cxnLst>
            <a:rect l="l" t="t" r="r" b="b"/>
            <a:pathLst>
              <a:path w="3695700" h="428625">
                <a:moveTo>
                  <a:pt x="0" y="428625"/>
                </a:moveTo>
                <a:lnTo>
                  <a:pt x="3448050" y="428625"/>
                </a:lnTo>
                <a:lnTo>
                  <a:pt x="3695700" y="0"/>
                </a:lnTo>
              </a:path>
            </a:pathLst>
          </a:custGeom>
          <a:noFill/>
          <a:ln w="22225" cap="flat" cmpd="sng">
            <a:solidFill>
              <a:schemeClr val="tx2">
                <a:lumMod val="50000"/>
              </a:schemeClr>
            </a:solidFill>
            <a:prstDash val="solid"/>
            <a:round/>
            <a:headEnd type="non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a:spcBef>
                <a:spcPct val="0"/>
              </a:spcBef>
            </a:pPr>
            <a:endParaRPr kumimoji="1" lang="es-MX" sz="1300" b="1" kern="0" dirty="0">
              <a:solidFill>
                <a:srgbClr val="000000"/>
              </a:solidFill>
              <a:latin typeface="Arial Narrow" panose="020B0606020202030204" pitchFamily="34" charset="0"/>
            </a:endParaRPr>
          </a:p>
        </p:txBody>
      </p:sp>
      <p:sp>
        <p:nvSpPr>
          <p:cNvPr id="42" name="Rectangle 14"/>
          <p:cNvSpPr>
            <a:spLocks noChangeArrowheads="1"/>
          </p:cNvSpPr>
          <p:nvPr/>
        </p:nvSpPr>
        <p:spPr bwMode="auto">
          <a:xfrm>
            <a:off x="7134056" y="3044507"/>
            <a:ext cx="4241356"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defTabSz="330200">
              <a:tabLst>
                <a:tab pos="8521700" algn="r"/>
              </a:tabLst>
              <a:defRPr kumimoji="1" sz="1700" b="1">
                <a:solidFill>
                  <a:srgbClr val="000000"/>
                </a:solidFill>
                <a:latin typeface="Arial" charset="0"/>
              </a:defRPr>
            </a:lvl1pPr>
            <a:lvl2pPr marL="161925" indent="-160338" defTabSz="330200">
              <a:buChar char="•"/>
              <a:tabLst>
                <a:tab pos="8521700" algn="r"/>
              </a:tabLst>
              <a:defRPr kumimoji="1" sz="1700">
                <a:solidFill>
                  <a:srgbClr val="000000"/>
                </a:solidFill>
                <a:latin typeface="Arial" charset="0"/>
              </a:defRPr>
            </a:lvl2pPr>
            <a:lvl3pPr marL="352425" indent="-188913" defTabSz="330200">
              <a:buChar char="–"/>
              <a:tabLst>
                <a:tab pos="8521700" algn="r"/>
              </a:tabLst>
              <a:defRPr kumimoji="1" sz="1700">
                <a:solidFill>
                  <a:srgbClr val="000000"/>
                </a:solidFill>
                <a:latin typeface="Arial" charset="0"/>
              </a:defRPr>
            </a:lvl3pPr>
            <a:lvl4pPr marL="514350" indent="-160338" defTabSz="330200">
              <a:buChar char="-"/>
              <a:tabLst>
                <a:tab pos="8521700" algn="r"/>
              </a:tabLst>
              <a:defRPr kumimoji="1" sz="1700">
                <a:solidFill>
                  <a:srgbClr val="000000"/>
                </a:solidFill>
                <a:latin typeface="Arial" charset="0"/>
              </a:defRPr>
            </a:lvl4pPr>
            <a:lvl5pPr marL="1511300" indent="-328613" algn="ctr" defTabSz="330200">
              <a:lnSpc>
                <a:spcPts val="1600"/>
              </a:lnSpc>
              <a:tabLst>
                <a:tab pos="8521700" algn="r"/>
              </a:tabLst>
              <a:defRPr kumimoji="1" sz="1400" b="1">
                <a:solidFill>
                  <a:srgbClr val="000000"/>
                </a:solidFill>
                <a:latin typeface="Arial" charset="0"/>
              </a:defRPr>
            </a:lvl5pPr>
            <a:lvl6pPr marL="19685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6pPr>
            <a:lvl7pPr marL="24257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7pPr>
            <a:lvl8pPr marL="28829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8pPr>
            <a:lvl9pPr marL="3340100" indent="-328613" algn="ctr" defTabSz="330200" eaLnBrk="0" fontAlgn="base" hangingPunct="0">
              <a:lnSpc>
                <a:spcPts val="1600"/>
              </a:lnSpc>
              <a:spcBef>
                <a:spcPct val="0"/>
              </a:spcBef>
              <a:spcAft>
                <a:spcPct val="0"/>
              </a:spcAft>
              <a:tabLst>
                <a:tab pos="8521700" algn="r"/>
              </a:tabLst>
              <a:defRPr kumimoji="1" sz="1400" b="1">
                <a:solidFill>
                  <a:srgbClr val="000000"/>
                </a:solidFill>
                <a:latin typeface="Arial" charset="0"/>
              </a:defRPr>
            </a:lvl9pPr>
          </a:lstStyle>
          <a:p>
            <a:pPr marL="0" marR="0" lvl="0" indent="0" defTabSz="330200" eaLnBrk="1" fontAlgn="auto" latinLnBrk="0" hangingPunct="1">
              <a:lnSpc>
                <a:spcPct val="100000"/>
              </a:lnSpc>
              <a:spcBef>
                <a:spcPct val="0"/>
              </a:spcBef>
              <a:spcAft>
                <a:spcPts val="0"/>
              </a:spcAft>
              <a:buClrTx/>
              <a:buSzTx/>
              <a:buFontTx/>
              <a:buNone/>
              <a:tabLst>
                <a:tab pos="8521700" algn="r"/>
              </a:tabLst>
              <a:defRPr/>
            </a:pPr>
            <a:r>
              <a:rPr kumimoji="1" lang="es-MX" altLang="de-DE" sz="2000" b="1" i="0" u="none" strike="noStrike" kern="0" cap="none" spc="0" normalizeH="0" baseline="0" dirty="0" smtClean="0">
                <a:ln>
                  <a:noFill/>
                </a:ln>
                <a:solidFill>
                  <a:srgbClr val="000000"/>
                </a:solidFill>
                <a:effectLst/>
                <a:uLnTx/>
                <a:uFillTx/>
                <a:latin typeface="Arial Narrow" panose="020B0606020202030204" pitchFamily="34" charset="0"/>
              </a:rPr>
              <a:t>Metodología para el cálculo y ajuste de las TFSB </a:t>
            </a:r>
          </a:p>
          <a:p>
            <a:pPr marL="0" marR="0" lvl="0" indent="0" defTabSz="330200" eaLnBrk="1" fontAlgn="auto" latinLnBrk="0" hangingPunct="1">
              <a:lnSpc>
                <a:spcPct val="100000"/>
              </a:lnSpc>
              <a:spcBef>
                <a:spcPct val="0"/>
              </a:spcBef>
              <a:spcAft>
                <a:spcPts val="0"/>
              </a:spcAft>
              <a:buClrTx/>
              <a:buSzTx/>
              <a:buFontTx/>
              <a:buNone/>
              <a:tabLst>
                <a:tab pos="8521700" algn="r"/>
              </a:tabLst>
              <a:defRPr/>
            </a:pPr>
            <a:r>
              <a:rPr lang="es-MX" sz="1600" b="0" dirty="0" smtClean="0">
                <a:latin typeface="Arial Narrow" panose="020B0606020202030204" pitchFamily="34" charset="0"/>
              </a:rPr>
              <a:t>Acuerdo A/058/2017</a:t>
            </a:r>
          </a:p>
          <a:p>
            <a:pPr marL="0" marR="0" lvl="0" indent="0" defTabSz="330200" eaLnBrk="1" fontAlgn="auto" latinLnBrk="0" hangingPunct="1">
              <a:lnSpc>
                <a:spcPct val="100000"/>
              </a:lnSpc>
              <a:spcBef>
                <a:spcPct val="0"/>
              </a:spcBef>
              <a:spcAft>
                <a:spcPts val="0"/>
              </a:spcAft>
              <a:buClrTx/>
              <a:buSzTx/>
              <a:buFontTx/>
              <a:buNone/>
              <a:tabLst>
                <a:tab pos="8521700" algn="r"/>
              </a:tabLst>
              <a:defRPr/>
            </a:pPr>
            <a:r>
              <a:rPr lang="es-MX" sz="1600" b="0" dirty="0" smtClean="0">
                <a:latin typeface="Arial Narrow" panose="020B0606020202030204" pitchFamily="34" charset="0"/>
              </a:rPr>
              <a:t>Acuerdo A/061/2017</a:t>
            </a:r>
          </a:p>
          <a:p>
            <a:pPr marL="0" marR="0" lvl="0" indent="0" defTabSz="330200" eaLnBrk="1" fontAlgn="auto" latinLnBrk="0" hangingPunct="1">
              <a:lnSpc>
                <a:spcPct val="100000"/>
              </a:lnSpc>
              <a:spcBef>
                <a:spcPct val="0"/>
              </a:spcBef>
              <a:spcAft>
                <a:spcPts val="0"/>
              </a:spcAft>
              <a:buClrTx/>
              <a:buSzTx/>
              <a:buFontTx/>
              <a:buNone/>
              <a:tabLst>
                <a:tab pos="8521700" algn="r"/>
              </a:tabLst>
              <a:defRPr/>
            </a:pPr>
            <a:r>
              <a:rPr lang="es-MX" sz="1600" b="0" dirty="0" smtClean="0">
                <a:latin typeface="Arial Narrow" panose="020B0606020202030204" pitchFamily="34" charset="0"/>
              </a:rPr>
              <a:t>Acuerdo A/017/2018</a:t>
            </a:r>
            <a:endParaRPr lang="es-MX" sz="1600" b="0" dirty="0">
              <a:latin typeface="Arial Narrow" panose="020B0606020202030204" pitchFamily="34" charset="0"/>
            </a:endParaRPr>
          </a:p>
        </p:txBody>
      </p:sp>
    </p:spTree>
    <p:extLst>
      <p:ext uri="{BB962C8B-B14F-4D97-AF65-F5344CB8AC3E}">
        <p14:creationId xmlns:p14="http://schemas.microsoft.com/office/powerpoint/2010/main" val="4075816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551384" y="1298976"/>
            <a:ext cx="10515600" cy="5236691"/>
          </a:xfrm>
          <a:prstGeom prst="rect">
            <a:avLst/>
          </a:prstGeom>
        </p:spPr>
        <p:txBody>
          <a:bodyPr>
            <a:noAutofit/>
          </a:bodyPr>
          <a:lstStyle/>
          <a:p>
            <a:pPr marL="457200" indent="-457200" algn="just">
              <a:spcAft>
                <a:spcPts val="12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Aspectos </a:t>
            </a: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generales</a:t>
            </a:r>
          </a:p>
          <a:p>
            <a:pPr marL="457200" indent="-457200" algn="just">
              <a:spcAft>
                <a:spcPts val="12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Tarifas Reguladas</a:t>
            </a: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528649" indent="-457200" algn="just">
              <a:spcAft>
                <a:spcPts val="6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Tarifas Finales de Suministro Básico</a:t>
            </a:r>
          </a:p>
          <a:p>
            <a:pPr marL="528649" indent="-457200" algn="just">
              <a:spcAft>
                <a:spcPts val="600"/>
              </a:spcAft>
              <a:buFont typeface="+mj-lt"/>
              <a:buAutoNum type="arabicPeriod"/>
            </a:pP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Próximos </a:t>
            </a:r>
            <a:r>
              <a:rPr lang="es-MX" sz="2400" dirty="0" smtClean="0">
                <a:solidFill>
                  <a:schemeClr val="tx1">
                    <a:lumMod val="75000"/>
                    <a:lumOff val="25000"/>
                  </a:schemeClr>
                </a:solidFill>
                <a:latin typeface="Arial Narrow" panose="020B0606020202030204" pitchFamily="34" charset="0"/>
                <a:cs typeface="Arial" panose="020B0604020202020204" pitchFamily="34" charset="0"/>
              </a:rPr>
              <a:t>pasos</a:t>
            </a: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71449" indent="0" algn="just">
              <a:spcAft>
                <a:spcPts val="600"/>
              </a:spcAft>
              <a:buNone/>
            </a:pPr>
            <a:endParaRPr lang="es-MX" sz="2400" dirty="0" smtClean="0">
              <a:solidFill>
                <a:schemeClr val="tx1">
                  <a:lumMod val="75000"/>
                  <a:lumOff val="25000"/>
                </a:schemeClr>
              </a:solidFill>
              <a:latin typeface="Arial Narrow" panose="020B0606020202030204" pitchFamily="34" charset="0"/>
              <a:cs typeface="Arial" panose="020B0604020202020204" pitchFamily="34" charset="0"/>
            </a:endParaRPr>
          </a:p>
          <a:p>
            <a:pPr marL="528649" indent="-457200" algn="just">
              <a:spcAft>
                <a:spcPts val="600"/>
              </a:spcAft>
              <a:buFont typeface="+mj-lt"/>
              <a:buAutoNum type="arabicPeriod"/>
            </a:pPr>
            <a:endParaRPr lang="es-MX" sz="2400" dirty="0">
              <a:solidFill>
                <a:schemeClr val="tx1">
                  <a:lumMod val="75000"/>
                  <a:lumOff val="25000"/>
                </a:schemeClr>
              </a:solidFill>
              <a:latin typeface="Arial Narrow" panose="020B0606020202030204" pitchFamily="34" charset="0"/>
              <a:cs typeface="Arial" panose="020B0604020202020204" pitchFamily="34" charset="0"/>
            </a:endParaRPr>
          </a:p>
          <a:p>
            <a:pPr marL="528638" lvl="1" indent="0" algn="just">
              <a:spcAft>
                <a:spcPts val="600"/>
              </a:spcAft>
              <a:buNone/>
            </a:pPr>
            <a:endParaRPr lang="es-MX" sz="2000" dirty="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5" name="Rectángulo 4"/>
          <p:cNvSpPr/>
          <p:nvPr/>
        </p:nvSpPr>
        <p:spPr>
          <a:xfrm>
            <a:off x="407368" y="1916832"/>
            <a:ext cx="6264696" cy="401832"/>
          </a:xfrm>
          <a:prstGeom prst="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MX" sz="19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418262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5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2&quot;&gt;&lt;elem m_fUsage=&quot;3.34883741666227097156E+00&quot;&gt;&lt;m_msothmcolidx val=&quot;0&quot;/&gt;&lt;m_rgb r=&quot;F4&quot; g=&quot;B1&quot; b=&quot;83&quot;/&gt;&lt;m_nBrightness val=&quot;0&quot;/&gt;&lt;/elem&gt;&lt;elem m_fUsage=&quot;2.59071527015441382957E+00&quot;&gt;&lt;m_msothmcolidx val=&quot;0&quot;/&gt;&lt;m_rgb r=&quot;A9&quot; g=&quot;D1&quot; b=&quot;8E&quot;/&gt;&lt;m_nBrightness val=&quot;0&quot;/&gt;&lt;/elem&gt;&lt;elem m_fUsage=&quot;1.27113216502790304929E+00&quot;&gt;&lt;m_msothmcolidx val=&quot;0&quot;/&gt;&lt;m_rgb r=&quot;FF&quot; g=&quot;D9&quot; b=&quot;66&quot;/&gt;&lt;m_nBrightness val=&quot;0&quot;/&gt;&lt;/elem&gt;&lt;elem m_fUsage=&quot;1.20589113209464904308E+00&quot;&gt;&lt;m_msothmcolidx val=&quot;0&quot;/&gt;&lt;m_rgb r=&quot;EA&quot; g=&quot;73&quot; b=&quot;55&quot;/&gt;&lt;m_nBrightness val=&quot;0&quot;/&gt;&lt;/elem&gt;&lt;elem m_fUsage=&quot;7.72426478600479082814E-01&quot;&gt;&lt;m_msothmcolidx val=&quot;0&quot;/&gt;&lt;m_rgb r=&quot;7F&quot; g=&quot;7F&quot; b=&quot;7F&quot;/&gt;&lt;m_nBrightness val=&quot;0&quot;/&gt;&lt;/elem&gt;&lt;elem m_fUsage=&quot;2.28767924549610118801E-01&quot;&gt;&lt;m_msothmcolidx val=&quot;0&quot;/&gt;&lt;m_rgb r=&quot;EF&quot; g=&quot;C5&quot; b=&quot;6B&quot;/&gt;&lt;m_nBrightness val=&quot;0&quot;/&gt;&lt;/elem&gt;&lt;elem m_fUsage=&quot;1.85302018885184188735E-01&quot;&gt;&lt;m_msothmcolidx val=&quot;0&quot;/&gt;&lt;m_rgb r=&quot;C1&quot; g=&quot;00&quot; b=&quot;00&quot;/&gt;&lt;m_nBrightness val=&quot;0&quot;/&gt;&lt;/elem&gt;&lt;elem m_fUsage=&quot;1.76469554294540947881E-01&quot;&gt;&lt;m_msothmcolidx val=&quot;0&quot;/&gt;&lt;m_rgb r=&quot;F1&quot; g=&quot;6B&quot; b=&quot;2C&quot;/&gt;&lt;m_nBrightness val=&quot;0&quot;/&gt;&lt;/elem&gt;&lt;elem m_fUsage=&quot;1.75634300157654882346E-01&quot;&gt;&lt;m_msothmcolidx val=&quot;0&quot;/&gt;&lt;m_rgb r=&quot;BD&quot; g=&quot;D7&quot; b=&quot;EE&quot;/&gt;&lt;m_nBrightness val=&quot;0&quot;/&gt;&lt;/elem&gt;&lt;elem m_fUsage=&quot;7.06965049015105539976E-03&quot;&gt;&lt;m_msothmcolidx val=&quot;0&quot;/&gt;&lt;m_rgb r=&quot;93&quot; g=&quot;36&quot; b=&quot;0F&quot;/&gt;&lt;m_nBrightness val=&quot;0&quot;/&gt;&lt;/elem&gt;&lt;elem m_fUsage=&quot;5.72641689702235463094E-03&quot;&gt;&lt;m_msothmcolidx val=&quot;0&quot;/&gt;&lt;m_rgb r=&quot;22&quot; g=&quot;4D&quot; b=&quot;2D&quot;/&gt;&lt;m_nBrightness val=&quot;0&quot;/&gt;&lt;/elem&gt;&lt;elem m_fUsage=&quot;4.63839768658810738117E-03&quot;&gt;&lt;m_msothmcolidx val=&quot;0&quot;/&gt;&lt;m_rgb r=&quot;67&quot; g=&quot;59&quot; b=&quot;C6&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_DMaWyUQiuFtz6nU7Ci5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ljRDwjTTa.RkrKgh5YVk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ljRDwjTTa.RkrKgh5YVk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wczvogKSiWwUN9X3P5.Z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SwczvogKSiWwUN9X3P5.Z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SwczvogKSiWwUN9X3P5.Z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NAME" val="RectangleShape"/>
</p:tagLst>
</file>

<file path=ppt/tags/tag37.xml><?xml version="1.0" encoding="utf-8"?>
<p:tagLst xmlns:a="http://schemas.openxmlformats.org/drawingml/2006/main" xmlns:r="http://schemas.openxmlformats.org/officeDocument/2006/relationships" xmlns:p="http://schemas.openxmlformats.org/presentationml/2006/main">
  <p:tag name="NAME" val="RectangleShape"/>
</p:tagLst>
</file>

<file path=ppt/tags/tag38.xml><?xml version="1.0" encoding="utf-8"?>
<p:tagLst xmlns:a="http://schemas.openxmlformats.org/drawingml/2006/main" xmlns:r="http://schemas.openxmlformats.org/officeDocument/2006/relationships" xmlns:p="http://schemas.openxmlformats.org/presentationml/2006/main">
  <p:tag name="NAME" val="RectangleShape"/>
</p:tagLst>
</file>

<file path=ppt/tags/tag39.xml><?xml version="1.0" encoding="utf-8"?>
<p:tagLst xmlns:a="http://schemas.openxmlformats.org/drawingml/2006/main" xmlns:r="http://schemas.openxmlformats.org/officeDocument/2006/relationships" xmlns:p="http://schemas.openxmlformats.org/presentationml/2006/main">
  <p:tag name="NAME" val="RectangleShap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AME" val="RectangleShape"/>
</p:tagLst>
</file>

<file path=ppt/tags/tag41.xml><?xml version="1.0" encoding="utf-8"?>
<p:tagLst xmlns:a="http://schemas.openxmlformats.org/drawingml/2006/main" xmlns:r="http://schemas.openxmlformats.org/officeDocument/2006/relationships" xmlns:p="http://schemas.openxmlformats.org/presentationml/2006/main">
  <p:tag name="NAME" val="RectangleShape"/>
</p:tagLst>
</file>

<file path=ppt/tags/tag42.xml><?xml version="1.0" encoding="utf-8"?>
<p:tagLst xmlns:a="http://schemas.openxmlformats.org/drawingml/2006/main" xmlns:r="http://schemas.openxmlformats.org/officeDocument/2006/relationships" xmlns:p="http://schemas.openxmlformats.org/presentationml/2006/main">
  <p:tag name="NAME" val="RectangleShape"/>
</p:tagLst>
</file>

<file path=ppt/tags/tag43.xml><?xml version="1.0" encoding="utf-8"?>
<p:tagLst xmlns:a="http://schemas.openxmlformats.org/drawingml/2006/main" xmlns:r="http://schemas.openxmlformats.org/officeDocument/2006/relationships" xmlns:p="http://schemas.openxmlformats.org/presentationml/2006/main">
  <p:tag name="NAME" val="RectangleShape"/>
</p:tagLst>
</file>

<file path=ppt/tags/tag44.xml><?xml version="1.0" encoding="utf-8"?>
<p:tagLst xmlns:a="http://schemas.openxmlformats.org/drawingml/2006/main" xmlns:r="http://schemas.openxmlformats.org/officeDocument/2006/relationships" xmlns:p="http://schemas.openxmlformats.org/presentationml/2006/main">
  <p:tag name="NAME" val="RectangleShape"/>
</p:tagLst>
</file>

<file path=ppt/tags/tag45.xml><?xml version="1.0" encoding="utf-8"?>
<p:tagLst xmlns:a="http://schemas.openxmlformats.org/drawingml/2006/main" xmlns:r="http://schemas.openxmlformats.org/officeDocument/2006/relationships" xmlns:p="http://schemas.openxmlformats.org/presentationml/2006/main">
  <p:tag name="NAME" val="RectangleShape"/>
</p:tagLst>
</file>

<file path=ppt/tags/tag46.xml><?xml version="1.0" encoding="utf-8"?>
<p:tagLst xmlns:a="http://schemas.openxmlformats.org/drawingml/2006/main" xmlns:r="http://schemas.openxmlformats.org/officeDocument/2006/relationships" xmlns:p="http://schemas.openxmlformats.org/presentationml/2006/main">
  <p:tag name="NAME" val="RectangleShape"/>
</p:tagLst>
</file>

<file path=ppt/tags/tag47.xml><?xml version="1.0" encoding="utf-8"?>
<p:tagLst xmlns:a="http://schemas.openxmlformats.org/drawingml/2006/main" xmlns:r="http://schemas.openxmlformats.org/officeDocument/2006/relationships" xmlns:p="http://schemas.openxmlformats.org/presentationml/2006/main">
  <p:tag name="NAME" val="RectangleShap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4pbwciWTWKQfOGbDl0R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XDTXslbQ2ilv1bmzQKrO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keJOS4HJYk.gP_9JkNnTc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ZryaqB8SIUeYlVyVC2Lne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zDvHcN7DU6mNY1jgq4qT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3Y1zJZTM0GVUslrzqWrB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v7HmkCmcv0eiMXtdwfbG9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ptmcFH3ZXkyOyI7fjxNvf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1zN9.fztX0SP.ZMXXmWw6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C6N04K6gxUmfX8hCgBY_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AnCrr8k.0ybEVsHruGLV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3tuy6C66GE.yQAG1jkDH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t3YZml9tf0C1pdLKsNfbG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9StrlzLJnEqs9vjbUhq4q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CXth3oW1xk6M4E3nn43Xo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83StcWTrkueItrWzCsx0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vh0HVC7F0E6ixYTMViTv7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91A9ZlcrKEOM3ZYcXqKKK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e5e43WegXkKn4LW5T7ufc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t23GQ9hgLUiBOBdZ5NLh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xudn5oA2UWfYygsi_zco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23TgIttJWES.C_5LZFmTi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6E65lz.S6Umv2ig5w5wm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AfHgh69WLU.4d6SNBK2JU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swF8gU9MhkezBu7Q4xLN_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n35WX_WNEK0PdElNRvTM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UIg5ywGEnUWrhL1RNht.y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oKFYE_7AEWD7EcrVUTwI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jYLNltASukuMfWsP.B7ao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SkkN9_1I00OkrRumXPiW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EOuvS2_gkEyHcIpXjJZsG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EqmeFwgWTEeNTIgTMN8Rq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jBcUXrskpUO_OcyGE4fkm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Ol9wQ_O7ZUea3vyyNu9vk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EleDnBRTP0OUU1uXUtv7H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kxYNO19KVEu5Vqew87GH1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afSSpTI2rEGqGwSLW59rk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UTZBi4Ii02C2FVgBtBRf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zoB3c9x7PUqYDbOZMnAoK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XDTXslbQ2ilv1bmzQKrO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fXDTXslbQ2ilv1bmzQKrO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fXDTXslbQ2ilv1bmzQKrOw"/>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115681</TotalTime>
  <Words>3229</Words>
  <Application>Microsoft Office PowerPoint</Application>
  <PresentationFormat>Panorámica</PresentationFormat>
  <Paragraphs>1093</Paragraphs>
  <Slides>29</Slides>
  <Notes>8</Notes>
  <HiddenSlides>0</HiddenSlides>
  <MMClips>0</MMClips>
  <ScaleCrop>false</ScaleCrop>
  <HeadingPairs>
    <vt:vector size="8" baseType="variant">
      <vt:variant>
        <vt:lpstr>Fuentes usadas</vt:lpstr>
      </vt:variant>
      <vt:variant>
        <vt:i4>12</vt:i4>
      </vt:variant>
      <vt:variant>
        <vt:lpstr>Tema</vt:lpstr>
      </vt:variant>
      <vt:variant>
        <vt:i4>7</vt:i4>
      </vt:variant>
      <vt:variant>
        <vt:lpstr>Servidores OLE incrustados</vt:lpstr>
      </vt:variant>
      <vt:variant>
        <vt:i4>1</vt:i4>
      </vt:variant>
      <vt:variant>
        <vt:lpstr>Títulos de diapositiva</vt:lpstr>
      </vt:variant>
      <vt:variant>
        <vt:i4>29</vt:i4>
      </vt:variant>
    </vt:vector>
  </HeadingPairs>
  <TitlesOfParts>
    <vt:vector size="49" baseType="lpstr">
      <vt:lpstr>맑은 고딕</vt:lpstr>
      <vt:lpstr>Arial</vt:lpstr>
      <vt:lpstr>Arial Narrow</vt:lpstr>
      <vt:lpstr>Arial Unicode MS</vt:lpstr>
      <vt:lpstr>Calibri</vt:lpstr>
      <vt:lpstr>Calibri Light</vt:lpstr>
      <vt:lpstr>Cambria Math</vt:lpstr>
      <vt:lpstr>Courier New</vt:lpstr>
      <vt:lpstr>Segoe UI</vt:lpstr>
      <vt:lpstr>Symbol</vt:lpstr>
      <vt:lpstr>Tahoma</vt:lpstr>
      <vt:lpstr>Times New Roman</vt:lpstr>
      <vt:lpstr>Tema de Office</vt:lpstr>
      <vt:lpstr>1_Tema de Office</vt:lpstr>
      <vt:lpstr>2_Tema de Office</vt:lpstr>
      <vt:lpstr>4_Tema de Office</vt:lpstr>
      <vt:lpstr>5_Tema de Office</vt:lpstr>
      <vt:lpstr>6_Tema de Office</vt:lpstr>
      <vt:lpstr>7_Tema de Office</vt:lpstr>
      <vt:lpstr>Diapositiva de think-cell</vt:lpstr>
      <vt:lpstr>Presentación de PowerPoint</vt:lpstr>
      <vt:lpstr>Presentación de PowerPoint</vt:lpstr>
      <vt:lpstr>Presentación de PowerPoint</vt:lpstr>
      <vt:lpstr>Fundamentos Legales de las Tarifas Finales del Suministro Básico</vt:lpstr>
      <vt:lpstr>El nuevo esquema tarifario de Suministro Básico reconoce los costos para cada uno de los eslabones de la cadena en la industria eléctrica para desarrollarlos de manera eficiente en beneficio de los usuarios finales. </vt:lpstr>
      <vt:lpstr>Esquema tarifario: las Tarifas Finales del Suministro Básico se componen de las Tarifas Reguladas y el costo de la generación y productos asociados</vt:lpstr>
      <vt:lpstr>Los principios básicos en el diseño de las Tarifas Finales de Suministro Básico, son los siguientes:</vt:lpstr>
      <vt:lpstr>Los Acuerdos emitidos por la CRE establecen las Tarifas Reguladas y TFSB</vt:lpstr>
      <vt:lpstr>Presentación de PowerPoint</vt:lpstr>
      <vt:lpstr>La Tarifa de Transmisión se estimaron mediante la metodología de Ingreso Requerido con base en el análisis de los Estados Financieros Dictaminados de CFE.</vt:lpstr>
      <vt:lpstr>La Tarifa de Transmisión se contempla en el Acuerdo No. A/045/2015:</vt:lpstr>
      <vt:lpstr>La Tarifa de Distribución contempla un Ingreso Requerido determinado con base en Estados Financieros Dictaminados de CFE, incorporando un sendero de eficiencia y un ajuste por inflación</vt:lpstr>
      <vt:lpstr>Las Tarifas de Distribución vigentes al 2018, son las siguiente:</vt:lpstr>
      <vt:lpstr>La Tarifa por la Operación del CENACE, se evaluó con la información comprobable entregada por dicho organismo:</vt:lpstr>
      <vt:lpstr>La Tarifa de Operación de CFE Suministrador Básico, utiliza la información de costos entregada por CFE y el número de clientes en cada División de Distribución:</vt:lpstr>
      <vt:lpstr>Las Tarifas de Operación del Suministrador de Servicios Básicos son las siguientes: </vt:lpstr>
      <vt:lpstr>Las Tarifas de Operación del Suministrador de Servicios Básicos son las siguientes: </vt:lpstr>
      <vt:lpstr>Presentación de PowerPoint</vt:lpstr>
      <vt:lpstr>Presentación de PowerPoint</vt:lpstr>
      <vt:lpstr>Esquema general. Los componentes de las tarifas se adaptan a la naturaleza de los costos, las características de consumo y medición de cada tipo de usuario</vt:lpstr>
      <vt:lpstr>El esquema tarifario propuesto respeta gran parte el diseño tarifario utilizado por CFE para facilitar la transición tanto a la empresa como a los usuarios  </vt:lpstr>
      <vt:lpstr>El esquema tarifario propuesto consiste en una reclasificación de las tarifas del esquema vigente</vt:lpstr>
      <vt:lpstr>Se establece un cuadro con los cargos para cada segmento y categoría por división tarifaria.</vt:lpstr>
      <vt:lpstr>El Acuerdo A/017/2018 modifica el Acuerdo A/058/2017, para el periodo de abril a diciembre de 2018 e incorpora los siguientes elementos tarifarios:</vt:lpstr>
      <vt:lpstr>El A/017/2018, establece la aplicación de los cargos de capacidad.</vt:lpstr>
      <vt:lpstr>El A/017/2018, establece la aplicación de los cargos de distribución.</vt:lpstr>
      <vt:lpstr>Presentación de PowerPoint</vt:lpstr>
      <vt:lpstr>Próximos pasos</vt:lpstr>
      <vt:lpstr>Acuerdos, calculadoras y cuadros tarifarios de CFE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grojo@cre.gob.mx</dc:creator>
  <cp:lastModifiedBy>Jesus Gerardo Berumen Glinz</cp:lastModifiedBy>
  <cp:revision>3128</cp:revision>
  <cp:lastPrinted>2016-11-17T02:50:06Z</cp:lastPrinted>
  <dcterms:created xsi:type="dcterms:W3CDTF">2016-05-09T23:58:39Z</dcterms:created>
  <dcterms:modified xsi:type="dcterms:W3CDTF">2018-09-20T16:44:49Z</dcterms:modified>
</cp:coreProperties>
</file>